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309F-2780-43A2-9103-362BA55B24EB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FFD-5036-4B7C-BB7A-BEB8BE71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5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309F-2780-43A2-9103-362BA55B24EB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FFD-5036-4B7C-BB7A-BEB8BE71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88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309F-2780-43A2-9103-362BA55B24EB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FFD-5036-4B7C-BB7A-BEB8BE71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79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309F-2780-43A2-9103-362BA55B24EB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FFD-5036-4B7C-BB7A-BEB8BE71B21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086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309F-2780-43A2-9103-362BA55B24EB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FFD-5036-4B7C-BB7A-BEB8BE71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43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309F-2780-43A2-9103-362BA55B24EB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FFD-5036-4B7C-BB7A-BEB8BE71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925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309F-2780-43A2-9103-362BA55B24EB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FFD-5036-4B7C-BB7A-BEB8BE71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10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309F-2780-43A2-9103-362BA55B24EB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FFD-5036-4B7C-BB7A-BEB8BE71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56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309F-2780-43A2-9103-362BA55B24EB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FFD-5036-4B7C-BB7A-BEB8BE71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514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A65BC-251E-4170-899E-D94B98DD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9B0A7-6DE5-44BF-8E56-B7CAE1429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2BDFA0-A0EE-4DFE-AA0A-73C8D624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309F-2780-43A2-9103-362BA55B24EB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B0CD0-616D-49E3-90AE-D96546AF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69C56-8A35-49D7-9D55-4DE78CCF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FFD-5036-4B7C-BB7A-BEB8BE71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8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309F-2780-43A2-9103-362BA55B24EB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FFD-5036-4B7C-BB7A-BEB8BE71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2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309F-2780-43A2-9103-362BA55B24EB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FFD-5036-4B7C-BB7A-BEB8BE71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0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309F-2780-43A2-9103-362BA55B24EB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FFD-5036-4B7C-BB7A-BEB8BE71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48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309F-2780-43A2-9103-362BA55B24EB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FFD-5036-4B7C-BB7A-BEB8BE71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36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309F-2780-43A2-9103-362BA55B24EB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FFD-5036-4B7C-BB7A-BEB8BE71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30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309F-2780-43A2-9103-362BA55B24EB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FFD-5036-4B7C-BB7A-BEB8BE71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82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309F-2780-43A2-9103-362BA55B24EB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FFD-5036-4B7C-BB7A-BEB8BE71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16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309F-2780-43A2-9103-362BA55B24EB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FFD-5036-4B7C-BB7A-BEB8BE71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52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D3F309F-2780-43A2-9103-362BA55B24EB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3A4FFD-5036-4B7C-BB7A-BEB8BE71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13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dosdados.org/dataset/br-ibge-populacao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alçada com árvores&#10;&#10;Descrição gerada automaticamente com confiança média">
            <a:extLst>
              <a:ext uri="{FF2B5EF4-FFF2-40B4-BE49-F238E27FC236}">
                <a16:creationId xmlns:a16="http://schemas.microsoft.com/office/drawing/2014/main" id="{D9CEE8E0-26F1-4503-B912-C3F177CDDC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6" y="0"/>
            <a:ext cx="12193486" cy="685255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CFE03E-C17F-4F7A-A7C6-C5D1591E5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92437"/>
          </a:xfrm>
        </p:spPr>
        <p:txBody>
          <a:bodyPr>
            <a:norm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PÓS - GRADUAÇÃO</a:t>
            </a:r>
            <a:br>
              <a:rPr lang="pt-BR" dirty="0"/>
            </a:br>
            <a:br>
              <a:rPr lang="pt-BR" dirty="0"/>
            </a:br>
            <a:r>
              <a:rPr lang="pt-BR" i="1" dirty="0"/>
              <a:t>Lato Sensu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361AFB-EFFF-4A58-AF08-109A2D43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3600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endParaRPr lang="pt-BR" dirty="0"/>
          </a:p>
          <a:p>
            <a:endParaRPr lang="pt-BR" b="1" dirty="0"/>
          </a:p>
          <a:p>
            <a:r>
              <a:rPr lang="pt-B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CIÊNCIA DE DADOS E BIG DATA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F9A229B-65B4-49C8-BD23-EFA01579F7D1}"/>
              </a:ext>
            </a:extLst>
          </p:cNvPr>
          <p:cNvSpPr txBox="1">
            <a:spLocks/>
          </p:cNvSpPr>
          <p:nvPr/>
        </p:nvSpPr>
        <p:spPr>
          <a:xfrm>
            <a:off x="0" y="6516793"/>
            <a:ext cx="1676400" cy="33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Turma: 2020</a:t>
            </a:r>
          </a:p>
        </p:txBody>
      </p:sp>
    </p:spTree>
    <p:extLst>
      <p:ext uri="{BB962C8B-B14F-4D97-AF65-F5344CB8AC3E}">
        <p14:creationId xmlns:p14="http://schemas.microsoft.com/office/powerpoint/2010/main" val="113118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clado de computador&#10;&#10;Descrição gerada automaticamente">
            <a:extLst>
              <a:ext uri="{FF2B5EF4-FFF2-40B4-BE49-F238E27FC236}">
                <a16:creationId xmlns:a16="http://schemas.microsoft.com/office/drawing/2014/main" id="{01614EEC-83B2-48AB-AF51-C42C3E517F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15FE9B-D005-4CFD-83D0-0C8CCB2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266"/>
            <a:ext cx="10364451" cy="562583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PROCESSAMENTO / TRATAMENTO DE DADOS: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97FCA-0914-4516-BC6A-9201A9210E47}"/>
              </a:ext>
            </a:extLst>
          </p:cNvPr>
          <p:cNvSpPr txBox="1"/>
          <p:nvPr/>
        </p:nvSpPr>
        <p:spPr>
          <a:xfrm>
            <a:off x="933450" y="1307068"/>
            <a:ext cx="105346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1600" b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sz="1600" b="1" dirty="0"/>
              <a:t>Carregamento do </a:t>
            </a:r>
            <a:r>
              <a:rPr lang="pt-BR" sz="1600" b="1" dirty="0" err="1"/>
              <a:t>Dataset</a:t>
            </a:r>
            <a:r>
              <a:rPr lang="pt-BR" sz="1600" b="1" dirty="0"/>
              <a:t> “</a:t>
            </a:r>
            <a:r>
              <a:rPr lang="pt-BR" sz="1600" b="1" dirty="0" err="1"/>
              <a:t>Fiscalizacoes_Diretas</a:t>
            </a:r>
            <a:r>
              <a:rPr lang="pt-BR" sz="1600" b="1" dirty="0"/>
              <a:t>” em formato .</a:t>
            </a:r>
            <a:r>
              <a:rPr lang="pt-BR" sz="1600" b="1" dirty="0" err="1"/>
              <a:t>xlsx</a:t>
            </a:r>
            <a:endParaRPr lang="pt-BR" sz="1600" b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sz="1600" b="1" dirty="0"/>
              <a:t>Carregamento do </a:t>
            </a:r>
            <a:r>
              <a:rPr lang="pt-BR" sz="1600" b="1" dirty="0" err="1"/>
              <a:t>Dataset</a:t>
            </a:r>
            <a:r>
              <a:rPr lang="pt-BR" sz="1600" b="1" dirty="0"/>
              <a:t> “Municipio_Populacao_2020” em formato .</a:t>
            </a:r>
            <a:r>
              <a:rPr lang="pt-BR" sz="1600" b="1" dirty="0" err="1"/>
              <a:t>csv</a:t>
            </a:r>
            <a:endParaRPr lang="pt-BR" sz="1600" b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sz="1600" b="1" dirty="0"/>
              <a:t>Integração dos </a:t>
            </a:r>
            <a:r>
              <a:rPr lang="pt-BR" sz="1600" b="1" dirty="0" err="1"/>
              <a:t>Datasets</a:t>
            </a:r>
            <a:endParaRPr lang="pt-BR" sz="1600" b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i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sz="1600" b="1" dirty="0"/>
              <a:t>Verificação do Formato dos Dados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i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sz="1600" b="1" dirty="0"/>
              <a:t>Visualização das primeiras e últimas linhas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sz="1600" b="1" dirty="0"/>
              <a:t>Exclusão de variáveis desnecessárias e reordenamento de colunas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sz="1600" b="1" dirty="0"/>
              <a:t>Verificação de valores ausentes eventualmente existentes</a:t>
            </a:r>
          </a:p>
          <a:p>
            <a:pPr>
              <a:spcAft>
                <a:spcPts val="600"/>
              </a:spcAft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03308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clado de computador&#10;&#10;Descrição gerada automaticamente">
            <a:extLst>
              <a:ext uri="{FF2B5EF4-FFF2-40B4-BE49-F238E27FC236}">
                <a16:creationId xmlns:a16="http://schemas.microsoft.com/office/drawing/2014/main" id="{17E2564C-B2B4-4C12-B287-E4A03EBB22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15FE9B-D005-4CFD-83D0-0C8CCB2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266"/>
            <a:ext cx="10364451" cy="562583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PROCESSAMENTO / TRATAMENTO DE DADOS: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97FCA-0914-4516-BC6A-9201A9210E47}"/>
              </a:ext>
            </a:extLst>
          </p:cNvPr>
          <p:cNvSpPr txBox="1"/>
          <p:nvPr/>
        </p:nvSpPr>
        <p:spPr>
          <a:xfrm>
            <a:off x="933450" y="1307068"/>
            <a:ext cx="1053465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1600" b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sz="1600" b="1" dirty="0"/>
              <a:t>Verificação de registros duplicados eventualmente existentes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sz="1600" b="1" dirty="0">
                <a:latin typeface="+mj-lt"/>
                <a:ea typeface="Times New Roman" panose="02020603050405020304" pitchFamily="18" charset="0"/>
              </a:rPr>
              <a:t>Verificação da q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</a:rPr>
              <a:t>uantidade de fiscalizações realizadas em empregadores que não possuíam, à época da inspeção, trabalhadores a eles vinculados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sz="1600" b="1" dirty="0"/>
              <a:t>Exclusão de registros que não agregariam valor para o Modelo de </a:t>
            </a:r>
            <a:r>
              <a:rPr lang="pt-BR" sz="1600" b="1" dirty="0" err="1"/>
              <a:t>Machine</a:t>
            </a:r>
            <a:r>
              <a:rPr lang="pt-BR" sz="1600" b="1" dirty="0"/>
              <a:t> Learning a ser implementado e que poderiam, inclusive, comprometer o seu desempenho</a:t>
            </a:r>
          </a:p>
          <a:p>
            <a:pPr>
              <a:spcAft>
                <a:spcPts val="600"/>
              </a:spcAft>
            </a:pPr>
            <a:endParaRPr lang="pt-BR" i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i="1" dirty="0">
              <a:latin typeface="+mj-lt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651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C3BDD09-54ED-4FD5-AEB0-931E268E79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104774" y="5339605"/>
            <a:ext cx="4991225" cy="9442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15FE9B-D005-4CFD-83D0-0C8CCB2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266"/>
            <a:ext cx="10364451" cy="562583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análise / exploração Dos DADOS: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97FCA-0914-4516-BC6A-9201A9210E47}"/>
              </a:ext>
            </a:extLst>
          </p:cNvPr>
          <p:cNvSpPr txBox="1"/>
          <p:nvPr/>
        </p:nvSpPr>
        <p:spPr>
          <a:xfrm>
            <a:off x="933450" y="1307068"/>
            <a:ext cx="1053465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/>
              <a:t>Verificação da Correlação entre as Variáveis do Conjunto de Dados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/>
              <a:t>Verificação de Informações Estatísticas de Cada Variável do Conjunto de Dados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dirty="0"/>
          </a:p>
          <a:p>
            <a:pPr>
              <a:spcAft>
                <a:spcPts val="600"/>
              </a:spcAft>
            </a:pPr>
            <a:r>
              <a:rPr lang="pt-BR" b="1" dirty="0"/>
              <a:t>             </a:t>
            </a:r>
            <a:r>
              <a:rPr lang="pt-BR" sz="1600" b="1" dirty="0"/>
              <a:t>Média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               Desvio Padrão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               Quartis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               Valor Mínimo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               Valor Máximo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/>
              <a:t>Verificação da Relação de Distribuição entre as Duas Classes da Variável Target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1600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1600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i="1" dirty="0"/>
          </a:p>
          <a:p>
            <a:pPr>
              <a:spcAft>
                <a:spcPts val="600"/>
              </a:spcAft>
            </a:pPr>
            <a:endParaRPr lang="pt-BR" i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83FC87-2535-44C2-8B68-F5988E4DCAF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327146" y="4800864"/>
            <a:ext cx="2165410" cy="13773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613ADC1-953C-4194-8A29-5754035907D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8298180" y="2670096"/>
            <a:ext cx="3425172" cy="151382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15460E4-62CC-44B2-B0E0-642A8A4AF8A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9192016" y="804799"/>
            <a:ext cx="2531336" cy="136302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72A6D52-FD55-4300-B2D6-3D2B5A3E800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3581928" y="2672283"/>
            <a:ext cx="4264519" cy="1513433"/>
          </a:xfrm>
          <a:prstGeom prst="rect">
            <a:avLst/>
          </a:prstGeom>
        </p:spPr>
      </p:pic>
      <p:pic>
        <p:nvPicPr>
          <p:cNvPr id="16" name="Imagem 15" descr="Pessoas sentadas ao redor de uma mesa&#10;&#10;Descrição gerada automaticamente com confiança média">
            <a:extLst>
              <a:ext uri="{FF2B5EF4-FFF2-40B4-BE49-F238E27FC236}">
                <a16:creationId xmlns:a16="http://schemas.microsoft.com/office/drawing/2014/main" id="{5D58285F-EA93-4EB7-88CE-BAD1B5E6942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6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05892E9-2EFD-4A0F-9F63-B8405B1554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15FE9B-D005-4CFD-83D0-0C8CCB2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266"/>
            <a:ext cx="11209096" cy="562583"/>
          </a:xfrm>
        </p:spPr>
        <p:txBody>
          <a:bodyPr>
            <a:normAutofit fontScale="90000"/>
          </a:bodyPr>
          <a:lstStyle/>
          <a:p>
            <a:pPr algn="l"/>
            <a:r>
              <a:rPr lang="pt-BR" sz="2800" b="1">
                <a:latin typeface="Aharoni" panose="02010803020104030203" pitchFamily="2" charset="-79"/>
                <a:cs typeface="Aharoni" panose="02010803020104030203" pitchFamily="2" charset="-79"/>
              </a:rPr>
              <a:t>CRIAÇÃO, TREINAMENTO, APLICAÇÃO E AVALIAÇÃO DE MODELOS DE ML:</a:t>
            </a:r>
            <a:endParaRPr lang="pt-BR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97FCA-0914-4516-BC6A-9201A9210E47}"/>
              </a:ext>
            </a:extLst>
          </p:cNvPr>
          <p:cNvSpPr txBox="1"/>
          <p:nvPr/>
        </p:nvSpPr>
        <p:spPr>
          <a:xfrm>
            <a:off x="933450" y="1307068"/>
            <a:ext cx="1053465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>
                <a:solidFill>
                  <a:srgbClr val="C00000"/>
                </a:solidFill>
              </a:rPr>
              <a:t>Implementação de Modelos de </a:t>
            </a:r>
            <a:r>
              <a:rPr lang="pt-BR" b="1" i="1" dirty="0" err="1">
                <a:solidFill>
                  <a:srgbClr val="C00000"/>
                </a:solidFill>
              </a:rPr>
              <a:t>Machine</a:t>
            </a:r>
            <a:r>
              <a:rPr lang="pt-BR" b="1" i="1" dirty="0">
                <a:solidFill>
                  <a:srgbClr val="C00000"/>
                </a:solidFill>
              </a:rPr>
              <a:t> Learning </a:t>
            </a:r>
            <a:r>
              <a:rPr lang="pt-BR" b="1" dirty="0">
                <a:solidFill>
                  <a:srgbClr val="C00000"/>
                </a:solidFill>
              </a:rPr>
              <a:t>por meio da Aprendizagem Supervisionada do Tipo:</a:t>
            </a:r>
          </a:p>
          <a:p>
            <a:pPr>
              <a:spcAft>
                <a:spcPts val="600"/>
              </a:spcAft>
            </a:pPr>
            <a:r>
              <a:rPr lang="pt-BR" dirty="0"/>
              <a:t> </a:t>
            </a:r>
          </a:p>
          <a:p>
            <a:pPr>
              <a:spcAft>
                <a:spcPts val="600"/>
              </a:spcAft>
            </a:pPr>
            <a:r>
              <a:rPr lang="pt-BR" b="1" dirty="0"/>
              <a:t>                </a:t>
            </a:r>
            <a:r>
              <a:rPr lang="pt-BR" sz="1600" b="1" dirty="0"/>
              <a:t>Classificação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>
                <a:solidFill>
                  <a:srgbClr val="C00000"/>
                </a:solidFill>
              </a:rPr>
              <a:t>Algoritmos de </a:t>
            </a:r>
            <a:r>
              <a:rPr lang="pt-BR" b="1" i="1" dirty="0" err="1">
                <a:solidFill>
                  <a:srgbClr val="C00000"/>
                </a:solidFill>
              </a:rPr>
              <a:t>Machine</a:t>
            </a:r>
            <a:r>
              <a:rPr lang="pt-BR" b="1" i="1" dirty="0">
                <a:solidFill>
                  <a:srgbClr val="C00000"/>
                </a:solidFill>
              </a:rPr>
              <a:t> Learning </a:t>
            </a:r>
            <a:r>
              <a:rPr lang="pt-BR" b="1" dirty="0">
                <a:solidFill>
                  <a:srgbClr val="C00000"/>
                </a:solidFill>
              </a:rPr>
              <a:t>Testados: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dirty="0"/>
          </a:p>
          <a:p>
            <a:pPr>
              <a:spcAft>
                <a:spcPts val="600"/>
              </a:spcAft>
            </a:pPr>
            <a:r>
              <a:rPr lang="pt-BR" sz="1600" dirty="0"/>
              <a:t>                  </a:t>
            </a:r>
            <a:r>
              <a:rPr lang="pt-BR" sz="1600" b="1" dirty="0" err="1"/>
              <a:t>Naive</a:t>
            </a:r>
            <a:r>
              <a:rPr lang="pt-BR" sz="1600" b="1" dirty="0"/>
              <a:t> </a:t>
            </a:r>
            <a:r>
              <a:rPr lang="pt-BR" sz="1600" b="1" dirty="0" err="1"/>
              <a:t>Bayes</a:t>
            </a:r>
            <a:endParaRPr lang="pt-BR" sz="1600" b="1" dirty="0"/>
          </a:p>
          <a:p>
            <a:pPr>
              <a:spcAft>
                <a:spcPts val="600"/>
              </a:spcAft>
            </a:pPr>
            <a:endParaRPr lang="pt-BR" sz="1600" b="1" dirty="0"/>
          </a:p>
          <a:p>
            <a:pPr>
              <a:spcAft>
                <a:spcPts val="600"/>
              </a:spcAft>
            </a:pPr>
            <a:endParaRPr lang="pt-BR" sz="1600" b="1" dirty="0"/>
          </a:p>
          <a:p>
            <a:pPr>
              <a:spcAft>
                <a:spcPts val="600"/>
              </a:spcAft>
            </a:pPr>
            <a:r>
              <a:rPr lang="pt-BR" sz="1600" b="1" dirty="0"/>
              <a:t>                  </a:t>
            </a:r>
            <a:r>
              <a:rPr lang="pt-BR" sz="1600" b="1" dirty="0" err="1"/>
              <a:t>Random</a:t>
            </a:r>
            <a:r>
              <a:rPr lang="pt-BR" sz="1600" b="1" dirty="0"/>
              <a:t> Forest</a:t>
            </a:r>
          </a:p>
          <a:p>
            <a:pPr>
              <a:spcAft>
                <a:spcPts val="600"/>
              </a:spcAft>
            </a:pPr>
            <a:endParaRPr lang="pt-BR" sz="1600" b="1" i="1" dirty="0"/>
          </a:p>
          <a:p>
            <a:pPr>
              <a:spcAft>
                <a:spcPts val="600"/>
              </a:spcAft>
            </a:pPr>
            <a:endParaRPr lang="pt-BR" sz="1600" b="1" i="1" dirty="0"/>
          </a:p>
          <a:p>
            <a:pPr>
              <a:spcAft>
                <a:spcPts val="600"/>
              </a:spcAft>
            </a:pPr>
            <a:r>
              <a:rPr lang="pt-BR" sz="1600" b="1" i="1" dirty="0"/>
              <a:t>                  </a:t>
            </a:r>
            <a:r>
              <a:rPr lang="pt-BR" sz="1600" b="1" dirty="0"/>
              <a:t>Regressão Logística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5152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05892E9-2EFD-4A0F-9F63-B8405B1554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15FE9B-D005-4CFD-83D0-0C8CCB2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266"/>
            <a:ext cx="11209096" cy="562583"/>
          </a:xfrm>
        </p:spPr>
        <p:txBody>
          <a:bodyPr>
            <a:normAutofit fontScale="90000"/>
          </a:bodyPr>
          <a:lstStyle/>
          <a:p>
            <a:pPr algn="l"/>
            <a:r>
              <a:rPr lang="pt-BR" sz="2800" b="1">
                <a:latin typeface="Aharoni" panose="02010803020104030203" pitchFamily="2" charset="-79"/>
                <a:cs typeface="Aharoni" panose="02010803020104030203" pitchFamily="2" charset="-79"/>
              </a:rPr>
              <a:t>CRIAÇÃO, TREINAMENTO, APLICAÇÃO E AVALIAÇÃO DE MODELOS DE ML:</a:t>
            </a:r>
            <a:endParaRPr lang="pt-BR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97FCA-0914-4516-BC6A-9201A9210E47}"/>
              </a:ext>
            </a:extLst>
          </p:cNvPr>
          <p:cNvSpPr txBox="1"/>
          <p:nvPr/>
        </p:nvSpPr>
        <p:spPr>
          <a:xfrm>
            <a:off x="933450" y="1307068"/>
            <a:ext cx="1053465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/>
              <a:t>Definição das Variáveis Preditoras e Target do Modelo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/>
              <a:t>Divisão dos Dados em Treino e Teste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/>
              <a:t>Verificação da Relação de Proporção entre os Dados Originais, de Treino e de Teste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>
                <a:solidFill>
                  <a:srgbClr val="C00000"/>
                </a:solidFill>
              </a:rPr>
              <a:t>Criação, Treinamento, Aplicação e Avaliação de todos os Modelos utilizando-se os seguintes métodos:</a:t>
            </a:r>
          </a:p>
          <a:p>
            <a:pPr>
              <a:spcAft>
                <a:spcPts val="600"/>
              </a:spcAft>
            </a:pPr>
            <a:r>
              <a:rPr lang="pt-BR" dirty="0"/>
              <a:t> </a:t>
            </a:r>
          </a:p>
          <a:p>
            <a:pPr>
              <a:spcAft>
                <a:spcPts val="600"/>
              </a:spcAft>
            </a:pPr>
            <a:r>
              <a:rPr lang="pt-BR" b="1" dirty="0"/>
              <a:t>                </a:t>
            </a:r>
            <a:r>
              <a:rPr lang="pt-BR" sz="1600" b="1" dirty="0"/>
              <a:t>Sem Balanceamento dos Dados de Treino</a:t>
            </a:r>
          </a:p>
          <a:p>
            <a:pPr>
              <a:spcAft>
                <a:spcPts val="600"/>
              </a:spcAft>
            </a:pPr>
            <a:endParaRPr lang="pt-BR" sz="1600" b="1" i="1" dirty="0"/>
          </a:p>
          <a:p>
            <a:pPr>
              <a:spcAft>
                <a:spcPts val="600"/>
              </a:spcAft>
            </a:pPr>
            <a:r>
              <a:rPr lang="pt-BR" sz="1600" b="1" i="1" dirty="0"/>
              <a:t>                  </a:t>
            </a:r>
            <a:r>
              <a:rPr lang="pt-BR" sz="1600" b="1" dirty="0"/>
              <a:t>Com Balanceamento dos Dados de Treino – </a:t>
            </a:r>
            <a:r>
              <a:rPr lang="pt-BR" sz="1600" b="1" dirty="0" err="1"/>
              <a:t>Under</a:t>
            </a:r>
            <a:r>
              <a:rPr lang="pt-BR" sz="1600" b="1" dirty="0"/>
              <a:t> </a:t>
            </a:r>
            <a:r>
              <a:rPr lang="pt-BR" sz="1600" b="1" dirty="0" err="1"/>
              <a:t>Sampling</a:t>
            </a:r>
            <a:endParaRPr lang="pt-BR" sz="1600" b="1" dirty="0"/>
          </a:p>
          <a:p>
            <a:pPr>
              <a:spcAft>
                <a:spcPts val="600"/>
              </a:spcAft>
            </a:pPr>
            <a:endParaRPr lang="pt-BR" sz="1600" b="1" dirty="0"/>
          </a:p>
          <a:p>
            <a:pPr>
              <a:spcAft>
                <a:spcPts val="600"/>
              </a:spcAft>
            </a:pPr>
            <a:r>
              <a:rPr lang="pt-BR" sz="1600" b="1" i="1" dirty="0"/>
              <a:t>                  </a:t>
            </a:r>
            <a:r>
              <a:rPr lang="pt-BR" sz="1600" b="1" dirty="0"/>
              <a:t>Com Balanceamento dos Dados de Treino – Over </a:t>
            </a:r>
            <a:r>
              <a:rPr lang="pt-BR" sz="1600" b="1" dirty="0" err="1"/>
              <a:t>Sampling</a:t>
            </a:r>
            <a:endParaRPr lang="pt-BR" sz="1600" b="1" dirty="0"/>
          </a:p>
          <a:p>
            <a:pPr>
              <a:spcAft>
                <a:spcPts val="600"/>
              </a:spcAft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02368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05892E9-2EFD-4A0F-9F63-B8405B1554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15FE9B-D005-4CFD-83D0-0C8CCB2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266"/>
            <a:ext cx="11209096" cy="562583"/>
          </a:xfrm>
        </p:spPr>
        <p:txBody>
          <a:bodyPr>
            <a:normAutofit fontScale="90000"/>
          </a:bodyPr>
          <a:lstStyle/>
          <a:p>
            <a:pPr algn="l"/>
            <a:r>
              <a:rPr lang="pt-BR" sz="2800" b="1">
                <a:latin typeface="Aharoni" panose="02010803020104030203" pitchFamily="2" charset="-79"/>
                <a:cs typeface="Aharoni" panose="02010803020104030203" pitchFamily="2" charset="-79"/>
              </a:rPr>
              <a:t>CRIAÇÃO, TREINAMENTO, APLICAÇÃO E AVALIAÇÃO DE MODELOS DE ML:</a:t>
            </a:r>
            <a:endParaRPr lang="pt-BR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97FCA-0914-4516-BC6A-9201A9210E47}"/>
              </a:ext>
            </a:extLst>
          </p:cNvPr>
          <p:cNvSpPr txBox="1"/>
          <p:nvPr/>
        </p:nvSpPr>
        <p:spPr>
          <a:xfrm>
            <a:off x="933450" y="1307068"/>
            <a:ext cx="1053465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>
                <a:solidFill>
                  <a:srgbClr val="C00000"/>
                </a:solidFill>
              </a:rPr>
              <a:t>Utilização das seguintes Ferramentas para a Avaliação dos Modelos:</a:t>
            </a:r>
          </a:p>
          <a:p>
            <a:pPr>
              <a:spcAft>
                <a:spcPts val="600"/>
              </a:spcAft>
            </a:pPr>
            <a:r>
              <a:rPr lang="pt-BR" dirty="0"/>
              <a:t> </a:t>
            </a:r>
          </a:p>
          <a:p>
            <a:pPr>
              <a:spcAft>
                <a:spcPts val="600"/>
              </a:spcAft>
            </a:pPr>
            <a:r>
              <a:rPr lang="pt-BR" b="1" dirty="0"/>
              <a:t>                </a:t>
            </a:r>
            <a:r>
              <a:rPr lang="pt-BR" sz="1600" b="1" dirty="0"/>
              <a:t>Matriz de Confusão</a:t>
            </a:r>
          </a:p>
          <a:p>
            <a:pPr>
              <a:spcAft>
                <a:spcPts val="600"/>
              </a:spcAft>
            </a:pPr>
            <a:endParaRPr lang="pt-BR" sz="1600" b="1" i="1" dirty="0"/>
          </a:p>
          <a:p>
            <a:pPr>
              <a:spcAft>
                <a:spcPts val="600"/>
              </a:spcAft>
            </a:pPr>
            <a:r>
              <a:rPr lang="pt-BR" sz="1600" b="1" i="1" dirty="0"/>
              <a:t>                  </a:t>
            </a:r>
            <a:r>
              <a:rPr lang="pt-BR" sz="1600" b="1" dirty="0"/>
              <a:t>Relatório de Classificação</a:t>
            </a:r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>
                <a:solidFill>
                  <a:srgbClr val="C00000"/>
                </a:solidFill>
              </a:rPr>
              <a:t>Principais Métricas Analisadas:</a:t>
            </a:r>
          </a:p>
          <a:p>
            <a:pPr>
              <a:spcAft>
                <a:spcPts val="600"/>
              </a:spcAft>
            </a:pPr>
            <a:r>
              <a:rPr lang="pt-BR" sz="1600" dirty="0"/>
              <a:t> 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                   Acurácia</a:t>
            </a:r>
          </a:p>
          <a:p>
            <a:pPr>
              <a:spcAft>
                <a:spcPts val="600"/>
              </a:spcAft>
            </a:pPr>
            <a:endParaRPr lang="pt-BR" sz="1600" b="1" i="1" dirty="0"/>
          </a:p>
          <a:p>
            <a:pPr>
              <a:spcAft>
                <a:spcPts val="600"/>
              </a:spcAft>
            </a:pPr>
            <a:r>
              <a:rPr lang="pt-BR" sz="1600" b="1" i="1" dirty="0"/>
              <a:t>                   </a:t>
            </a:r>
            <a:r>
              <a:rPr lang="pt-BR" sz="1600" b="1" dirty="0"/>
              <a:t>Recall</a:t>
            </a:r>
          </a:p>
          <a:p>
            <a:pPr>
              <a:spcAft>
                <a:spcPts val="600"/>
              </a:spcAft>
            </a:pPr>
            <a:endParaRPr lang="pt-BR" sz="1600" dirty="0"/>
          </a:p>
          <a:p>
            <a:pPr>
              <a:spcAft>
                <a:spcPts val="600"/>
              </a:spcAft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066758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02F750-F4A2-4324-97C3-F7D1EA18B6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278" y="3263884"/>
            <a:ext cx="3307750" cy="228998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E122DA1-0E1A-4CC5-9AA3-49EBC70DB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215" y="3261020"/>
            <a:ext cx="3307751" cy="229362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EADCE4A-985F-4599-B433-DE0042B64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645" y="3250431"/>
            <a:ext cx="3427924" cy="23071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15FE9B-D005-4CFD-83D0-0C8CCB2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266"/>
            <a:ext cx="11209096" cy="562583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RESULTADOS: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97FCA-0914-4516-BC6A-9201A9210E47}"/>
              </a:ext>
            </a:extLst>
          </p:cNvPr>
          <p:cNvSpPr txBox="1"/>
          <p:nvPr/>
        </p:nvSpPr>
        <p:spPr>
          <a:xfrm>
            <a:off x="933450" y="1307068"/>
            <a:ext cx="1053465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>
                <a:solidFill>
                  <a:srgbClr val="C00000"/>
                </a:solidFill>
              </a:rPr>
              <a:t>Sem Balanceamento dos Dados de Treino:</a:t>
            </a:r>
          </a:p>
          <a:p>
            <a:pPr>
              <a:spcAft>
                <a:spcPts val="600"/>
              </a:spcAft>
            </a:pPr>
            <a:r>
              <a:rPr lang="pt-BR" dirty="0"/>
              <a:t> </a:t>
            </a:r>
          </a:p>
          <a:p>
            <a:pPr>
              <a:spcAft>
                <a:spcPts val="600"/>
              </a:spcAft>
            </a:pPr>
            <a:endParaRPr lang="pt-BR" b="1" dirty="0"/>
          </a:p>
          <a:p>
            <a:pPr>
              <a:spcAft>
                <a:spcPts val="600"/>
              </a:spcAft>
            </a:pPr>
            <a:r>
              <a:rPr lang="pt-BR" sz="1600" b="1" dirty="0"/>
              <a:t>               </a:t>
            </a:r>
            <a:r>
              <a:rPr lang="pt-BR" sz="1600" b="1" dirty="0" err="1"/>
              <a:t>Naive</a:t>
            </a:r>
            <a:r>
              <a:rPr lang="pt-BR" sz="1600" b="1" dirty="0"/>
              <a:t> </a:t>
            </a:r>
            <a:r>
              <a:rPr lang="pt-BR" sz="1600" b="1" dirty="0" err="1"/>
              <a:t>Bayes</a:t>
            </a:r>
            <a:r>
              <a:rPr lang="pt-BR" sz="1600" b="1" dirty="0"/>
              <a:t>                                             </a:t>
            </a:r>
            <a:r>
              <a:rPr lang="pt-BR" sz="1600" b="1" dirty="0" err="1"/>
              <a:t>Random</a:t>
            </a:r>
            <a:r>
              <a:rPr lang="pt-BR" sz="1600" b="1" dirty="0"/>
              <a:t> Forest                                         Regressão Logística</a:t>
            </a:r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r>
              <a:rPr lang="pt-BR" sz="1600" i="1" dirty="0"/>
              <a:t>                  </a:t>
            </a:r>
            <a:endParaRPr lang="pt-BR" i="1" dirty="0"/>
          </a:p>
        </p:txBody>
      </p:sp>
      <p:pic>
        <p:nvPicPr>
          <p:cNvPr id="14" name="Imagem 13" descr="Laptop em cima de teclado de computador&#10;&#10;Descrição gerada automaticamente">
            <a:extLst>
              <a:ext uri="{FF2B5EF4-FFF2-40B4-BE49-F238E27FC236}">
                <a16:creationId xmlns:a16="http://schemas.microsoft.com/office/drawing/2014/main" id="{E0425B03-9A77-43FF-9FD2-62EF25D01A7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05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AD6648D-C9A2-4610-A59E-4F10ED1A6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89" y="3285376"/>
            <a:ext cx="3267075" cy="22870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5ACDBC6-0CE3-4DB1-83A1-C80EF5B8B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83" y="3280382"/>
            <a:ext cx="3324225" cy="23145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4C4545E-9655-4956-A14B-7BCA7F318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926" y="3280382"/>
            <a:ext cx="3381375" cy="23316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15FE9B-D005-4CFD-83D0-0C8CCB2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266"/>
            <a:ext cx="11209096" cy="562583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RESULTADOS: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97FCA-0914-4516-BC6A-9201A9210E47}"/>
              </a:ext>
            </a:extLst>
          </p:cNvPr>
          <p:cNvSpPr txBox="1"/>
          <p:nvPr/>
        </p:nvSpPr>
        <p:spPr>
          <a:xfrm>
            <a:off x="933450" y="1307068"/>
            <a:ext cx="1053465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>
                <a:solidFill>
                  <a:srgbClr val="C00000"/>
                </a:solidFill>
              </a:rPr>
              <a:t>Com Balanceamento dos Dados de Treino – </a:t>
            </a:r>
            <a:r>
              <a:rPr lang="pt-BR" b="1" dirty="0" err="1">
                <a:solidFill>
                  <a:srgbClr val="C00000"/>
                </a:solidFill>
              </a:rPr>
              <a:t>Under</a:t>
            </a:r>
            <a:r>
              <a:rPr lang="pt-BR" b="1" dirty="0">
                <a:solidFill>
                  <a:srgbClr val="C00000"/>
                </a:solidFill>
              </a:rPr>
              <a:t> </a:t>
            </a:r>
            <a:r>
              <a:rPr lang="pt-BR" b="1" dirty="0" err="1">
                <a:solidFill>
                  <a:srgbClr val="C00000"/>
                </a:solidFill>
              </a:rPr>
              <a:t>Sampling</a:t>
            </a:r>
            <a:r>
              <a:rPr lang="pt-BR" b="1" dirty="0">
                <a:solidFill>
                  <a:srgbClr val="C00000"/>
                </a:solidFill>
              </a:rPr>
              <a:t>:</a:t>
            </a:r>
          </a:p>
          <a:p>
            <a:pPr>
              <a:spcAft>
                <a:spcPts val="600"/>
              </a:spcAft>
            </a:pPr>
            <a:r>
              <a:rPr lang="pt-BR" dirty="0"/>
              <a:t> </a:t>
            </a:r>
          </a:p>
          <a:p>
            <a:pPr>
              <a:spcAft>
                <a:spcPts val="600"/>
              </a:spcAft>
            </a:pPr>
            <a:endParaRPr lang="pt-BR" dirty="0"/>
          </a:p>
          <a:p>
            <a:pPr>
              <a:spcAft>
                <a:spcPts val="600"/>
              </a:spcAft>
            </a:pPr>
            <a:r>
              <a:rPr lang="pt-BR" sz="1600" b="1" dirty="0"/>
              <a:t>               </a:t>
            </a:r>
            <a:r>
              <a:rPr lang="pt-BR" sz="1600" b="1" dirty="0" err="1"/>
              <a:t>Naive</a:t>
            </a:r>
            <a:r>
              <a:rPr lang="pt-BR" sz="1600" b="1" dirty="0"/>
              <a:t> </a:t>
            </a:r>
            <a:r>
              <a:rPr lang="pt-BR" sz="1600" b="1" dirty="0" err="1"/>
              <a:t>Bayes</a:t>
            </a:r>
            <a:r>
              <a:rPr lang="pt-BR" sz="1600" b="1" dirty="0"/>
              <a:t>                                             </a:t>
            </a:r>
            <a:r>
              <a:rPr lang="pt-BR" sz="1600" b="1" dirty="0" err="1"/>
              <a:t>Random</a:t>
            </a:r>
            <a:r>
              <a:rPr lang="pt-BR" sz="1600" b="1" dirty="0"/>
              <a:t> Forest                                         Regressão Logística</a:t>
            </a:r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r>
              <a:rPr lang="pt-BR" sz="1600" i="1" dirty="0"/>
              <a:t>                  </a:t>
            </a:r>
            <a:endParaRPr lang="pt-BR" i="1" dirty="0"/>
          </a:p>
        </p:txBody>
      </p:sp>
      <p:pic>
        <p:nvPicPr>
          <p:cNvPr id="17" name="Imagem 16" descr="Laptop em cima de teclado de computador&#10;&#10;Descrição gerada automaticamente">
            <a:extLst>
              <a:ext uri="{FF2B5EF4-FFF2-40B4-BE49-F238E27FC236}">
                <a16:creationId xmlns:a16="http://schemas.microsoft.com/office/drawing/2014/main" id="{8ED90924-76AB-4187-B698-8A6B6534AB2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9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F3112A5-4FED-4750-8C80-269AF32A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89" y="3289609"/>
            <a:ext cx="3295650" cy="23145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D225FC8-6A83-46F1-8027-3BF22281D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458" y="3289609"/>
            <a:ext cx="3295650" cy="23145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DFBB6F5-89E9-4D9E-879D-166D0ADA0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061" y="3289609"/>
            <a:ext cx="3381375" cy="23193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15FE9B-D005-4CFD-83D0-0C8CCB2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266"/>
            <a:ext cx="11209096" cy="562583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RESULTADOS: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97FCA-0914-4516-BC6A-9201A9210E47}"/>
              </a:ext>
            </a:extLst>
          </p:cNvPr>
          <p:cNvSpPr txBox="1"/>
          <p:nvPr/>
        </p:nvSpPr>
        <p:spPr>
          <a:xfrm>
            <a:off x="933450" y="1307068"/>
            <a:ext cx="1053465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>
                <a:solidFill>
                  <a:srgbClr val="C00000"/>
                </a:solidFill>
              </a:rPr>
              <a:t>Com Balanceamento dos Dados de Treino – Over </a:t>
            </a:r>
            <a:r>
              <a:rPr lang="pt-BR" b="1" dirty="0" err="1">
                <a:solidFill>
                  <a:srgbClr val="C00000"/>
                </a:solidFill>
              </a:rPr>
              <a:t>Sampling</a:t>
            </a:r>
            <a:r>
              <a:rPr lang="pt-BR" b="1" dirty="0">
                <a:solidFill>
                  <a:srgbClr val="C00000"/>
                </a:solidFill>
              </a:rPr>
              <a:t>:</a:t>
            </a:r>
          </a:p>
          <a:p>
            <a:pPr>
              <a:spcAft>
                <a:spcPts val="600"/>
              </a:spcAft>
            </a:pPr>
            <a:r>
              <a:rPr lang="pt-BR" dirty="0"/>
              <a:t> </a:t>
            </a:r>
          </a:p>
          <a:p>
            <a:pPr>
              <a:spcAft>
                <a:spcPts val="600"/>
              </a:spcAft>
            </a:pPr>
            <a:endParaRPr lang="pt-BR" dirty="0"/>
          </a:p>
          <a:p>
            <a:pPr>
              <a:spcAft>
                <a:spcPts val="600"/>
              </a:spcAft>
            </a:pPr>
            <a:r>
              <a:rPr lang="pt-BR" sz="1600" dirty="0"/>
              <a:t>               </a:t>
            </a:r>
            <a:r>
              <a:rPr lang="pt-BR" sz="1600" b="1" dirty="0" err="1"/>
              <a:t>Naive</a:t>
            </a:r>
            <a:r>
              <a:rPr lang="pt-BR" sz="1600" b="1" dirty="0"/>
              <a:t> </a:t>
            </a:r>
            <a:r>
              <a:rPr lang="pt-BR" sz="1600" b="1" dirty="0" err="1"/>
              <a:t>Bayes</a:t>
            </a:r>
            <a:r>
              <a:rPr lang="pt-BR" sz="1600" b="1" dirty="0"/>
              <a:t>                                             </a:t>
            </a:r>
            <a:r>
              <a:rPr lang="pt-BR" sz="1600" b="1" dirty="0" err="1"/>
              <a:t>Random</a:t>
            </a:r>
            <a:r>
              <a:rPr lang="pt-BR" sz="1600" b="1" dirty="0"/>
              <a:t> Forest                                         Regressão Logística</a:t>
            </a:r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endParaRPr lang="pt-BR" sz="1600" i="1" dirty="0"/>
          </a:p>
          <a:p>
            <a:pPr>
              <a:spcAft>
                <a:spcPts val="600"/>
              </a:spcAft>
            </a:pPr>
            <a:r>
              <a:rPr lang="pt-BR" sz="1600" i="1" dirty="0"/>
              <a:t>                  </a:t>
            </a:r>
            <a:endParaRPr lang="pt-BR" i="1" dirty="0"/>
          </a:p>
        </p:txBody>
      </p:sp>
      <p:pic>
        <p:nvPicPr>
          <p:cNvPr id="17" name="Imagem 16" descr="Laptop em cima de teclado de computador&#10;&#10;Descrição gerada automaticamente">
            <a:extLst>
              <a:ext uri="{FF2B5EF4-FFF2-40B4-BE49-F238E27FC236}">
                <a16:creationId xmlns:a16="http://schemas.microsoft.com/office/drawing/2014/main" id="{536D51C7-62C5-45A3-9648-D59F44FDAD1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74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B94BEB6-C205-4E42-B346-CAD7F6C390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15FE9B-D005-4CFD-83D0-0C8CCB2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266"/>
            <a:ext cx="11209096" cy="562583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DOS RESULTADOS: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97FCA-0914-4516-BC6A-9201A9210E47}"/>
              </a:ext>
            </a:extLst>
          </p:cNvPr>
          <p:cNvSpPr txBox="1"/>
          <p:nvPr/>
        </p:nvSpPr>
        <p:spPr>
          <a:xfrm>
            <a:off x="933450" y="1307068"/>
            <a:ext cx="1053465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/>
              <a:t>Para a apresentação dos resultados considerou-se o Modelo </a:t>
            </a:r>
            <a:r>
              <a:rPr lang="pt-BR" b="1" dirty="0" err="1"/>
              <a:t>Canvas</a:t>
            </a:r>
            <a:r>
              <a:rPr lang="pt-BR" b="1" dirty="0"/>
              <a:t> proposto por Jasmine </a:t>
            </a:r>
            <a:r>
              <a:rPr lang="pt-BR" b="1" dirty="0" err="1"/>
              <a:t>Vasandani</a:t>
            </a:r>
            <a:endParaRPr lang="pt-BR" b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1600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>
                <a:solidFill>
                  <a:srgbClr val="C00000"/>
                </a:solidFill>
              </a:rPr>
              <a:t>Sequência das Etapas: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1600" dirty="0"/>
          </a:p>
          <a:p>
            <a:pPr>
              <a:spcAft>
                <a:spcPts val="600"/>
              </a:spcAft>
            </a:pPr>
            <a:r>
              <a:rPr lang="pt-BR" sz="1600" dirty="0"/>
              <a:t>             </a:t>
            </a:r>
            <a:r>
              <a:rPr lang="pt-BR" sz="1600" b="1" dirty="0"/>
              <a:t>Definição do Problema</a:t>
            </a:r>
          </a:p>
          <a:p>
            <a:pPr>
              <a:spcAft>
                <a:spcPts val="600"/>
              </a:spcAft>
            </a:pPr>
            <a:endParaRPr lang="pt-BR" sz="1600" b="1" dirty="0"/>
          </a:p>
          <a:p>
            <a:pPr>
              <a:spcAft>
                <a:spcPts val="600"/>
              </a:spcAft>
            </a:pPr>
            <a:r>
              <a:rPr lang="pt-BR" sz="1600" b="1" dirty="0"/>
              <a:t>             Aquisição e Preparação dos Dados</a:t>
            </a:r>
          </a:p>
          <a:p>
            <a:pPr>
              <a:spcAft>
                <a:spcPts val="600"/>
              </a:spcAft>
            </a:pPr>
            <a:endParaRPr lang="pt-BR" sz="1600" b="1" dirty="0"/>
          </a:p>
          <a:p>
            <a:pPr>
              <a:spcAft>
                <a:spcPts val="600"/>
              </a:spcAft>
            </a:pPr>
            <a:r>
              <a:rPr lang="pt-BR" sz="1600" b="1" dirty="0"/>
              <a:t>             Seleção do Algoritmo (Modelo)</a:t>
            </a:r>
          </a:p>
          <a:p>
            <a:pPr>
              <a:spcAft>
                <a:spcPts val="600"/>
              </a:spcAft>
            </a:pPr>
            <a:endParaRPr lang="pt-BR" sz="1600" b="1" dirty="0"/>
          </a:p>
          <a:p>
            <a:pPr>
              <a:spcAft>
                <a:spcPts val="600"/>
              </a:spcAft>
            </a:pPr>
            <a:r>
              <a:rPr lang="pt-BR" sz="1600" b="1" dirty="0"/>
              <a:t>             Criação e Treinamento do Modelo</a:t>
            </a:r>
          </a:p>
          <a:p>
            <a:pPr>
              <a:spcAft>
                <a:spcPts val="600"/>
              </a:spcAft>
            </a:pPr>
            <a:endParaRPr lang="pt-BR" sz="1600" b="1" dirty="0"/>
          </a:p>
          <a:p>
            <a:pPr>
              <a:spcAft>
                <a:spcPts val="600"/>
              </a:spcAft>
            </a:pPr>
            <a:r>
              <a:rPr lang="pt-BR" sz="1600" b="1" dirty="0"/>
              <a:t>             Avaliação do Modelo</a:t>
            </a:r>
          </a:p>
          <a:p>
            <a:pPr>
              <a:spcAft>
                <a:spcPts val="600"/>
              </a:spcAft>
            </a:pPr>
            <a:r>
              <a:rPr lang="pt-BR" sz="1600" i="1" dirty="0"/>
              <a:t>                 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88392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xto, Quadro de comunicações&#10;&#10;Descrição gerada automaticamente">
            <a:extLst>
              <a:ext uri="{FF2B5EF4-FFF2-40B4-BE49-F238E27FC236}">
                <a16:creationId xmlns:a16="http://schemas.microsoft.com/office/drawing/2014/main" id="{65224140-313F-4448-ADB8-01C3680B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15FE9B-D005-4CFD-83D0-0C8CCB2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pt-BR" b="1" dirty="0">
                <a:latin typeface="Aharoni" panose="02010803020104030203" pitchFamily="2" charset="-79"/>
                <a:cs typeface="Aharoni" panose="02010803020104030203" pitchFamily="2" charset="-79"/>
              </a:rPr>
              <a:t>TRABALHO DE CONCLUSÃO DE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A4BDD5-057B-43A4-90EB-75EFCC7F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Aluno: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Título do projeto: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97FCA-0914-4516-BC6A-9201A9210E47}"/>
              </a:ext>
            </a:extLst>
          </p:cNvPr>
          <p:cNvSpPr txBox="1"/>
          <p:nvPr/>
        </p:nvSpPr>
        <p:spPr>
          <a:xfrm>
            <a:off x="1143000" y="3145393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b="1" dirty="0"/>
              <a:t>Lucas do Prado Ferreira Pinto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F71E08-DFC9-4CC9-BBD7-B34972C28474}"/>
              </a:ext>
            </a:extLst>
          </p:cNvPr>
          <p:cNvSpPr txBox="1"/>
          <p:nvPr/>
        </p:nvSpPr>
        <p:spPr>
          <a:xfrm>
            <a:off x="1142999" y="5059918"/>
            <a:ext cx="83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b="1" i="1" dirty="0" err="1"/>
              <a:t>Machine</a:t>
            </a:r>
            <a:r>
              <a:rPr lang="pt-BR" b="1" i="1" dirty="0"/>
              <a:t> Learning </a:t>
            </a:r>
            <a:r>
              <a:rPr lang="pt-BR" b="1" dirty="0"/>
              <a:t>para a Detecção de Empregador com Irregularidade Trabalhista</a:t>
            </a:r>
          </a:p>
        </p:txBody>
      </p:sp>
      <p:pic>
        <p:nvPicPr>
          <p:cNvPr id="10" name="Imagem 9" descr="Texto, Quadro de comunicações&#10;&#10;Descrição gerada automaticamente">
            <a:extLst>
              <a:ext uri="{FF2B5EF4-FFF2-40B4-BE49-F238E27FC236}">
                <a16:creationId xmlns:a16="http://schemas.microsoft.com/office/drawing/2014/main" id="{A43A97F8-E6F9-462C-9EE8-177C957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56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omem de terno e gravata com a mão na cabeça&#10;&#10;Descrição gerada automaticamente">
            <a:extLst>
              <a:ext uri="{FF2B5EF4-FFF2-40B4-BE49-F238E27FC236}">
                <a16:creationId xmlns:a16="http://schemas.microsoft.com/office/drawing/2014/main" id="{0C6C899C-5469-4EAC-844E-B339996D79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D497FCA-0914-4516-BC6A-9201A9210E47}"/>
              </a:ext>
            </a:extLst>
          </p:cNvPr>
          <p:cNvSpPr txBox="1"/>
          <p:nvPr/>
        </p:nvSpPr>
        <p:spPr>
          <a:xfrm>
            <a:off x="0" y="1307068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endParaRPr lang="pt-BR" sz="3000" b="1" dirty="0"/>
          </a:p>
          <a:p>
            <a:pPr algn="ctr">
              <a:spcAft>
                <a:spcPts val="600"/>
              </a:spcAft>
            </a:pPr>
            <a:endParaRPr lang="pt-BR" sz="3000" b="1" dirty="0"/>
          </a:p>
          <a:p>
            <a:pPr algn="ctr">
              <a:spcAft>
                <a:spcPts val="600"/>
              </a:spcAft>
            </a:pPr>
            <a:endParaRPr lang="pt-BR" sz="3000" b="1" dirty="0"/>
          </a:p>
          <a:p>
            <a:pPr algn="ctr">
              <a:spcAft>
                <a:spcPts val="600"/>
              </a:spcAft>
            </a:pPr>
            <a:r>
              <a:rPr lang="pt-BR" sz="5000" b="1" dirty="0"/>
              <a:t>MUITO OBRIGADO</a:t>
            </a:r>
          </a:p>
          <a:p>
            <a:pPr>
              <a:spcAft>
                <a:spcPts val="600"/>
              </a:spcAft>
            </a:pPr>
            <a:r>
              <a:rPr lang="pt-BR" sz="1600" i="1" dirty="0"/>
              <a:t>                 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82182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ntendo gato, pequeno, deitado, marrom&#10;&#10;Descrição gerada automaticamente">
            <a:extLst>
              <a:ext uri="{FF2B5EF4-FFF2-40B4-BE49-F238E27FC236}">
                <a16:creationId xmlns:a16="http://schemas.microsoft.com/office/drawing/2014/main" id="{E65D6D78-DEA1-4453-A3A7-489AFBB38D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817"/>
            <a:ext cx="12192000" cy="688381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15FE9B-D005-4CFD-83D0-0C8CCB2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266"/>
            <a:ext cx="10364451" cy="562583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Introdução: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97FCA-0914-4516-BC6A-9201A9210E47}"/>
              </a:ext>
            </a:extLst>
          </p:cNvPr>
          <p:cNvSpPr txBox="1"/>
          <p:nvPr/>
        </p:nvSpPr>
        <p:spPr>
          <a:xfrm>
            <a:off x="933449" y="1307068"/>
            <a:ext cx="112585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>
                <a:solidFill>
                  <a:srgbClr val="C00000"/>
                </a:solidFill>
              </a:rPr>
              <a:t>1891: </a:t>
            </a:r>
            <a:r>
              <a:rPr lang="pt-BR" dirty="0">
                <a:solidFill>
                  <a:srgbClr val="C00000"/>
                </a:solidFill>
              </a:rPr>
              <a:t>Criação da Inspeção do Trabalho no Brasil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pt-BR" sz="1600" dirty="0"/>
              <a:t>                         </a:t>
            </a:r>
            <a:r>
              <a:rPr lang="pt-BR" sz="1600" b="1" i="1" dirty="0"/>
              <a:t>Objetivo: </a:t>
            </a:r>
            <a:r>
              <a:rPr lang="pt-BR" sz="1600" b="1" dirty="0"/>
              <a:t>Fiscalizar Estabelecimentos que Exploravam Mão de Obra de Crianças e Adolescentes.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1943:  </a:t>
            </a:r>
            <a:r>
              <a:rPr lang="pt-BR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Criação e Aprovação, por Getúlio Vargas, da Consolidação das Leis Trabalhistas – CLT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pt-BR" dirty="0"/>
              <a:t>                      </a:t>
            </a:r>
            <a:r>
              <a:rPr lang="pt-BR" sz="1600" b="1" dirty="0"/>
              <a:t>Normas que Regulamentavam as Relações Individuais e Coletivas de Trabalho.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pt-BR" sz="1600" b="1" dirty="0"/>
              <a:t>                         Resposta à Luta de Trabalhadores e Movimentos Sindicais por Melhores Condições de Trabalho.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>
                <a:solidFill>
                  <a:srgbClr val="C00000"/>
                </a:solidFill>
              </a:rPr>
              <a:t>Ao Longo do Tempo: </a:t>
            </a:r>
            <a:r>
              <a:rPr lang="pt-BR" dirty="0">
                <a:solidFill>
                  <a:srgbClr val="C00000"/>
                </a:solidFill>
              </a:rPr>
              <a:t>Diversas Mudanças no Mundo do Trabalho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pt-BR" dirty="0"/>
              <a:t>                      </a:t>
            </a:r>
            <a:r>
              <a:rPr lang="pt-BR" sz="1600" b="1" dirty="0"/>
              <a:t>Necessidade de Criação de Novos Dispositivos Legais Voltados à Regulamentação das Relações de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                          Trabalho e Emprego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pt-BR" sz="1600" b="1" dirty="0"/>
              <a:t>                          Necessidade de Revisão dos Normativos já Existentes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3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Foto em preto e branco de pessoas em um campo&#10;&#10;Descrição gerada automaticamente">
            <a:extLst>
              <a:ext uri="{FF2B5EF4-FFF2-40B4-BE49-F238E27FC236}">
                <a16:creationId xmlns:a16="http://schemas.microsoft.com/office/drawing/2014/main" id="{26317907-5DF2-4398-9C5E-C6ACECC8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15FE9B-D005-4CFD-83D0-0C8CCB2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266"/>
            <a:ext cx="10364451" cy="562583"/>
          </a:xfrm>
        </p:spPr>
        <p:txBody>
          <a:bodyPr>
            <a:normAutofit/>
          </a:bodyPr>
          <a:lstStyle/>
          <a:p>
            <a:pPr algn="l"/>
            <a:r>
              <a:rPr lang="pt-BR" sz="2800" b="1">
                <a:latin typeface="Aharoni" panose="02010803020104030203" pitchFamily="2" charset="-79"/>
                <a:cs typeface="Aharoni" panose="02010803020104030203" pitchFamily="2" charset="-79"/>
              </a:rPr>
              <a:t>Introdução:</a:t>
            </a:r>
            <a:endParaRPr lang="pt-BR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97FCA-0914-4516-BC6A-9201A9210E47}"/>
              </a:ext>
            </a:extLst>
          </p:cNvPr>
          <p:cNvSpPr txBox="1"/>
          <p:nvPr/>
        </p:nvSpPr>
        <p:spPr>
          <a:xfrm>
            <a:off x="933450" y="1307068"/>
            <a:ext cx="10534650" cy="523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Diante das mudanças, a Inspeção do Trabalho cresceu e passou a ganhar cada vez mais função social tendo, hoje, como pilares norteadores para o cumprimento de sua missão institucional a(o): 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Erradicação do </a:t>
            </a: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rabalho </a:t>
            </a: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nálogo ao de </a:t>
            </a: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Es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cravo</a:t>
            </a: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pt-BR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Erradicação do Trabalho </a:t>
            </a: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nfantil e Proteção do Adolescente </a:t>
            </a: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rabalhador.</a:t>
            </a:r>
            <a:endParaRPr lang="pt-BR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Combate à Informalidade no Trabalho </a:t>
            </a: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ssalariado.</a:t>
            </a:r>
            <a:endParaRPr lang="pt-BR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Garantia do Cumprimento das Cotas </a:t>
            </a: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egais para Admissão de Aprendizes e Pessoas com </a:t>
            </a: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eficiência.</a:t>
            </a:r>
            <a:endParaRPr lang="pt-BR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Redução da Morbimortalidade por Acidentes ou Doenças do </a:t>
            </a: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rabalho.</a:t>
            </a:r>
            <a:endParaRPr lang="pt-BR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Garantia de Ambientes e Processos de Trabalho </a:t>
            </a: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eguros e </a:t>
            </a: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audáveis.</a:t>
            </a:r>
            <a:endParaRPr lang="pt-BR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Aperfeiçoamento </a:t>
            </a: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ontínuo das Normas </a:t>
            </a: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egulamentadoras de Segurança e Saúde no </a:t>
            </a: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rabalho.</a:t>
            </a:r>
            <a:endParaRPr lang="pt-BR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Prevenção de Acidentes e Doenças do Trabalho por meio de </a:t>
            </a: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nvestigações.</a:t>
            </a:r>
            <a:endParaRPr lang="pt-BR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Combate da Inadimplência e da Sonegação do Fundo de Garantia do Tempo de Serviço – FGTS.</a:t>
            </a:r>
            <a:endParaRPr lang="pt-BR" sz="8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5" name="Imagem 4" descr="Texto, Carta&#10;&#10;Descrição gerada automaticamente">
            <a:extLst>
              <a:ext uri="{FF2B5EF4-FFF2-40B4-BE49-F238E27FC236}">
                <a16:creationId xmlns:a16="http://schemas.microsoft.com/office/drawing/2014/main" id="{5797001C-EBF5-4098-9679-292780EF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296" y="276918"/>
            <a:ext cx="1770005" cy="859276"/>
          </a:xfrm>
          <a:prstGeom prst="rect">
            <a:avLst/>
          </a:prstGeom>
        </p:spPr>
      </p:pic>
      <p:pic>
        <p:nvPicPr>
          <p:cNvPr id="7" name="Imagem 6" descr="Uma imagem contendo ao ar livre, homem, pessoa, réptil&#10;&#10;Descrição gerada automaticamente">
            <a:extLst>
              <a:ext uri="{FF2B5EF4-FFF2-40B4-BE49-F238E27FC236}">
                <a16:creationId xmlns:a16="http://schemas.microsoft.com/office/drawing/2014/main" id="{3654F2CB-15C4-451D-9A5A-836AA6E9BE2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448" y="276918"/>
            <a:ext cx="1728448" cy="859276"/>
          </a:xfrm>
          <a:prstGeom prst="rect">
            <a:avLst/>
          </a:prstGeom>
        </p:spPr>
      </p:pic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7E384D0C-6301-471E-8BCE-C7CE42315F2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122" y="276918"/>
            <a:ext cx="1687178" cy="859276"/>
          </a:xfrm>
          <a:prstGeom prst="rect">
            <a:avLst/>
          </a:prstGeom>
        </p:spPr>
      </p:pic>
      <p:pic>
        <p:nvPicPr>
          <p:cNvPr id="20" name="Imagem 19" descr="Uma imagem contendo grama, ao ar livre, mesa, banco&#10;&#10;Descrição gerada automaticamente">
            <a:extLst>
              <a:ext uri="{FF2B5EF4-FFF2-40B4-BE49-F238E27FC236}">
                <a16:creationId xmlns:a16="http://schemas.microsoft.com/office/drawing/2014/main" id="{797006A2-6740-49B2-87EA-D60935850A5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772" y="276918"/>
            <a:ext cx="1615678" cy="8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9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Homem em pé com chapéu&#10;&#10;Descrição gerada automaticamente">
            <a:extLst>
              <a:ext uri="{FF2B5EF4-FFF2-40B4-BE49-F238E27FC236}">
                <a16:creationId xmlns:a16="http://schemas.microsoft.com/office/drawing/2014/main" id="{7ADD4340-D422-4FEF-89B1-79B5F6506C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15FE9B-D005-4CFD-83D0-0C8CCB2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266"/>
            <a:ext cx="10364451" cy="562583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contextualização: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97FCA-0914-4516-BC6A-9201A9210E47}"/>
              </a:ext>
            </a:extLst>
          </p:cNvPr>
          <p:cNvSpPr txBox="1"/>
          <p:nvPr/>
        </p:nvSpPr>
        <p:spPr>
          <a:xfrm>
            <a:off x="933449" y="1307068"/>
            <a:ext cx="1104801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dirty="0">
              <a:solidFill>
                <a:srgbClr val="C00000"/>
              </a:solidFill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>
                <a:solidFill>
                  <a:srgbClr val="C00000"/>
                </a:solidFill>
              </a:rPr>
              <a:t>2021: </a:t>
            </a:r>
            <a:r>
              <a:rPr lang="pt-BR" dirty="0">
                <a:solidFill>
                  <a:srgbClr val="C00000"/>
                </a:solidFill>
              </a:rPr>
              <a:t>Diretrizes do Planejamento da Inspeção do Trabalho no Brasil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pt-BR" b="1" dirty="0"/>
              <a:t>              </a:t>
            </a:r>
            <a:r>
              <a:rPr lang="pt-BR" sz="1600" b="1" dirty="0">
                <a:latin typeface="+mj-lt"/>
              </a:rPr>
              <a:t>Ações Fiscais Planejadas de forma a Direcionar as O.S. a Segmentos Econômicos e Estabelecimentos com 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latin typeface="+mj-lt"/>
              </a:rPr>
              <a:t>                maiores indícios de Irregularidades e maiores Riscos à Integridade do Trabalhador. </a:t>
            </a:r>
          </a:p>
          <a:p>
            <a:pPr>
              <a:spcAft>
                <a:spcPts val="600"/>
              </a:spcAft>
            </a:pPr>
            <a:endParaRPr lang="pt-BR" sz="8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pt-BR" sz="800" dirty="0"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pt-BR" sz="800" b="1" dirty="0">
                <a:effectLst/>
                <a:latin typeface="+mj-lt"/>
                <a:ea typeface="Times New Roman" panose="02020603050405020304" pitchFamily="18" charset="0"/>
              </a:rPr>
              <a:t>                                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</a:rPr>
              <a:t>Esforços, humanos e financeiros, não devem ser direcionados a estabelecimentos sem irregularidade, uma vez que 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latin typeface="+mj-lt"/>
                <a:ea typeface="Times New Roman" panose="02020603050405020304" pitchFamily="18" charset="0"/>
              </a:rPr>
              <a:t>                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</a:rPr>
              <a:t>tais ações implicariam na ineficiência da atuação da Inspeção do Trabalho.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pt-BR" sz="800" b="1" dirty="0">
                <a:latin typeface="+mj-lt"/>
              </a:rPr>
              <a:t>                                </a:t>
            </a:r>
            <a:r>
              <a:rPr lang="pt-BR" sz="1600" b="1" dirty="0">
                <a:latin typeface="+mj-lt"/>
              </a:rPr>
              <a:t>Sempre que possível as ações planejadas deverão considerar tanto os objetivos de Legislação quanto os de 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latin typeface="+mj-lt"/>
              </a:rPr>
              <a:t>                Segurança e Saúde no Trabalho. Desta forma, espera-se uma maior eficiência da Inspeção e consequente melhoria 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latin typeface="+mj-lt"/>
              </a:rPr>
              <a:t>                dos resultados alcançados.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pt-BR" sz="1600" dirty="0"/>
              <a:t>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1109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Homem de terno e gravata&#10;&#10;Descrição gerada automaticamente">
            <a:extLst>
              <a:ext uri="{FF2B5EF4-FFF2-40B4-BE49-F238E27FC236}">
                <a16:creationId xmlns:a16="http://schemas.microsoft.com/office/drawing/2014/main" id="{6604B072-5151-473C-B3D3-4802201A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15FE9B-D005-4CFD-83D0-0C8CCB2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266"/>
            <a:ext cx="10364451" cy="562583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OBJETIVOS: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97FCA-0914-4516-BC6A-9201A9210E47}"/>
              </a:ext>
            </a:extLst>
          </p:cNvPr>
          <p:cNvSpPr txBox="1"/>
          <p:nvPr/>
        </p:nvSpPr>
        <p:spPr>
          <a:xfrm>
            <a:off x="933450" y="1307068"/>
            <a:ext cx="1053465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1600" b="1" dirty="0">
              <a:latin typeface="+mj-lt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sz="1600" b="1" dirty="0">
                <a:latin typeface="+mj-lt"/>
              </a:rPr>
              <a:t>O presente trabalho de conclusão de curso visa ao desenvolvimento de um algoritmo de </a:t>
            </a:r>
            <a:r>
              <a:rPr lang="pt-BR" sz="1600" b="1" i="1" dirty="0" err="1">
                <a:latin typeface="+mj-lt"/>
              </a:rPr>
              <a:t>Machine</a:t>
            </a:r>
            <a:r>
              <a:rPr lang="pt-BR" sz="1600" b="1" i="1" dirty="0">
                <a:latin typeface="+mj-lt"/>
              </a:rPr>
              <a:t> Learning </a:t>
            </a:r>
            <a:r>
              <a:rPr lang="pt-BR" sz="1600" b="1" dirty="0">
                <a:latin typeface="+mj-lt"/>
              </a:rPr>
              <a:t>voltado para a detecção de empregadores que desrespeitam a legislação trabalhista, incluindo as normas de segurança e saúde no trabalho.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dirty="0">
              <a:latin typeface="+mj-lt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Com o modelo criado, pretende-se prever se um determinado empregador, prestes a entrar no planejamento do órgão fiscalizador e ser submetido à uma auditoria trabalhista </a:t>
            </a:r>
            <a:r>
              <a:rPr lang="pt-BR" sz="1600" b="1" i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“in loco”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, com um quantitativo pré-definido de itens normativos a serem verificados pela Inspeção do Trabalho, será flagrado ou não com irregularidade e, a partir de tal informação, ser confirmada ou não o processo de fiscalização.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O objetivo da predição é selecionar apenas aqueles empregadores com fortes indícios de irregularidades e/ou riscos à integridade do trabalhador, fazendo com que a atuação da Inspeção do Trabalho no Brasil se torne cada vez mais eficiente, eficaz e efetiva.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Pretende-se uma acurácia do modelo preditivo superior a 70%.</a:t>
            </a:r>
            <a:endParaRPr lang="pt-BR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9FDFFA0A-E3C0-479B-B52E-0F68FA24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422"/>
            <a:ext cx="12192000" cy="3995510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28ADE362-50DD-4E3A-9B99-901A042C8A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50932"/>
            <a:ext cx="12192000" cy="130706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15FE9B-D005-4CFD-83D0-0C8CCB2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266"/>
            <a:ext cx="10364451" cy="562583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FERRAMENTAS UTILIZADAS: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97FCA-0914-4516-BC6A-9201A9210E47}"/>
              </a:ext>
            </a:extLst>
          </p:cNvPr>
          <p:cNvSpPr txBox="1"/>
          <p:nvPr/>
        </p:nvSpPr>
        <p:spPr>
          <a:xfrm>
            <a:off x="933450" y="1307068"/>
            <a:ext cx="1053465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dirty="0">
              <a:effectLst/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dirty="0">
                <a:solidFill>
                  <a:srgbClr val="C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Todo o processo de tratamento, análise e exploração dos dados, além da criação, treinamento, aplicação e avaliação dos modelos de </a:t>
            </a:r>
            <a:r>
              <a:rPr lang="pt-BR" i="1" dirty="0" err="1">
                <a:solidFill>
                  <a:srgbClr val="C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Machine</a:t>
            </a:r>
            <a:r>
              <a:rPr lang="pt-BR" i="1" dirty="0">
                <a:solidFill>
                  <a:srgbClr val="C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Learning</a:t>
            </a:r>
            <a:r>
              <a:rPr lang="pt-BR" dirty="0">
                <a:solidFill>
                  <a:srgbClr val="C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testados foi desenvolvido utilizando: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dirty="0"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dirty="0"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Linguagem Python e suas bibliotecas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dirty="0"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b="1" dirty="0"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sz="16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Jupyter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Notebook</a:t>
            </a:r>
            <a:endParaRPr lang="pt-BR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1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5FE9B-D005-4CFD-83D0-0C8CCB2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266"/>
            <a:ext cx="10364451" cy="562583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COLETA DE DADOS: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97FCA-0914-4516-BC6A-9201A9210E47}"/>
              </a:ext>
            </a:extLst>
          </p:cNvPr>
          <p:cNvSpPr txBox="1"/>
          <p:nvPr/>
        </p:nvSpPr>
        <p:spPr>
          <a:xfrm>
            <a:off x="933449" y="1307068"/>
            <a:ext cx="1089718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>
                <a:solidFill>
                  <a:srgbClr val="C00000"/>
                </a:solidFill>
              </a:rPr>
              <a:t>FONTE 1: 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Banco de Dados Relacional da Inspeção do Trabalho - </a:t>
            </a:r>
            <a:r>
              <a:rPr lang="pt-BR" i="1" dirty="0">
                <a:solidFill>
                  <a:srgbClr val="C00000"/>
                </a:solidFill>
                <a:latin typeface="+mj-lt"/>
              </a:rPr>
              <a:t>(</a:t>
            </a:r>
            <a:r>
              <a:rPr lang="pt-BR" i="1" dirty="0" err="1">
                <a:solidFill>
                  <a:srgbClr val="C00000"/>
                </a:solidFill>
                <a:latin typeface="+mj-lt"/>
              </a:rPr>
              <a:t>Dataset</a:t>
            </a:r>
            <a:r>
              <a:rPr lang="pt-BR" i="1" dirty="0">
                <a:solidFill>
                  <a:srgbClr val="C00000"/>
                </a:solidFill>
                <a:latin typeface="+mj-lt"/>
              </a:rPr>
              <a:t> Fiscalizações Diretas)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pt-BR" dirty="0">
                <a:latin typeface="+mj-lt"/>
              </a:rPr>
              <a:t>                    </a:t>
            </a:r>
            <a:r>
              <a:rPr lang="pt-BR" sz="1600" b="1" dirty="0">
                <a:latin typeface="+mj-lt"/>
              </a:rPr>
              <a:t>O </a:t>
            </a:r>
            <a:r>
              <a:rPr lang="pt-BR" sz="16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dataset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“</a:t>
            </a:r>
            <a:r>
              <a:rPr lang="pt-BR" sz="16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Fiscalizações_Diretas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” foi obtido diretamente do </a:t>
            </a:r>
            <a:r>
              <a:rPr lang="pt-BR" sz="16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DataWarehouse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da Inspeção do Trabalho, em um 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Banco de Dados Relacional.</a:t>
            </a:r>
          </a:p>
          <a:p>
            <a:pPr>
              <a:spcAft>
                <a:spcPts val="600"/>
              </a:spcAft>
            </a:pPr>
            <a:endParaRPr lang="pt-BR" sz="1600" b="1" dirty="0"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A extração se deu por meio de consulta SQL (</a:t>
            </a:r>
            <a:r>
              <a:rPr lang="pt-BR" sz="16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Structered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Query </a:t>
            </a:r>
            <a:r>
              <a:rPr lang="pt-BR" sz="16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Language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) no Sistema de Gerenciamento de 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Banco de Dados - SGBD - Microsoft SQL Server.</a:t>
            </a:r>
          </a:p>
          <a:p>
            <a:pPr>
              <a:spcAft>
                <a:spcPts val="600"/>
              </a:spcAft>
            </a:pPr>
            <a:endParaRPr lang="pt-BR" sz="1600" b="1" dirty="0"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O banco de dados mencionado armazena dados referentes às ações fiscais realizadas pela Inspeção do 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Trabalho no Brasil. Para o trabalho em questão, optou-se por coletar informações apenas das fiscalizações  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diretas, ou seja, aquelas que necessariamente ocorreram </a:t>
            </a:r>
            <a:r>
              <a:rPr lang="pt-BR" sz="1600" b="1" i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“in loco”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, no estabelecimento do empregador.</a:t>
            </a:r>
          </a:p>
          <a:p>
            <a:pPr>
              <a:spcAft>
                <a:spcPts val="600"/>
              </a:spcAft>
            </a:pPr>
            <a:endParaRPr lang="pt-BR" sz="1600" b="1" dirty="0"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O período de coleta compreende as competências de janeiro de 2020 a maio de 2021.</a:t>
            </a:r>
            <a:endParaRPr lang="pt-BR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9" name="Imagem 8" descr="Uma imagem contendo no interior, xícara, mesa, grande&#10;&#10;Descrição gerada automaticamente">
            <a:extLst>
              <a:ext uri="{FF2B5EF4-FFF2-40B4-BE49-F238E27FC236}">
                <a16:creationId xmlns:a16="http://schemas.microsoft.com/office/drawing/2014/main" id="{38EFCF92-57E1-404F-971D-E09211D4CC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04" y="245097"/>
            <a:ext cx="5033915" cy="64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1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no interior, xícara, mesa, grande&#10;&#10;Descrição gerada automaticamente">
            <a:extLst>
              <a:ext uri="{FF2B5EF4-FFF2-40B4-BE49-F238E27FC236}">
                <a16:creationId xmlns:a16="http://schemas.microsoft.com/office/drawing/2014/main" id="{38EFCF92-57E1-404F-971D-E09211D4CC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04" y="245097"/>
            <a:ext cx="5033915" cy="64667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15FE9B-D005-4CFD-83D0-0C8CCB2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266"/>
            <a:ext cx="10364451" cy="562583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COLETA DE DADOS: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97FCA-0914-4516-BC6A-9201A9210E47}"/>
              </a:ext>
            </a:extLst>
          </p:cNvPr>
          <p:cNvSpPr txBox="1"/>
          <p:nvPr/>
        </p:nvSpPr>
        <p:spPr>
          <a:xfrm>
            <a:off x="933450" y="1307068"/>
            <a:ext cx="1111400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t-BR" b="1" dirty="0">
                <a:solidFill>
                  <a:srgbClr val="C00000"/>
                </a:solidFill>
              </a:rPr>
              <a:t>FONTE 2: </a:t>
            </a:r>
            <a:r>
              <a:rPr lang="pt-BR" dirty="0">
                <a:solidFill>
                  <a:srgbClr val="C00000"/>
                </a:solidFill>
              </a:rPr>
              <a:t>Internet - </a:t>
            </a:r>
            <a:r>
              <a:rPr lang="pt-BR" i="1" dirty="0">
                <a:solidFill>
                  <a:srgbClr val="C00000"/>
                </a:solidFill>
              </a:rPr>
              <a:t>(</a:t>
            </a:r>
            <a:r>
              <a:rPr lang="pt-BR" i="1" dirty="0" err="1">
                <a:solidFill>
                  <a:srgbClr val="C00000"/>
                </a:solidFill>
              </a:rPr>
              <a:t>Dataset</a:t>
            </a:r>
            <a:r>
              <a:rPr lang="pt-BR" i="1" dirty="0">
                <a:solidFill>
                  <a:srgbClr val="C00000"/>
                </a:solidFill>
              </a:rPr>
              <a:t> Município População 2020)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pt-BR" dirty="0">
                <a:latin typeface="+mj-lt"/>
              </a:rPr>
              <a:t>                    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BR" sz="16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dataset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“Municipio_Populacao_2020” foi obtido diretamente da internet, através do sítio eletrônico 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600" b="1" u="none" strike="noStrike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https://basedosdados.org/dataset/br-ibge-populacao</a:t>
            </a:r>
            <a:r>
              <a:rPr lang="pt-BR" sz="1600" b="1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 também foi extraído por meio de consulta SQL    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pt-BR" sz="16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Structured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Query </a:t>
            </a:r>
            <a:r>
              <a:rPr lang="pt-BR" sz="16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Language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  <a:endParaRPr lang="pt-BR" sz="1600" b="1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pt-BR" sz="16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pt-BR" sz="16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pt-BR" sz="16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Esses dados se referem à população de todos os municípios brasileiros no ano de 2020, e foram divulgados        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</a:t>
            </a:r>
            <a:r>
              <a:rPr lang="pt-BR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pelo Instituto Brasileiro de Geografia e Estatística - IBGE.</a:t>
            </a:r>
            <a:endParaRPr lang="pt-BR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pt-BR" sz="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20195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287</TotalTime>
  <Words>1314</Words>
  <Application>Microsoft Office PowerPoint</Application>
  <PresentationFormat>Widescreen</PresentationFormat>
  <Paragraphs>247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Aharoni</vt:lpstr>
      <vt:lpstr>Arial</vt:lpstr>
      <vt:lpstr>Calibri</vt:lpstr>
      <vt:lpstr>Times New Roman</vt:lpstr>
      <vt:lpstr>Tw Cen MT</vt:lpstr>
      <vt:lpstr>Gotícula</vt:lpstr>
      <vt:lpstr>PÓS - GRADUAÇÃO  Lato Sensu</vt:lpstr>
      <vt:lpstr>TRABALHO DE CONCLUSÃO DE CURSO</vt:lpstr>
      <vt:lpstr>Introdução:</vt:lpstr>
      <vt:lpstr>Introdução:</vt:lpstr>
      <vt:lpstr>contextualização:</vt:lpstr>
      <vt:lpstr>OBJETIVOS:</vt:lpstr>
      <vt:lpstr>FERRAMENTAS UTILIZADAS:</vt:lpstr>
      <vt:lpstr>COLETA DE DADOS:</vt:lpstr>
      <vt:lpstr>COLETA DE DADOS:</vt:lpstr>
      <vt:lpstr>PROCESSAMENTO / TRATAMENTO DE DADOS:</vt:lpstr>
      <vt:lpstr>PROCESSAMENTO / TRATAMENTO DE DADOS:</vt:lpstr>
      <vt:lpstr>análise / exploração Dos DADOS:</vt:lpstr>
      <vt:lpstr>CRIAÇÃO, TREINAMENTO, APLICAÇÃO E AVALIAÇÃO DE MODELOS DE ML:</vt:lpstr>
      <vt:lpstr>CRIAÇÃO, TREINAMENTO, APLICAÇÃO E AVALIAÇÃO DE MODELOS DE ML:</vt:lpstr>
      <vt:lpstr>CRIAÇÃO, TREINAMENTO, APLICAÇÃO E AVALIAÇÃO DE MODELOS DE ML:</vt:lpstr>
      <vt:lpstr>RESULTADOS:</vt:lpstr>
      <vt:lpstr>RESULTADOS:</vt:lpstr>
      <vt:lpstr>RESULTADOS:</vt:lpstr>
      <vt:lpstr>APRESENTAÇÃO DOS RESULTADOS: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PÓS-GRADUAÇÃO  Lato Sensu</dc:title>
  <dc:creator>Lucas do Prado Ferreira Pinto</dc:creator>
  <cp:lastModifiedBy>Lucas do Prado Ferreira Pinto</cp:lastModifiedBy>
  <cp:revision>60</cp:revision>
  <dcterms:created xsi:type="dcterms:W3CDTF">2021-08-10T13:15:27Z</dcterms:created>
  <dcterms:modified xsi:type="dcterms:W3CDTF">2021-08-10T19:31:11Z</dcterms:modified>
</cp:coreProperties>
</file>