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8"/>
  </p:notesMasterIdLst>
  <p:sldIdLst>
    <p:sldId id="256" r:id="rId3"/>
    <p:sldId id="257" r:id="rId4"/>
    <p:sldId id="318" r:id="rId5"/>
    <p:sldId id="319" r:id="rId6"/>
    <p:sldId id="320" r:id="rId7"/>
  </p:sldIdLst>
  <p:sldSz cx="9144000" cy="5143500" type="screen16x9"/>
  <p:notesSz cx="6858000" cy="9144000"/>
  <p:embeddedFontLst>
    <p:embeddedFont>
      <p:font typeface="Oswald" panose="00000500000000000000" pitchFamily="2" charset="0"/>
      <p:regular r:id="rId9"/>
      <p:bold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F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F7E34-F663-4C49-97EF-A717EB276AF7}" v="637" dt="2023-11-29T00:47:14.575"/>
    <p1510:client id="{BD56AA54-B950-4E85-B3FF-7F98D8913764}" v="153" dt="2023-11-29T00:01:46.715"/>
    <p1510:client id="{C2F41708-D199-448D-980C-3802C64E78EB}" v="745" dt="2023-11-29T02:40:10.056"/>
  </p1510:revLst>
</p1510:revInfo>
</file>

<file path=ppt/tableStyles.xml><?xml version="1.0" encoding="utf-8"?>
<a:tblStyleLst xmlns:a="http://schemas.openxmlformats.org/drawingml/2006/main" def="{84F50F40-33E6-4C84-BC31-64BC80B2BCE7}">
  <a:tblStyle styleId="{84F50F40-33E6-4C84-BC31-64BC80B2BC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rot="10800000" flipH="1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2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body" idx="2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title" idx="3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 idx="2" hasCustomPrompt="1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>
            <a:spLocks noGrp="1"/>
          </p:cNvSpPr>
          <p:nvPr>
            <p:ph type="title" idx="3" hasCustomPrompt="1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>
            <a:spLocks noGrp="1"/>
          </p:cNvSpPr>
          <p:nvPr>
            <p:ph type="title" idx="4" hasCustomPrompt="1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 idx="5" hasCustomPrompt="1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>
            <a:spLocks noGrp="1"/>
          </p:cNvSpPr>
          <p:nvPr>
            <p:ph type="subTitle" idx="1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6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subTitle" idx="7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subTitle" idx="8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ubTitle" idx="9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3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subTitle" idx="14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5"/>
          <p:cNvSpPr txBox="1">
            <a:spLocks noGrp="1"/>
          </p:cNvSpPr>
          <p:nvPr>
            <p:ph type="subTitle" idx="15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9" name="Google Shape;169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4" name="Google Shape;174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1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2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3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4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5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6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17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9"/>
          <p:cNvSpPr txBox="1">
            <a:spLocks noGrp="1"/>
          </p:cNvSpPr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9"/>
          <p:cNvSpPr txBox="1">
            <a:spLocks noGrp="1"/>
          </p:cNvSpPr>
          <p:nvPr>
            <p:ph type="title" idx="2" hasCustomPrompt="1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>
            <a:spLocks noGrp="1"/>
          </p:cNvSpPr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title" idx="5" hasCustomPrompt="1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 idx="8" hasCustomPrompt="1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subTitle" idx="1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subTitle" idx="3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subTitle" idx="5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1"/>
          <p:cNvSpPr txBox="1">
            <a:spLocks noGrp="1"/>
          </p:cNvSpPr>
          <p:nvPr>
            <p:ph type="subTitle" idx="7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1"/>
          <p:cNvSpPr txBox="1">
            <a:spLocks noGrp="1"/>
          </p:cNvSpPr>
          <p:nvPr>
            <p:ph type="subTitle" idx="9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1"/>
          <p:cNvSpPr txBox="1">
            <a:spLocks noGrp="1"/>
          </p:cNvSpPr>
          <p:nvPr>
            <p:ph type="subTitle" idx="14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9" name="Google Shape;429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1" name="Google Shape;471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Atividade</a:t>
            </a:r>
            <a:r>
              <a:rPr lang="en"/>
              <a:t> </a:t>
            </a:r>
            <a:r>
              <a:rPr lang="en" err="1"/>
              <a:t>Prática</a:t>
            </a:r>
            <a:r>
              <a:rPr lang="en"/>
              <a:t> - 04</a:t>
            </a:r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720000" y="3380896"/>
            <a:ext cx="3849847" cy="1432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Alunos</a:t>
            </a:r>
            <a:r>
              <a:rPr lang="en"/>
              <a:t>: Leonardo </a:t>
            </a:r>
            <a:r>
              <a:rPr lang="en" err="1"/>
              <a:t>Rorato</a:t>
            </a:r>
            <a:r>
              <a:rPr lang="en"/>
              <a:t>, Lucas Lourenço e Gustavo Kremer</a:t>
            </a:r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>
            <a:spLocks noGrp="1"/>
          </p:cNvSpPr>
          <p:nvPr>
            <p:ph type="title"/>
          </p:nvPr>
        </p:nvSpPr>
        <p:spPr>
          <a:xfrm>
            <a:off x="-969" y="170723"/>
            <a:ext cx="12944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Jenkins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8"/>
          <p:cNvSpPr txBox="1">
            <a:spLocks noGrp="1"/>
          </p:cNvSpPr>
          <p:nvPr>
            <p:ph type="body" idx="1"/>
          </p:nvPr>
        </p:nvSpPr>
        <p:spPr>
          <a:xfrm>
            <a:off x="-969" y="803842"/>
            <a:ext cx="3597369" cy="3782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 dirty="0">
                <a:solidFill>
                  <a:schemeClr val="bg1"/>
                </a:solidFill>
              </a:rPr>
              <a:t>Ferramenta de </a:t>
            </a:r>
            <a:r>
              <a:rPr lang="en" b="1" dirty="0" err="1">
                <a:solidFill>
                  <a:schemeClr val="bg1"/>
                </a:solidFill>
              </a:rPr>
              <a:t>Automação</a:t>
            </a:r>
            <a:endParaRPr lang="pt-BR" dirty="0">
              <a:solidFill>
                <a:schemeClr val="bg1"/>
              </a:solidFill>
            </a:endParaRPr>
          </a:p>
          <a:p>
            <a:pPr marL="285750" indent="-285750"/>
            <a:r>
              <a:rPr lang="en" dirty="0">
                <a:solidFill>
                  <a:schemeClr val="bg1"/>
                </a:solidFill>
              </a:rPr>
              <a:t>Código Aberto</a:t>
            </a:r>
          </a:p>
          <a:p>
            <a:pPr marL="285750" indent="-285750"/>
            <a:r>
              <a:rPr lang="en" dirty="0">
                <a:solidFill>
                  <a:schemeClr val="bg1"/>
                </a:solidFill>
              </a:rPr>
              <a:t>Foco </a:t>
            </a:r>
            <a:r>
              <a:rPr lang="en" dirty="0" err="1">
                <a:solidFill>
                  <a:schemeClr val="bg1"/>
                </a:solidFill>
              </a:rPr>
              <a:t>em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Integração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Contínua</a:t>
            </a:r>
            <a:r>
              <a:rPr lang="en" dirty="0">
                <a:solidFill>
                  <a:schemeClr val="bg1"/>
                </a:solidFill>
              </a:rPr>
              <a:t> e Entrega </a:t>
            </a:r>
            <a:r>
              <a:rPr lang="en" dirty="0" err="1">
                <a:solidFill>
                  <a:schemeClr val="bg1"/>
                </a:solidFill>
              </a:rPr>
              <a:t>Contínua</a:t>
            </a:r>
            <a:r>
              <a:rPr lang="en" dirty="0">
                <a:solidFill>
                  <a:schemeClr val="bg1"/>
                </a:solidFill>
              </a:rPr>
              <a:t> (CI/CD)</a:t>
            </a:r>
          </a:p>
          <a:p>
            <a:pPr marL="285750" indent="-285750"/>
            <a:endParaRPr lang="en">
              <a:solidFill>
                <a:schemeClr val="bg1"/>
              </a:solidFill>
            </a:endParaRPr>
          </a:p>
          <a:p>
            <a:pPr marL="285750" indent="-285750"/>
            <a:endParaRPr lang="en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" b="1" dirty="0" err="1">
                <a:solidFill>
                  <a:schemeClr val="bg1"/>
                </a:solidFill>
              </a:rPr>
              <a:t>Ampla</a:t>
            </a:r>
            <a:r>
              <a:rPr lang="en" b="1" dirty="0">
                <a:solidFill>
                  <a:schemeClr val="bg1"/>
                </a:solidFill>
              </a:rPr>
              <a:t> </a:t>
            </a:r>
            <a:r>
              <a:rPr lang="en" b="1" dirty="0" err="1">
                <a:solidFill>
                  <a:schemeClr val="bg1"/>
                </a:solidFill>
              </a:rPr>
              <a:t>Utilização</a:t>
            </a:r>
            <a:endParaRPr lang="en" dirty="0" err="1">
              <a:solidFill>
                <a:schemeClr val="bg1"/>
              </a:solidFill>
            </a:endParaRPr>
          </a:p>
          <a:p>
            <a:pPr marL="323850" indent="-171450"/>
            <a:r>
              <a:rPr lang="en" dirty="0" err="1">
                <a:solidFill>
                  <a:schemeClr val="bg1"/>
                </a:solidFill>
              </a:rPr>
              <a:t>Adoção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Generalizada</a:t>
            </a:r>
            <a:r>
              <a:rPr lang="en" dirty="0">
                <a:solidFill>
                  <a:schemeClr val="bg1"/>
                </a:solidFill>
              </a:rPr>
              <a:t> </a:t>
            </a:r>
            <a:r>
              <a:rPr lang="en" dirty="0" err="1">
                <a:solidFill>
                  <a:schemeClr val="bg1"/>
                </a:solidFill>
              </a:rPr>
              <a:t>na</a:t>
            </a:r>
            <a:r>
              <a:rPr lang="en" dirty="0">
                <a:solidFill>
                  <a:schemeClr val="bg1"/>
                </a:solidFill>
              </a:rPr>
              <a:t> Indústria de Software</a:t>
            </a:r>
          </a:p>
          <a:p>
            <a:pPr marL="323850" indent="-171450"/>
            <a:endParaRPr lang="en">
              <a:solidFill>
                <a:schemeClr val="bg1"/>
              </a:solidFill>
            </a:endParaRPr>
          </a:p>
          <a:p>
            <a:pPr marL="323850" indent="-171450"/>
            <a:endParaRPr lang="en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" b="1" dirty="0" err="1">
                <a:solidFill>
                  <a:schemeClr val="bg1"/>
                </a:solidFill>
              </a:rPr>
              <a:t>Objetivo</a:t>
            </a:r>
            <a:r>
              <a:rPr lang="en" b="1" dirty="0">
                <a:solidFill>
                  <a:schemeClr val="bg1"/>
                </a:solidFill>
              </a:rPr>
              <a:t> Principal: </a:t>
            </a:r>
            <a:r>
              <a:rPr lang="en" b="1" dirty="0" err="1">
                <a:solidFill>
                  <a:schemeClr val="bg1"/>
                </a:solidFill>
              </a:rPr>
              <a:t>Aceleração</a:t>
            </a:r>
            <a:r>
              <a:rPr lang="en" b="1" dirty="0">
                <a:solidFill>
                  <a:schemeClr val="bg1"/>
                </a:solidFill>
              </a:rPr>
              <a:t> do </a:t>
            </a:r>
            <a:r>
              <a:rPr lang="en" b="1" dirty="0" err="1">
                <a:solidFill>
                  <a:schemeClr val="bg1"/>
                </a:solidFill>
              </a:rPr>
              <a:t>Desenvolvimento</a:t>
            </a:r>
            <a:endParaRPr lang="en" dirty="0" err="1">
              <a:solidFill>
                <a:schemeClr val="bg1"/>
              </a:solidFill>
            </a:endParaRPr>
          </a:p>
          <a:p>
            <a:r>
              <a:rPr lang="en" dirty="0" err="1">
                <a:solidFill>
                  <a:schemeClr val="bg1"/>
                </a:solidFill>
              </a:rPr>
              <a:t>Automatização</a:t>
            </a:r>
            <a:r>
              <a:rPr lang="en" dirty="0">
                <a:solidFill>
                  <a:schemeClr val="bg1"/>
                </a:solidFill>
              </a:rPr>
              <a:t> do </a:t>
            </a:r>
            <a:r>
              <a:rPr lang="en" dirty="0" err="1">
                <a:solidFill>
                  <a:schemeClr val="bg1"/>
                </a:solidFill>
              </a:rPr>
              <a:t>Processo</a:t>
            </a:r>
            <a:r>
              <a:rPr lang="en" dirty="0">
                <a:solidFill>
                  <a:schemeClr val="bg1"/>
                </a:solidFill>
              </a:rPr>
              <a:t> de </a:t>
            </a:r>
            <a:r>
              <a:rPr lang="en" dirty="0" err="1">
                <a:solidFill>
                  <a:schemeClr val="bg1"/>
                </a:solidFill>
              </a:rPr>
              <a:t>Desenvolvimento</a:t>
            </a:r>
            <a:r>
              <a:rPr lang="en" dirty="0">
                <a:solidFill>
                  <a:schemeClr val="bg1"/>
                </a:solidFill>
              </a:rPr>
              <a:t> de Software</a:t>
            </a:r>
          </a:p>
          <a:p>
            <a:endParaRPr lang="en">
              <a:solidFill>
                <a:schemeClr val="bg1"/>
              </a:solidFill>
            </a:endParaRPr>
          </a:p>
          <a:p>
            <a:pPr marL="152400" indent="0">
              <a:buNone/>
            </a:pPr>
            <a:endParaRPr lang="en" b="1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" b="1" dirty="0" err="1">
                <a:solidFill>
                  <a:schemeClr val="bg1"/>
                </a:solidFill>
              </a:rPr>
              <a:t>Benefícios</a:t>
            </a:r>
            <a:r>
              <a:rPr lang="en" b="1" dirty="0">
                <a:solidFill>
                  <a:schemeClr val="bg1"/>
                </a:solidFill>
              </a:rPr>
              <a:t> para </a:t>
            </a:r>
            <a:r>
              <a:rPr lang="en" b="1" dirty="0" err="1">
                <a:solidFill>
                  <a:schemeClr val="bg1"/>
                </a:solidFill>
              </a:rPr>
              <a:t>Organizações</a:t>
            </a:r>
            <a:endParaRPr lang="en" dirty="0" err="1">
              <a:solidFill>
                <a:schemeClr val="bg1"/>
              </a:solidFill>
            </a:endParaRPr>
          </a:p>
          <a:p>
            <a:pPr marL="323850" indent="-171450"/>
            <a:r>
              <a:rPr lang="en" dirty="0" err="1">
                <a:solidFill>
                  <a:schemeClr val="bg1"/>
                </a:solidFill>
              </a:rPr>
              <a:t>Otimização</a:t>
            </a:r>
            <a:r>
              <a:rPr lang="en" dirty="0">
                <a:solidFill>
                  <a:schemeClr val="bg1"/>
                </a:solidFill>
              </a:rPr>
              <a:t> de </a:t>
            </a:r>
            <a:r>
              <a:rPr lang="en" dirty="0" err="1">
                <a:solidFill>
                  <a:schemeClr val="bg1"/>
                </a:solidFill>
              </a:rPr>
              <a:t>Processos</a:t>
            </a:r>
            <a:endParaRPr lang="en" dirty="0">
              <a:solidFill>
                <a:schemeClr val="bg1"/>
              </a:solidFill>
            </a:endParaRPr>
          </a:p>
          <a:p>
            <a:pPr marL="323850" indent="-171450"/>
            <a:r>
              <a:rPr lang="en" dirty="0">
                <a:solidFill>
                  <a:schemeClr val="bg1"/>
                </a:solidFill>
              </a:rPr>
              <a:t>Maior </a:t>
            </a:r>
            <a:r>
              <a:rPr lang="en" dirty="0" err="1">
                <a:solidFill>
                  <a:schemeClr val="bg1"/>
                </a:solidFill>
              </a:rPr>
              <a:t>Eficiência</a:t>
            </a:r>
            <a:r>
              <a:rPr lang="en" dirty="0">
                <a:solidFill>
                  <a:schemeClr val="bg1"/>
                </a:solidFill>
              </a:rPr>
              <a:t> no Ciclo de </a:t>
            </a:r>
            <a:r>
              <a:rPr lang="en" dirty="0" err="1">
                <a:solidFill>
                  <a:schemeClr val="bg1"/>
                </a:solidFill>
              </a:rPr>
              <a:t>Desenvolvimento</a:t>
            </a:r>
            <a:endParaRPr lang="en" dirty="0">
              <a:solidFill>
                <a:schemeClr val="bg1"/>
              </a:solidFill>
            </a:endParaRPr>
          </a:p>
          <a:p>
            <a:endParaRPr lang="en" b="1"/>
          </a:p>
          <a:p>
            <a:pPr marL="0" lvl="0" indent="0" algn="l" rtl="0">
              <a:buSzPts val="1100"/>
              <a:buNone/>
            </a:pPr>
            <a:endParaRPr lang="en"/>
          </a:p>
          <a:p>
            <a:pPr marL="0" indent="0">
              <a:spcBef>
                <a:spcPts val="1600"/>
              </a:spcBef>
              <a:buNone/>
            </a:pPr>
            <a:endParaRPr lang="pt-BR"/>
          </a:p>
          <a:p>
            <a:pPr marL="0" indent="0">
              <a:spcAft>
                <a:spcPts val="1600"/>
              </a:spcAft>
              <a:buNone/>
            </a:pPr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3AC0474-0F37-8960-1FF5-AAB004C259CD}"/>
              </a:ext>
            </a:extLst>
          </p:cNvPr>
          <p:cNvSpPr txBox="1"/>
          <p:nvPr/>
        </p:nvSpPr>
        <p:spPr>
          <a:xfrm>
            <a:off x="3797801" y="169547"/>
            <a:ext cx="5270631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b="1" dirty="0">
                <a:solidFill>
                  <a:srgbClr val="CEF3F5"/>
                </a:solidFill>
                <a:latin typeface="Roboto"/>
              </a:rPr>
              <a:t>Algumas Vantagens:</a:t>
            </a:r>
          </a:p>
          <a:p>
            <a:r>
              <a:rPr lang="pt-BR" sz="1200" b="1" dirty="0">
                <a:solidFill>
                  <a:schemeClr val="bg1"/>
                </a:solidFill>
                <a:latin typeface="Roboto"/>
              </a:rPr>
              <a:t>Flexibilidade:</a:t>
            </a:r>
            <a:endParaRPr lang="en-US" sz="1200">
              <a:solidFill>
                <a:schemeClr val="bg1"/>
              </a:solidFill>
              <a:latin typeface="Roboto"/>
            </a:endParaRPr>
          </a:p>
          <a:p>
            <a:pPr marL="323850" indent="-171450">
              <a:buChar char="•"/>
            </a:pPr>
            <a:r>
              <a:rPr lang="pt-BR" sz="1200" dirty="0">
                <a:solidFill>
                  <a:schemeClr val="bg1"/>
                </a:solidFill>
                <a:latin typeface="Roboto"/>
              </a:rPr>
              <a:t>Vasta gama de plugins para integração com diversas ferramentas, conferindo alta flexibilidade.</a:t>
            </a:r>
            <a:endParaRPr lang="en-US" sz="1200">
              <a:solidFill>
                <a:schemeClr val="bg1"/>
              </a:solidFill>
              <a:latin typeface="Roboto"/>
            </a:endParaRPr>
          </a:p>
          <a:p>
            <a:pPr marL="285750" indent="-285750">
              <a:buChar char="•"/>
            </a:pPr>
            <a:endParaRPr lang="pt-BR" sz="1200" dirty="0">
              <a:solidFill>
                <a:srgbClr val="FFFFFF"/>
              </a:solidFill>
              <a:latin typeface="Roboto"/>
            </a:endParaRPr>
          </a:p>
          <a:p>
            <a:pPr marL="152400"/>
            <a:r>
              <a:rPr lang="pt-BR" sz="1200" b="1" dirty="0">
                <a:solidFill>
                  <a:schemeClr val="bg1"/>
                </a:solidFill>
                <a:latin typeface="Roboto"/>
              </a:rPr>
              <a:t>Suporte Multiplataforma:</a:t>
            </a:r>
            <a:endParaRPr lang="pt-BR" sz="1200" dirty="0">
              <a:solidFill>
                <a:schemeClr val="bg1"/>
              </a:solidFill>
              <a:latin typeface="Roboto"/>
            </a:endParaRPr>
          </a:p>
          <a:p>
            <a:pPr marL="323850" indent="-171450">
              <a:buChar char="•"/>
            </a:pPr>
            <a:r>
              <a:rPr lang="pt-BR" sz="1200" dirty="0">
                <a:solidFill>
                  <a:schemeClr val="bg1"/>
                </a:solidFill>
                <a:latin typeface="Roboto"/>
              </a:rPr>
              <a:t>Compatibilidade com diversos sistemas operacionais, permitindo implementação em ambientes variados.</a:t>
            </a:r>
            <a:endParaRPr lang="en-US" sz="1200">
              <a:solidFill>
                <a:schemeClr val="bg1"/>
              </a:solidFill>
              <a:latin typeface="Roboto"/>
            </a:endParaRPr>
          </a:p>
          <a:p>
            <a:pPr marL="285750" indent="-285750">
              <a:buChar char="•"/>
            </a:pPr>
            <a:endParaRPr lang="pt-BR" sz="1200" dirty="0">
              <a:solidFill>
                <a:srgbClr val="FFFFFF"/>
              </a:solidFill>
              <a:latin typeface="Roboto"/>
            </a:endParaRPr>
          </a:p>
          <a:p>
            <a:pPr marL="152400"/>
            <a:r>
              <a:rPr lang="pt-BR" sz="1200" b="1" dirty="0">
                <a:solidFill>
                  <a:schemeClr val="bg1"/>
                </a:solidFill>
                <a:latin typeface="Roboto"/>
              </a:rPr>
              <a:t>Comunidade Ativa:</a:t>
            </a:r>
            <a:endParaRPr lang="pt-BR" sz="1200" dirty="0">
              <a:solidFill>
                <a:schemeClr val="bg1"/>
              </a:solidFill>
              <a:latin typeface="Roboto"/>
            </a:endParaRPr>
          </a:p>
          <a:p>
            <a:pPr marL="323850" indent="-171450">
              <a:buChar char="•"/>
            </a:pPr>
            <a:r>
              <a:rPr lang="pt-BR" sz="1200" dirty="0">
                <a:solidFill>
                  <a:schemeClr val="bg1"/>
                </a:solidFill>
                <a:latin typeface="Roboto"/>
              </a:rPr>
              <a:t>Comunidade ativa e abrangente.</a:t>
            </a:r>
            <a:endParaRPr lang="en-US" sz="1200">
              <a:solidFill>
                <a:schemeClr val="bg1"/>
              </a:solidFill>
              <a:latin typeface="Roboto"/>
            </a:endParaRPr>
          </a:p>
          <a:p>
            <a:pPr marL="323850" indent="-171450">
              <a:buChar char="•"/>
            </a:pPr>
            <a:r>
              <a:rPr lang="pt-BR" sz="1200" dirty="0">
                <a:solidFill>
                  <a:schemeClr val="bg1"/>
                </a:solidFill>
                <a:latin typeface="Roboto"/>
              </a:rPr>
              <a:t>Suporte contínuo, atualizações frequentes e uma riqueza de recursos.</a:t>
            </a:r>
            <a:endParaRPr lang="en-US" sz="1200">
              <a:solidFill>
                <a:schemeClr val="bg1"/>
              </a:solidFill>
              <a:latin typeface="Roboto"/>
            </a:endParaRPr>
          </a:p>
          <a:p>
            <a:pPr marL="323850" indent="-171450">
              <a:buChar char="•"/>
            </a:pPr>
            <a:endParaRPr lang="pt-BR" sz="1200" dirty="0">
              <a:solidFill>
                <a:schemeClr val="bg1"/>
              </a:solidFill>
              <a:latin typeface="Roboto"/>
            </a:endParaRPr>
          </a:p>
          <a:p>
            <a:r>
              <a:rPr lang="pt-BR" sz="1200" b="1" dirty="0">
                <a:solidFill>
                  <a:srgbClr val="CEF3F5"/>
                </a:solidFill>
                <a:latin typeface="Roboto"/>
              </a:rPr>
              <a:t>Algumas Desvantagens: </a:t>
            </a:r>
          </a:p>
          <a:p>
            <a:r>
              <a:rPr lang="pt-BR" sz="1200" b="1" dirty="0">
                <a:solidFill>
                  <a:schemeClr val="bg1"/>
                </a:solidFill>
                <a:latin typeface="Roboto"/>
              </a:rPr>
              <a:t>Curva de Aprendizado:</a:t>
            </a:r>
            <a:endParaRPr lang="en-US" sz="1200">
              <a:solidFill>
                <a:schemeClr val="bg1"/>
              </a:solidFill>
              <a:latin typeface="Roboto"/>
            </a:endParaRPr>
          </a:p>
          <a:p>
            <a:pPr marL="171450" indent="-171450">
              <a:buFont typeface="Arial,Sans-Serif"/>
              <a:buChar char="•"/>
            </a:pPr>
            <a:r>
              <a:rPr lang="pt-BR" sz="1200" dirty="0">
                <a:solidFill>
                  <a:schemeClr val="bg1"/>
                </a:solidFill>
                <a:latin typeface="Roboto"/>
              </a:rPr>
              <a:t>Configuração inicial desafiadora para usuários iniciantes devido à abundância de opções.</a:t>
            </a:r>
            <a:endParaRPr lang="en-US" sz="1200" dirty="0">
              <a:solidFill>
                <a:schemeClr val="bg1"/>
              </a:solidFill>
              <a:latin typeface="Roboto"/>
            </a:endParaRPr>
          </a:p>
          <a:p>
            <a:pPr marL="171450" indent="-171450">
              <a:buFont typeface="Arial,Sans-Serif"/>
              <a:buChar char="•"/>
            </a:pPr>
            <a:endParaRPr lang="pt-BR" sz="1200" dirty="0">
              <a:solidFill>
                <a:srgbClr val="FFFFFF"/>
              </a:solidFill>
              <a:latin typeface="Roboto"/>
            </a:endParaRPr>
          </a:p>
          <a:p>
            <a:r>
              <a:rPr lang="pt-BR" sz="1200" b="1" dirty="0">
                <a:solidFill>
                  <a:schemeClr val="bg1"/>
                </a:solidFill>
                <a:latin typeface="Roboto"/>
              </a:rPr>
              <a:t>Complexidade na Configuração Inicial:</a:t>
            </a:r>
            <a:endParaRPr lang="pt-BR" sz="1200" dirty="0">
              <a:solidFill>
                <a:schemeClr val="bg1"/>
              </a:solidFill>
              <a:latin typeface="Roboto"/>
            </a:endParaRPr>
          </a:p>
          <a:p>
            <a:pPr marL="171450" lvl="1" indent="-171450">
              <a:buFont typeface="Arial,Sans-Serif"/>
              <a:buChar char="•"/>
            </a:pPr>
            <a:r>
              <a:rPr lang="pt-BR" sz="1200" dirty="0">
                <a:solidFill>
                  <a:schemeClr val="bg1"/>
                </a:solidFill>
                <a:latin typeface="Roboto"/>
              </a:rPr>
              <a:t>Configuração inicial pode ser complexa, exigindo atenção aos detalhes, especialmente em ambientes complexos.</a:t>
            </a:r>
            <a:endParaRPr lang="en-US" sz="1200" dirty="0">
              <a:solidFill>
                <a:schemeClr val="bg1"/>
              </a:solidFill>
              <a:latin typeface="Roboto"/>
            </a:endParaRPr>
          </a:p>
          <a:p>
            <a:pPr marL="171450" lvl="1" indent="-171450">
              <a:buFont typeface="Arial,Sans-Serif"/>
              <a:buChar char="•"/>
            </a:pPr>
            <a:endParaRPr lang="pt-BR" sz="1200" dirty="0">
              <a:solidFill>
                <a:srgbClr val="FFFFFF"/>
              </a:solidFill>
              <a:latin typeface="Roboto"/>
            </a:endParaRPr>
          </a:p>
          <a:p>
            <a:r>
              <a:rPr lang="pt-BR" sz="1200" b="1" dirty="0">
                <a:solidFill>
                  <a:schemeClr val="bg1"/>
                </a:solidFill>
                <a:latin typeface="Roboto"/>
              </a:rPr>
              <a:t>Manutenção dos Plugins:</a:t>
            </a:r>
            <a:endParaRPr lang="pt-BR" sz="1200" dirty="0">
              <a:solidFill>
                <a:schemeClr val="bg1"/>
              </a:solidFill>
              <a:latin typeface="Roboto"/>
            </a:endParaRPr>
          </a:p>
          <a:p>
            <a:pPr marL="171450" lvl="1" indent="-171450">
              <a:buFont typeface="Arial,Sans-Serif"/>
              <a:buChar char="•"/>
            </a:pPr>
            <a:r>
              <a:rPr lang="pt-BR" sz="1200" dirty="0">
                <a:solidFill>
                  <a:schemeClr val="bg1"/>
                </a:solidFill>
                <a:latin typeface="Roboto"/>
              </a:rPr>
              <a:t>Gestão e atualização de plugins podem se tornar desafiantes com o aumento da quantidade utilizada.</a:t>
            </a:r>
            <a:endParaRPr lang="en-US" sz="1200">
              <a:solidFill>
                <a:schemeClr val="bg1"/>
              </a:solidFill>
              <a:latin typeface="Roboto"/>
            </a:endParaRPr>
          </a:p>
          <a:p>
            <a:endParaRPr lang="pt-BR"/>
          </a:p>
          <a:p>
            <a:endParaRPr lang="pt-BR">
              <a:solidFill>
                <a:srgbClr val="CEF3F5"/>
              </a:solidFill>
              <a:latin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7BD88-7D1A-C570-CAB0-73C152F3B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59" y="38195"/>
            <a:ext cx="7704000" cy="572700"/>
          </a:xfrm>
        </p:spPr>
        <p:txBody>
          <a:bodyPr/>
          <a:lstStyle/>
          <a:p>
            <a:r>
              <a:rPr lang="pt-BR" dirty="0" err="1"/>
              <a:t>CircleCl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1F1385-5F16-79D0-2B63-CF3FF47C4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03" y="613660"/>
            <a:ext cx="3582370" cy="3125816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CI/CD na Nuvem:</a:t>
            </a:r>
            <a:r>
              <a:rPr lang="pt-BR" dirty="0">
                <a:solidFill>
                  <a:schemeClr val="bg1"/>
                </a:solidFill>
              </a:rPr>
              <a:t> Plataforma especializada em Integração Contínua e Entrega Contínua.</a:t>
            </a:r>
            <a:endParaRPr lang="pt-BR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Facilidade de Uso:</a:t>
            </a:r>
            <a:r>
              <a:rPr lang="pt-BR" dirty="0">
                <a:solidFill>
                  <a:schemeClr val="bg1"/>
                </a:solidFill>
              </a:rPr>
              <a:t> Destaca-se pela configuração simplificada e abordagem intuitiva.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Automatização Eficiente:</a:t>
            </a:r>
            <a:r>
              <a:rPr lang="pt-BR" dirty="0">
                <a:solidFill>
                  <a:schemeClr val="bg1"/>
                </a:solidFill>
              </a:rPr>
              <a:t> Agiliza compilação, teste e entrega para aplicativos web e móveis.</a:t>
            </a:r>
            <a:endParaRPr lang="pt-BR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Integração com GitHub:</a:t>
            </a:r>
            <a:r>
              <a:rPr lang="pt-BR" dirty="0">
                <a:solidFill>
                  <a:schemeClr val="bg1"/>
                </a:solidFill>
              </a:rPr>
              <a:t> Rápida integração com repositórios do GitHub para iniciar rapidamente.</a:t>
            </a:r>
            <a:endParaRPr lang="pt-BR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Provisionamento Rápido:</a:t>
            </a:r>
            <a:r>
              <a:rPr lang="pt-BR" dirty="0">
                <a:solidFill>
                  <a:schemeClr val="bg1"/>
                </a:solidFill>
              </a:rPr>
              <a:t> Ambientes são provisionados rapidamente, reduzindo o tempo de construção e teste.</a:t>
            </a:r>
            <a:endParaRPr lang="pt-BR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Flexibilidade de Implantação:</a:t>
            </a:r>
            <a:r>
              <a:rPr lang="pt-BR" dirty="0">
                <a:solidFill>
                  <a:schemeClr val="bg1"/>
                </a:solidFill>
              </a:rPr>
              <a:t> Suporta implantação na nuvem ou em servidor privado.</a:t>
            </a:r>
          </a:p>
          <a:p>
            <a:endParaRPr lang="pt-BR" dirty="0">
              <a:solidFill>
                <a:srgbClr val="CEF3F5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3F3C5E-8040-C1EB-2944-1093080C50A9}"/>
              </a:ext>
            </a:extLst>
          </p:cNvPr>
          <p:cNvSpPr txBox="1"/>
          <p:nvPr/>
        </p:nvSpPr>
        <p:spPr>
          <a:xfrm>
            <a:off x="4213403" y="131046"/>
            <a:ext cx="4912004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b="1" dirty="0">
                <a:solidFill>
                  <a:srgbClr val="CEF3F5"/>
                </a:solidFill>
                <a:latin typeface="Roboto"/>
              </a:rPr>
              <a:t>Algumas vantagens:</a:t>
            </a:r>
            <a:endParaRPr lang="pt-BR" sz="1200" b="1">
              <a:solidFill>
                <a:srgbClr val="CEF3F5"/>
              </a:solidFill>
              <a:latin typeface="Roboto"/>
            </a:endParaRPr>
          </a:p>
          <a:p>
            <a:r>
              <a:rPr lang="pt-BR" sz="1200" dirty="0">
                <a:solidFill>
                  <a:schemeClr val="bg1"/>
                </a:solidFill>
                <a:latin typeface="Roboto"/>
              </a:rPr>
              <a:t>Configuração Simples:</a:t>
            </a:r>
          </a:p>
          <a:p>
            <a:pPr marL="171450" lvl="1" indent="-171450">
              <a:buChar char="•"/>
            </a:pPr>
            <a:r>
              <a:rPr lang="pt-BR" sz="1200" dirty="0">
                <a:solidFill>
                  <a:schemeClr val="bg1"/>
                </a:solidFill>
                <a:latin typeface="Roboto"/>
              </a:rPr>
              <a:t>Utiliza arquivos de configuração YAML para pipelines e </a:t>
            </a:r>
            <a:r>
              <a:rPr lang="pt-BR" sz="1200" err="1">
                <a:solidFill>
                  <a:schemeClr val="bg1"/>
                </a:solidFill>
                <a:latin typeface="Roboto"/>
              </a:rPr>
              <a:t>jobs</a:t>
            </a:r>
            <a:r>
              <a:rPr lang="pt-BR" sz="1200" dirty="0">
                <a:solidFill>
                  <a:schemeClr val="bg1"/>
                </a:solidFill>
                <a:latin typeface="Roboto"/>
              </a:rPr>
              <a:t>.</a:t>
            </a:r>
          </a:p>
          <a:p>
            <a:pPr marL="171450" lvl="1" indent="-171450">
              <a:buChar char="•"/>
            </a:pPr>
            <a:endParaRPr lang="pt-BR" sz="1200" dirty="0">
              <a:solidFill>
                <a:schemeClr val="bg1"/>
              </a:solidFill>
              <a:latin typeface="Roboto"/>
            </a:endParaRPr>
          </a:p>
          <a:p>
            <a:r>
              <a:rPr lang="pt-BR" sz="1200" dirty="0">
                <a:solidFill>
                  <a:schemeClr val="bg1"/>
                </a:solidFill>
                <a:latin typeface="Roboto"/>
              </a:rPr>
              <a:t>Provisionamento Rápido de Ambientes:</a:t>
            </a:r>
          </a:p>
          <a:p>
            <a:pPr marL="171450" lvl="1" indent="-171450">
              <a:buChar char="•"/>
            </a:pPr>
            <a:r>
              <a:rPr lang="pt-BR" sz="1200" dirty="0">
                <a:solidFill>
                  <a:schemeClr val="bg1"/>
                </a:solidFill>
                <a:latin typeface="Roboto"/>
              </a:rPr>
              <a:t>Ambientes são provisionados rapidamente, reduzindo tempos de execução.</a:t>
            </a:r>
          </a:p>
          <a:p>
            <a:pPr marL="171450" lvl="1" indent="-171450">
              <a:buChar char="•"/>
            </a:pPr>
            <a:endParaRPr lang="pt-BR" sz="1200" dirty="0">
              <a:solidFill>
                <a:schemeClr val="bg1"/>
              </a:solidFill>
              <a:latin typeface="Roboto"/>
            </a:endParaRPr>
          </a:p>
          <a:p>
            <a:r>
              <a:rPr lang="pt-BR" sz="1200" dirty="0">
                <a:solidFill>
                  <a:schemeClr val="bg1"/>
                </a:solidFill>
                <a:latin typeface="Roboto"/>
              </a:rPr>
              <a:t>Facilidade de Integração com Repositórios:</a:t>
            </a:r>
          </a:p>
          <a:p>
            <a:pPr marL="171450" lvl="1" indent="-171450">
              <a:buChar char="•"/>
            </a:pPr>
            <a:r>
              <a:rPr lang="pt-BR" sz="1200" dirty="0">
                <a:solidFill>
                  <a:schemeClr val="bg1"/>
                </a:solidFill>
                <a:latin typeface="Roboto"/>
              </a:rPr>
              <a:t>Integra-se rapidamente a repositórios populares como GitHub e </a:t>
            </a:r>
            <a:r>
              <a:rPr lang="pt-BR" sz="1200" err="1">
                <a:solidFill>
                  <a:schemeClr val="bg1"/>
                </a:solidFill>
                <a:latin typeface="Roboto"/>
              </a:rPr>
              <a:t>Bitbucket</a:t>
            </a:r>
            <a:r>
              <a:rPr lang="pt-BR" sz="1200" dirty="0">
                <a:solidFill>
                  <a:schemeClr val="bg1"/>
                </a:solidFill>
                <a:latin typeface="Roboto"/>
              </a:rPr>
              <a:t>.</a:t>
            </a:r>
          </a:p>
          <a:p>
            <a:r>
              <a:rPr lang="pt-BR" sz="1200" dirty="0">
                <a:solidFill>
                  <a:schemeClr val="bg1"/>
                </a:solidFill>
                <a:latin typeface="Roboto"/>
              </a:rPr>
              <a:t>Configuração por Convenção:</a:t>
            </a:r>
          </a:p>
          <a:p>
            <a:pPr marL="171450" lvl="1" indent="-171450">
              <a:buChar char="•"/>
            </a:pPr>
            <a:endParaRPr lang="pt-BR" sz="1200" dirty="0">
              <a:solidFill>
                <a:schemeClr val="bg1"/>
              </a:solidFill>
              <a:latin typeface="Roboto"/>
            </a:endParaRPr>
          </a:p>
          <a:p>
            <a:pPr lvl="1"/>
            <a:endParaRPr lang="pt-BR" sz="1200" dirty="0">
              <a:solidFill>
                <a:schemeClr val="bg1"/>
              </a:solidFill>
              <a:latin typeface="Roboto"/>
            </a:endParaRPr>
          </a:p>
          <a:p>
            <a:pPr lvl="1"/>
            <a:r>
              <a:rPr lang="pt-BR" sz="1200" b="1" dirty="0">
                <a:solidFill>
                  <a:srgbClr val="CEF3F5"/>
                </a:solidFill>
                <a:latin typeface="Roboto"/>
              </a:rPr>
              <a:t>Algumas Desvantagens:</a:t>
            </a:r>
            <a:endParaRPr lang="pt-BR" sz="1200" b="1">
              <a:solidFill>
                <a:srgbClr val="CEF3F5"/>
              </a:solidFill>
              <a:latin typeface="Roboto"/>
            </a:endParaRPr>
          </a:p>
          <a:p>
            <a:r>
              <a:rPr lang="pt-BR" sz="1200" dirty="0">
                <a:solidFill>
                  <a:schemeClr val="bg1"/>
                </a:solidFill>
                <a:latin typeface="Roboto"/>
              </a:rPr>
              <a:t>Custo em Projetos de Grande Escala:</a:t>
            </a:r>
          </a:p>
          <a:p>
            <a:pPr marL="171450" lvl="1" indent="-171450">
              <a:buChar char="•"/>
            </a:pPr>
            <a:r>
              <a:rPr lang="pt-BR" sz="1200" dirty="0">
                <a:solidFill>
                  <a:schemeClr val="bg1"/>
                </a:solidFill>
                <a:latin typeface="Roboto"/>
              </a:rPr>
              <a:t>Possibilidade de aumento de custos em projetos de grande escala devido à estrutura de precificação.</a:t>
            </a:r>
          </a:p>
          <a:p>
            <a:pPr marL="171450" lvl="1" indent="-171450">
              <a:buChar char="•"/>
            </a:pPr>
            <a:endParaRPr lang="pt-BR" sz="1200" dirty="0">
              <a:solidFill>
                <a:schemeClr val="bg1"/>
              </a:solidFill>
              <a:latin typeface="Roboto"/>
            </a:endParaRPr>
          </a:p>
          <a:p>
            <a:r>
              <a:rPr lang="pt-BR" sz="1200" dirty="0">
                <a:solidFill>
                  <a:schemeClr val="bg1"/>
                </a:solidFill>
                <a:latin typeface="Roboto"/>
              </a:rPr>
              <a:t>Menos Flexibilidade Comparada a Ferramentas Especializadas:</a:t>
            </a:r>
          </a:p>
          <a:p>
            <a:pPr marL="171450" lvl="1" indent="-171450">
              <a:buChar char="•"/>
            </a:pPr>
            <a:r>
              <a:rPr lang="pt-BR" sz="1200" dirty="0">
                <a:solidFill>
                  <a:schemeClr val="bg1"/>
                </a:solidFill>
                <a:latin typeface="Roboto"/>
              </a:rPr>
              <a:t>Pode ser menos flexível em cenários complexos se comparado a ferramentas mais especializadas.</a:t>
            </a:r>
          </a:p>
          <a:p>
            <a:pPr marL="171450" lvl="1" indent="-171450">
              <a:buChar char="•"/>
            </a:pPr>
            <a:endParaRPr lang="pt-BR" sz="1200" dirty="0">
              <a:solidFill>
                <a:schemeClr val="bg1"/>
              </a:solidFill>
              <a:latin typeface="Roboto"/>
            </a:endParaRPr>
          </a:p>
          <a:p>
            <a:r>
              <a:rPr lang="pt-BR" sz="1200" dirty="0">
                <a:solidFill>
                  <a:schemeClr val="bg1"/>
                </a:solidFill>
                <a:latin typeface="Roboto"/>
              </a:rPr>
              <a:t>Necessidade de Conexão à Internet:</a:t>
            </a:r>
          </a:p>
          <a:p>
            <a:pPr marL="171450" lvl="1" indent="-171450">
              <a:buChar char="•"/>
            </a:pPr>
            <a:r>
              <a:rPr lang="pt-BR" sz="1200" dirty="0">
                <a:solidFill>
                  <a:schemeClr val="bg1"/>
                </a:solidFill>
                <a:latin typeface="Roboto"/>
              </a:rPr>
              <a:t>Algumas funcionalidades podem depender de uma conexão à internet, limitando em ambientes restritos.</a:t>
            </a:r>
          </a:p>
          <a:p>
            <a:pPr marL="171450" lvl="1" indent="-171450">
              <a:buChar char="•"/>
            </a:pPr>
            <a:endParaRPr lang="pt-BR" sz="1200" dirty="0">
              <a:solidFill>
                <a:schemeClr val="bg1"/>
              </a:solidFill>
              <a:latin typeface="Oswald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31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2C95D-C076-6155-8DCF-E3DDDDD8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9" y="117969"/>
            <a:ext cx="7704000" cy="572700"/>
          </a:xfrm>
        </p:spPr>
        <p:txBody>
          <a:bodyPr/>
          <a:lstStyle/>
          <a:p>
            <a:r>
              <a:rPr lang="pt-BR" dirty="0"/>
              <a:t>Bamboo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037B9A-475D-6F6A-C6B4-65F0962CD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6477" y="689471"/>
            <a:ext cx="3952003" cy="3629117"/>
          </a:xfrm>
        </p:spPr>
        <p:txBody>
          <a:bodyPr/>
          <a:lstStyle/>
          <a:p>
            <a:pPr marL="152400" indent="0">
              <a:buNone/>
            </a:pPr>
            <a:r>
              <a:rPr lang="pt-BR" b="1" dirty="0">
                <a:solidFill>
                  <a:schemeClr val="bg1"/>
                </a:solidFill>
              </a:rPr>
              <a:t>Introdução ao Bamboo: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Ferramenta CI/CD desenvolvida pela </a:t>
            </a:r>
            <a:r>
              <a:rPr lang="pt-BR" err="1">
                <a:solidFill>
                  <a:schemeClr val="bg1"/>
                </a:solidFill>
              </a:rPr>
              <a:t>Atlassian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152400" indent="0">
              <a:buNone/>
            </a:pPr>
            <a:r>
              <a:rPr lang="pt-BR" b="1" dirty="0">
                <a:solidFill>
                  <a:schemeClr val="bg1"/>
                </a:solidFill>
              </a:rPr>
              <a:t>Integração ao Ecossistema </a:t>
            </a:r>
            <a:r>
              <a:rPr lang="pt-BR" b="1" dirty="0" err="1">
                <a:solidFill>
                  <a:schemeClr val="bg1"/>
                </a:solidFill>
              </a:rPr>
              <a:t>Atlassian</a:t>
            </a:r>
            <a:r>
              <a:rPr lang="pt-BR" b="1" dirty="0">
                <a:solidFill>
                  <a:schemeClr val="bg1"/>
                </a:solidFill>
              </a:rPr>
              <a:t>: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Projetado para integrar-se perfeitamente às ferramentas </a:t>
            </a:r>
            <a:r>
              <a:rPr lang="pt-BR" dirty="0" err="1">
                <a:solidFill>
                  <a:schemeClr val="bg1"/>
                </a:solidFill>
              </a:rPr>
              <a:t>Atlassian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152400" indent="0">
              <a:buNone/>
            </a:pPr>
            <a:r>
              <a:rPr lang="pt-BR" b="1" dirty="0">
                <a:solidFill>
                  <a:schemeClr val="bg1"/>
                </a:solidFill>
              </a:rPr>
              <a:t>Plataforma Unificada: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Oferece uma plataforma unificada para simplificar o ciclo de vida de desenvolvimento de software.</a:t>
            </a:r>
          </a:p>
          <a:p>
            <a:pPr marL="152400" indent="0">
              <a:buNone/>
            </a:pPr>
            <a:r>
              <a:rPr lang="pt-BR" b="1" dirty="0">
                <a:solidFill>
                  <a:schemeClr val="bg1"/>
                </a:solidFill>
              </a:rPr>
              <a:t>Planos de Compilação: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Criação de planos personalizados para compilação, teste e implantação, adaptados às necessidades do projeto.</a:t>
            </a:r>
            <a:endParaRPr lang="pt-BR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pt-BR" b="1" dirty="0">
                <a:solidFill>
                  <a:schemeClr val="bg1"/>
                </a:solidFill>
              </a:rPr>
              <a:t>Agentes Remotos: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Utilização de agentes remotos para execução de builds e </a:t>
            </a:r>
            <a:r>
              <a:rPr lang="pt-BR" err="1">
                <a:solidFill>
                  <a:schemeClr val="bg1"/>
                </a:solidFill>
              </a:rPr>
              <a:t>deploys</a:t>
            </a:r>
            <a:r>
              <a:rPr lang="pt-BR" dirty="0">
                <a:solidFill>
                  <a:schemeClr val="bg1"/>
                </a:solidFill>
              </a:rPr>
              <a:t> em ambientes distribuídos, otimizando a carga de trabalho.</a:t>
            </a:r>
            <a:endParaRPr lang="pt-BR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D67792-328D-C811-E454-72A14D588401}"/>
              </a:ext>
            </a:extLst>
          </p:cNvPr>
          <p:cNvSpPr txBox="1"/>
          <p:nvPr/>
        </p:nvSpPr>
        <p:spPr>
          <a:xfrm>
            <a:off x="4422530" y="686869"/>
            <a:ext cx="4718616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b="1" dirty="0">
                <a:solidFill>
                  <a:srgbClr val="CEF3F5"/>
                </a:solidFill>
                <a:latin typeface="Roboto"/>
              </a:rPr>
              <a:t>Algumas Vantagens:</a:t>
            </a:r>
            <a:endParaRPr lang="pt-BR" sz="1200" b="1">
              <a:solidFill>
                <a:srgbClr val="CEF3F5"/>
              </a:solidFill>
              <a:latin typeface="Roboto"/>
            </a:endParaRPr>
          </a:p>
          <a:p>
            <a:r>
              <a:rPr lang="pt-BR" sz="1200" b="1" dirty="0">
                <a:solidFill>
                  <a:schemeClr val="bg1"/>
                </a:solidFill>
                <a:latin typeface="Roboto"/>
              </a:rPr>
              <a:t>Integração Completa: </a:t>
            </a:r>
            <a:endParaRPr lang="pt-BR" sz="1200">
              <a:solidFill>
                <a:schemeClr val="bg1"/>
              </a:solidFill>
              <a:latin typeface="Roboto"/>
            </a:endParaRPr>
          </a:p>
          <a:p>
            <a:pPr marL="171450" indent="-171450">
              <a:buChar char="•"/>
            </a:pPr>
            <a:r>
              <a:rPr lang="pt-BR" sz="1200" dirty="0">
                <a:solidFill>
                  <a:schemeClr val="bg1"/>
                </a:solidFill>
                <a:latin typeface="Roboto"/>
              </a:rPr>
              <a:t>Integra-se perfeitamente ao ecossistema </a:t>
            </a:r>
            <a:r>
              <a:rPr lang="pt-BR" sz="1200" dirty="0" err="1">
                <a:solidFill>
                  <a:schemeClr val="bg1"/>
                </a:solidFill>
                <a:latin typeface="Roboto"/>
              </a:rPr>
              <a:t>Atlassian</a:t>
            </a:r>
            <a:r>
              <a:rPr lang="pt-BR" sz="1200" dirty="0">
                <a:solidFill>
                  <a:schemeClr val="bg1"/>
                </a:solidFill>
                <a:latin typeface="Roboto"/>
              </a:rPr>
              <a:t>.</a:t>
            </a:r>
          </a:p>
          <a:p>
            <a:r>
              <a:rPr lang="pt-BR" sz="1200" b="1" dirty="0">
                <a:solidFill>
                  <a:schemeClr val="bg1"/>
                </a:solidFill>
                <a:latin typeface="Roboto"/>
              </a:rPr>
              <a:t>Planos de Compilação Flexíveis: </a:t>
            </a:r>
            <a:endParaRPr lang="pt-BR" sz="1200">
              <a:solidFill>
                <a:schemeClr val="bg1"/>
              </a:solidFill>
              <a:latin typeface="Roboto"/>
            </a:endParaRPr>
          </a:p>
          <a:p>
            <a:pPr marL="171450" indent="-171450">
              <a:buChar char="•"/>
            </a:pPr>
            <a:r>
              <a:rPr lang="pt-BR" sz="1200" dirty="0">
                <a:solidFill>
                  <a:schemeClr val="bg1"/>
                </a:solidFill>
                <a:latin typeface="Roboto"/>
              </a:rPr>
              <a:t>Permite configuração personalizada de planos de compilação.</a:t>
            </a:r>
          </a:p>
          <a:p>
            <a:r>
              <a:rPr lang="pt-BR" sz="1200" b="1" dirty="0">
                <a:solidFill>
                  <a:schemeClr val="bg1"/>
                </a:solidFill>
                <a:latin typeface="Roboto"/>
              </a:rPr>
              <a:t>Agentes Remotos Eficientes: </a:t>
            </a:r>
            <a:endParaRPr lang="pt-BR" sz="1200">
              <a:solidFill>
                <a:schemeClr val="bg1"/>
              </a:solidFill>
              <a:latin typeface="Roboto"/>
            </a:endParaRPr>
          </a:p>
          <a:p>
            <a:pPr marL="171450" indent="-171450">
              <a:buChar char="•"/>
            </a:pPr>
            <a:r>
              <a:rPr lang="pt-BR" sz="1200" dirty="0">
                <a:solidFill>
                  <a:schemeClr val="bg1"/>
                </a:solidFill>
                <a:latin typeface="Roboto"/>
              </a:rPr>
              <a:t>Utiliza agentes remotos para distribuição eficiente de carga de trabalho.</a:t>
            </a:r>
          </a:p>
          <a:p>
            <a:r>
              <a:rPr lang="pt-BR" sz="1200" b="1" dirty="0">
                <a:solidFill>
                  <a:schemeClr val="bg1"/>
                </a:solidFill>
                <a:latin typeface="Roboto"/>
              </a:rPr>
              <a:t>Execução Paralela de Jobs: </a:t>
            </a:r>
            <a:endParaRPr lang="pt-BR" sz="1200">
              <a:solidFill>
                <a:schemeClr val="bg1"/>
              </a:solidFill>
              <a:latin typeface="Roboto"/>
            </a:endParaRPr>
          </a:p>
          <a:p>
            <a:pPr marL="171450" indent="-171450">
              <a:buChar char="•"/>
            </a:pPr>
            <a:r>
              <a:rPr lang="pt-BR" sz="1200" dirty="0">
                <a:solidFill>
                  <a:schemeClr val="bg1"/>
                </a:solidFill>
                <a:latin typeface="Roboto"/>
              </a:rPr>
              <a:t>Acelera o processo de build e testes com execução paralela.</a:t>
            </a:r>
          </a:p>
          <a:p>
            <a:endParaRPr lang="pt-BR" sz="1200" dirty="0">
              <a:solidFill>
                <a:schemeClr val="bg1"/>
              </a:solidFill>
              <a:latin typeface="Roboto"/>
            </a:endParaRPr>
          </a:p>
          <a:p>
            <a:r>
              <a:rPr lang="pt-BR" sz="1200" b="1" dirty="0">
                <a:solidFill>
                  <a:srgbClr val="CEF3F5"/>
                </a:solidFill>
                <a:latin typeface="Roboto"/>
              </a:rPr>
              <a:t>Desvantagens:</a:t>
            </a:r>
            <a:endParaRPr lang="pt-BR" sz="1200" b="1">
              <a:solidFill>
                <a:srgbClr val="CEF3F5"/>
              </a:solidFill>
              <a:latin typeface="Roboto"/>
            </a:endParaRPr>
          </a:p>
          <a:p>
            <a:r>
              <a:rPr lang="pt-BR" sz="1200" b="1" dirty="0">
                <a:solidFill>
                  <a:schemeClr val="bg1"/>
                </a:solidFill>
                <a:latin typeface="Roboto"/>
              </a:rPr>
              <a:t>Custo: </a:t>
            </a:r>
            <a:endParaRPr lang="pt-BR" sz="1200">
              <a:solidFill>
                <a:schemeClr val="bg1"/>
              </a:solidFill>
              <a:latin typeface="Roboto"/>
            </a:endParaRPr>
          </a:p>
          <a:p>
            <a:pPr marL="171450" indent="-171450">
              <a:buChar char="•"/>
            </a:pPr>
            <a:r>
              <a:rPr lang="pt-BR" sz="1200" dirty="0">
                <a:solidFill>
                  <a:schemeClr val="bg1"/>
                </a:solidFill>
                <a:latin typeface="Roboto"/>
              </a:rPr>
              <a:t>Pode ter um custo associado, especialmente em escalas maiores.</a:t>
            </a:r>
          </a:p>
          <a:p>
            <a:r>
              <a:rPr lang="pt-BR" sz="1200" b="1" dirty="0">
                <a:solidFill>
                  <a:schemeClr val="bg1"/>
                </a:solidFill>
                <a:latin typeface="Roboto"/>
              </a:rPr>
              <a:t>Menos Flexibilidade em Ecossistemas Diversos:</a:t>
            </a:r>
            <a:r>
              <a:rPr lang="pt-BR" sz="1200" dirty="0">
                <a:solidFill>
                  <a:schemeClr val="bg1"/>
                </a:solidFill>
                <a:latin typeface="Roboto"/>
              </a:rPr>
              <a:t> </a:t>
            </a:r>
            <a:endParaRPr lang="pt-BR" sz="1200">
              <a:solidFill>
                <a:schemeClr val="bg1"/>
              </a:solidFill>
              <a:latin typeface="Roboto"/>
            </a:endParaRPr>
          </a:p>
          <a:p>
            <a:pPr marL="171450" indent="-171450">
              <a:buChar char="•"/>
            </a:pPr>
            <a:r>
              <a:rPr lang="pt-BR" sz="1200" dirty="0">
                <a:solidFill>
                  <a:schemeClr val="bg1"/>
                </a:solidFill>
                <a:latin typeface="Roboto"/>
              </a:rPr>
              <a:t>Menos flexibilidade comparado a ferramentas mais especializadas em cenários complexos fora do ecossistema </a:t>
            </a:r>
            <a:r>
              <a:rPr lang="pt-BR" sz="1200" err="1">
                <a:solidFill>
                  <a:schemeClr val="bg1"/>
                </a:solidFill>
                <a:latin typeface="Roboto"/>
              </a:rPr>
              <a:t>Atlassian</a:t>
            </a:r>
            <a:r>
              <a:rPr lang="pt-BR" sz="1200" dirty="0">
                <a:solidFill>
                  <a:schemeClr val="bg1"/>
                </a:solidFill>
                <a:latin typeface="Roboto"/>
              </a:rPr>
              <a:t>.</a:t>
            </a:r>
          </a:p>
          <a:p>
            <a:r>
              <a:rPr lang="pt-BR" sz="1200" b="1" dirty="0">
                <a:solidFill>
                  <a:schemeClr val="bg1"/>
                </a:solidFill>
                <a:latin typeface="Roboto"/>
              </a:rPr>
              <a:t>Aprendizado Inicial:</a:t>
            </a:r>
            <a:r>
              <a:rPr lang="pt-BR" sz="1200" dirty="0">
                <a:solidFill>
                  <a:schemeClr val="bg1"/>
                </a:solidFill>
                <a:latin typeface="Roboto"/>
              </a:rPr>
              <a:t> </a:t>
            </a:r>
            <a:endParaRPr lang="pt-BR" sz="1200">
              <a:solidFill>
                <a:schemeClr val="bg1"/>
              </a:solidFill>
              <a:latin typeface="Roboto"/>
            </a:endParaRPr>
          </a:p>
          <a:p>
            <a:pPr marL="171450" indent="-171450">
              <a:buChar char="•"/>
            </a:pPr>
            <a:r>
              <a:rPr lang="pt-BR" sz="1200" dirty="0">
                <a:solidFill>
                  <a:schemeClr val="bg1"/>
                </a:solidFill>
                <a:latin typeface="Roboto"/>
              </a:rPr>
              <a:t>Curva de aprendizado inicial, especialmente para usuários não familiares com as ferramentas </a:t>
            </a:r>
            <a:r>
              <a:rPr lang="pt-BR" sz="1200" err="1">
                <a:solidFill>
                  <a:schemeClr val="bg1"/>
                </a:solidFill>
                <a:latin typeface="Roboto"/>
              </a:rPr>
              <a:t>Atlassian</a:t>
            </a:r>
            <a:r>
              <a:rPr lang="pt-BR" sz="1200" dirty="0">
                <a:solidFill>
                  <a:schemeClr val="bg1"/>
                </a:solidFill>
                <a:latin typeface="Roboto"/>
              </a:rPr>
              <a:t>.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864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0235C-B255-2AC3-B3DB-7E5E9273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500" err="1"/>
              <a:t>If</a:t>
            </a:r>
            <a:r>
              <a:rPr lang="pt-BR" sz="1500" dirty="0"/>
              <a:t> (Slide == 5) {</a:t>
            </a:r>
            <a:br>
              <a:rPr lang="pt-BR" sz="1500" dirty="0"/>
            </a:br>
            <a:r>
              <a:rPr lang="pt-BR" sz="1500" err="1">
                <a:solidFill>
                  <a:srgbClr val="CEF3F5"/>
                </a:solidFill>
              </a:rPr>
              <a:t>System.out.println</a:t>
            </a:r>
            <a:r>
              <a:rPr lang="pt-BR" sz="1500" dirty="0">
                <a:solidFill>
                  <a:srgbClr val="CEF3F5"/>
                </a:solidFill>
              </a:rPr>
              <a:t>("Nota Máxima PLEASEEEE...");</a:t>
            </a:r>
            <a:br>
              <a:rPr lang="pt-BR" sz="1500" dirty="0"/>
            </a:br>
            <a:r>
              <a:rPr lang="pt-BR" sz="1500" dirty="0"/>
              <a:t>}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813204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5</Slides>
  <Notes>2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7" baseType="lpstr">
      <vt:lpstr>Software Development Bussines Plan by Slidesgo</vt:lpstr>
      <vt:lpstr>Slidesgo Final Pages</vt:lpstr>
      <vt:lpstr>Atividade Prática - 04</vt:lpstr>
      <vt:lpstr>Jenkins </vt:lpstr>
      <vt:lpstr>CircleCl</vt:lpstr>
      <vt:lpstr>Bamboo</vt:lpstr>
      <vt:lpstr>If (Slide == 5) { System.out.println("Nota Máxima PLEASEEEE..."); 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revision>159</cp:revision>
  <dcterms:modified xsi:type="dcterms:W3CDTF">2023-11-29T02:40:20Z</dcterms:modified>
</cp:coreProperties>
</file>