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2580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00125" y="0"/>
            <a:ext cx="7143750" cy="642580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55" y="428625"/>
            <a:ext cx="342900" cy="34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85855" y="417909"/>
            <a:ext cx="4300928" cy="726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Introducción a Modelos y Simulación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1428750" y="1296591"/>
            <a:ext cx="6357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Conceptos fundamentales para el análisis de sistemas</a:t>
            </a:r>
            <a:endParaRPr lang="en-US" sz="1125" dirty="0"/>
          </a:p>
        </p:txBody>
      </p:sp>
      <p:sp>
        <p:nvSpPr>
          <p:cNvPr id="7" name="Shape 3"/>
          <p:cNvSpPr/>
          <p:nvPr/>
        </p:nvSpPr>
        <p:spPr>
          <a:xfrm>
            <a:off x="1428750" y="1782366"/>
            <a:ext cx="3000375" cy="156448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1428750" y="1782366"/>
            <a:ext cx="35719" cy="1564481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1925241"/>
            <a:ext cx="385763" cy="3429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5947" y="2375297"/>
            <a:ext cx="17573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¿Qué es un Modelo?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1571625" y="2689622"/>
            <a:ext cx="27860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Descripción analítica y abstracta de un sistema para estudiar su comportamiento bajo diferentes condiciones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4714875" y="1782366"/>
            <a:ext cx="3000375" cy="156448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8"/>
          <p:cNvSpPr/>
          <p:nvPr/>
        </p:nvSpPr>
        <p:spPr>
          <a:xfrm>
            <a:off x="4714875" y="1782366"/>
            <a:ext cx="35719" cy="1564481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613" y="1925241"/>
            <a:ext cx="342900" cy="3429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438710" y="2375297"/>
            <a:ext cx="16241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¿Por qué Modelar?</a:t>
            </a:r>
            <a:endParaRPr lang="en-US" sz="1350" dirty="0"/>
          </a:p>
        </p:txBody>
      </p:sp>
      <p:sp>
        <p:nvSpPr>
          <p:cNvPr id="16" name="Text 10"/>
          <p:cNvSpPr/>
          <p:nvPr/>
        </p:nvSpPr>
        <p:spPr>
          <a:xfrm>
            <a:off x="4857750" y="2689622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Experimentación segura cuando la prueba directa es costosa, peligrosa o impráctica</a:t>
            </a:r>
            <a:endParaRPr lang="en-US" sz="900" dirty="0"/>
          </a:p>
        </p:txBody>
      </p:sp>
      <p:sp>
        <p:nvSpPr>
          <p:cNvPr id="17" name="Shape 11"/>
          <p:cNvSpPr/>
          <p:nvPr/>
        </p:nvSpPr>
        <p:spPr>
          <a:xfrm>
            <a:off x="1428750" y="3632597"/>
            <a:ext cx="3000375" cy="139303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2"/>
          <p:cNvSpPr/>
          <p:nvPr/>
        </p:nvSpPr>
        <p:spPr>
          <a:xfrm>
            <a:off x="1428750" y="3632597"/>
            <a:ext cx="35719" cy="1393031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8" y="3775472"/>
            <a:ext cx="342900" cy="3429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2519316" y="4225528"/>
            <a:ext cx="8906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Evolución</a:t>
            </a:r>
            <a:endParaRPr lang="en-US" sz="1350" dirty="0"/>
          </a:p>
        </p:txBody>
      </p:sp>
      <p:sp>
        <p:nvSpPr>
          <p:cNvPr id="21" name="Text 14"/>
          <p:cNvSpPr/>
          <p:nvPr/>
        </p:nvSpPr>
        <p:spPr>
          <a:xfrm>
            <a:off x="1571625" y="4539853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 ecuaciones diferenciales tradicionales a modelos algorítmicos computacionales</a:t>
            </a:r>
            <a:endParaRPr lang="en-US" sz="900" dirty="0"/>
          </a:p>
        </p:txBody>
      </p:sp>
      <p:sp>
        <p:nvSpPr>
          <p:cNvPr id="22" name="Shape 15"/>
          <p:cNvSpPr/>
          <p:nvPr/>
        </p:nvSpPr>
        <p:spPr>
          <a:xfrm>
            <a:off x="4714875" y="3632597"/>
            <a:ext cx="3000375" cy="139303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3" name="Shape 16"/>
          <p:cNvSpPr/>
          <p:nvPr/>
        </p:nvSpPr>
        <p:spPr>
          <a:xfrm>
            <a:off x="4714875" y="3632597"/>
            <a:ext cx="35719" cy="1393031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613" y="3775472"/>
            <a:ext cx="342900" cy="3429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686230" y="4225528"/>
            <a:ext cx="112910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Aplicaciones</a:t>
            </a:r>
            <a:endParaRPr lang="en-US" sz="1350" dirty="0"/>
          </a:p>
        </p:txBody>
      </p:sp>
      <p:sp>
        <p:nvSpPr>
          <p:cNvPr id="26" name="Text 18"/>
          <p:cNvSpPr/>
          <p:nvPr/>
        </p:nvSpPr>
        <p:spPr>
          <a:xfrm>
            <a:off x="4857750" y="4539853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Investigación, industria, economía, biología, logística y actividades militares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1428750" y="5254228"/>
            <a:ext cx="6286500" cy="7429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8" name="Shape 20"/>
          <p:cNvSpPr/>
          <p:nvPr/>
        </p:nvSpPr>
        <p:spPr>
          <a:xfrm>
            <a:off x="1428750" y="5254228"/>
            <a:ext cx="28575" cy="7429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174" y="5456039"/>
            <a:ext cx="96441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1796765" y="5454253"/>
            <a:ext cx="24302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Los modelos actuales se conocen como</a:t>
            </a:r>
            <a:endParaRPr lang="en-US" sz="1013" dirty="0"/>
          </a:p>
        </p:txBody>
      </p:sp>
      <p:sp>
        <p:nvSpPr>
          <p:cNvPr id="31" name="Text 22"/>
          <p:cNvSpPr/>
          <p:nvPr/>
        </p:nvSpPr>
        <p:spPr>
          <a:xfrm>
            <a:off x="4155542" y="5454253"/>
            <a:ext cx="130822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"Gemelos Digitales"</a:t>
            </a:r>
            <a:endParaRPr lang="en-US" sz="1013" dirty="0"/>
          </a:p>
        </p:txBody>
      </p:sp>
      <p:sp>
        <p:nvSpPr>
          <p:cNvPr id="32" name="Text 23"/>
          <p:cNvSpPr/>
          <p:nvPr/>
        </p:nvSpPr>
        <p:spPr>
          <a:xfrm>
            <a:off x="4164555" y="5454253"/>
            <a:ext cx="340768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réplicas virtuales que se actualizan en tiempo real</a:t>
            </a:r>
            <a:endParaRPr lang="en-US" sz="101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42938" y="285750"/>
            <a:ext cx="7858125" cy="53721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67" y="576858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31961" y="569714"/>
            <a:ext cx="3158682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Simulación y sus Etapas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928688" y="971550"/>
            <a:ext cx="7286625" cy="6286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7" name="Shape 3"/>
          <p:cNvSpPr/>
          <p:nvPr/>
        </p:nvSpPr>
        <p:spPr>
          <a:xfrm>
            <a:off x="928688" y="971550"/>
            <a:ext cx="28575" cy="6286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Text 4"/>
          <p:cNvSpPr/>
          <p:nvPr/>
        </p:nvSpPr>
        <p:spPr>
          <a:xfrm>
            <a:off x="1042988" y="1114425"/>
            <a:ext cx="80021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Simulación: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1042988" y="1114425"/>
            <a:ext cx="70470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Proceso de diseñar y desarrollar un modelo programable para experimentar y analizar el comportamiento del sistema bajo distintas condiciones de operación.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928688" y="1771650"/>
            <a:ext cx="7358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Las 8 Etapas del Proceso de Simulación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928688" y="2214563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1643063" y="2357438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13" name="Text 9"/>
          <p:cNvSpPr/>
          <p:nvPr/>
        </p:nvSpPr>
        <p:spPr>
          <a:xfrm>
            <a:off x="1643063" y="2357438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1080" dirty="0"/>
          </a:p>
        </p:txBody>
      </p:sp>
      <p:sp>
        <p:nvSpPr>
          <p:cNvPr id="14" name="Text 10"/>
          <p:cNvSpPr/>
          <p:nvPr/>
        </p:nvSpPr>
        <p:spPr>
          <a:xfrm>
            <a:off x="1071563" y="2750344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Definición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1071563" y="2978944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Identificar variables, interrelaciones y objetivos</a:t>
            </a:r>
            <a:endParaRPr lang="en-US" sz="788" dirty="0"/>
          </a:p>
        </p:txBody>
      </p:sp>
      <p:sp>
        <p:nvSpPr>
          <p:cNvPr id="16" name="Shape 12"/>
          <p:cNvSpPr/>
          <p:nvPr/>
        </p:nvSpPr>
        <p:spPr>
          <a:xfrm>
            <a:off x="2786063" y="2214563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3500438" y="2357438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18" name="Text 14"/>
          <p:cNvSpPr/>
          <p:nvPr/>
        </p:nvSpPr>
        <p:spPr>
          <a:xfrm>
            <a:off x="3500438" y="2357438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1080" dirty="0"/>
          </a:p>
        </p:txBody>
      </p:sp>
      <p:sp>
        <p:nvSpPr>
          <p:cNvPr id="19" name="Text 15"/>
          <p:cNvSpPr/>
          <p:nvPr/>
        </p:nvSpPr>
        <p:spPr>
          <a:xfrm>
            <a:off x="2928938" y="2750344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Formulación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2928938" y="2978944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Construir modelo conceptual y matemático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4643438" y="2214563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22" name="Shape 18"/>
          <p:cNvSpPr/>
          <p:nvPr/>
        </p:nvSpPr>
        <p:spPr>
          <a:xfrm>
            <a:off x="5357813" y="2357438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23" name="Text 19"/>
          <p:cNvSpPr/>
          <p:nvPr/>
        </p:nvSpPr>
        <p:spPr>
          <a:xfrm>
            <a:off x="5357813" y="2357438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1080" dirty="0"/>
          </a:p>
        </p:txBody>
      </p:sp>
      <p:sp>
        <p:nvSpPr>
          <p:cNvPr id="24" name="Text 20"/>
          <p:cNvSpPr/>
          <p:nvPr/>
        </p:nvSpPr>
        <p:spPr>
          <a:xfrm>
            <a:off x="4786313" y="2750344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Recolección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4786313" y="2978944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Obtener datos históricos y experimentales</a:t>
            </a:r>
            <a:endParaRPr lang="en-US" sz="788" dirty="0"/>
          </a:p>
        </p:txBody>
      </p:sp>
      <p:sp>
        <p:nvSpPr>
          <p:cNvPr id="26" name="Shape 22"/>
          <p:cNvSpPr/>
          <p:nvPr/>
        </p:nvSpPr>
        <p:spPr>
          <a:xfrm>
            <a:off x="6500813" y="2214563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27" name="Shape 23"/>
          <p:cNvSpPr/>
          <p:nvPr/>
        </p:nvSpPr>
        <p:spPr>
          <a:xfrm>
            <a:off x="7215188" y="2357438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28" name="Text 24"/>
          <p:cNvSpPr/>
          <p:nvPr/>
        </p:nvSpPr>
        <p:spPr>
          <a:xfrm>
            <a:off x="7215188" y="2357438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1080" dirty="0"/>
          </a:p>
        </p:txBody>
      </p:sp>
      <p:sp>
        <p:nvSpPr>
          <p:cNvPr id="29" name="Text 25"/>
          <p:cNvSpPr/>
          <p:nvPr/>
        </p:nvSpPr>
        <p:spPr>
          <a:xfrm>
            <a:off x="6643688" y="2750344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Implementación</a:t>
            </a:r>
            <a:endParaRPr lang="en-US" sz="900" dirty="0"/>
          </a:p>
        </p:txBody>
      </p:sp>
      <p:sp>
        <p:nvSpPr>
          <p:cNvPr id="30" name="Text 26"/>
          <p:cNvSpPr/>
          <p:nvPr/>
        </p:nvSpPr>
        <p:spPr>
          <a:xfrm>
            <a:off x="6643688" y="2978944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Traducir a software especializado</a:t>
            </a:r>
            <a:endParaRPr lang="en-US" sz="788" dirty="0"/>
          </a:p>
        </p:txBody>
      </p:sp>
      <p:sp>
        <p:nvSpPr>
          <p:cNvPr id="31" name="Shape 27"/>
          <p:cNvSpPr/>
          <p:nvPr/>
        </p:nvSpPr>
        <p:spPr>
          <a:xfrm>
            <a:off x="928688" y="3550444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32" name="Shape 28"/>
          <p:cNvSpPr/>
          <p:nvPr/>
        </p:nvSpPr>
        <p:spPr>
          <a:xfrm>
            <a:off x="1643063" y="3693319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33" name="Text 29"/>
          <p:cNvSpPr/>
          <p:nvPr/>
        </p:nvSpPr>
        <p:spPr>
          <a:xfrm>
            <a:off x="1643063" y="3693319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1080" dirty="0"/>
          </a:p>
        </p:txBody>
      </p:sp>
      <p:sp>
        <p:nvSpPr>
          <p:cNvPr id="34" name="Text 30"/>
          <p:cNvSpPr/>
          <p:nvPr/>
        </p:nvSpPr>
        <p:spPr>
          <a:xfrm>
            <a:off x="1071563" y="4086225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Validación</a:t>
            </a:r>
            <a:endParaRPr lang="en-US" sz="900" dirty="0"/>
          </a:p>
        </p:txBody>
      </p:sp>
      <p:sp>
        <p:nvSpPr>
          <p:cNvPr id="35" name="Text 31"/>
          <p:cNvSpPr/>
          <p:nvPr/>
        </p:nvSpPr>
        <p:spPr>
          <a:xfrm>
            <a:off x="1071563" y="4314825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Verificar comportamiento como sistema real</a:t>
            </a:r>
            <a:endParaRPr lang="en-US" sz="788" dirty="0"/>
          </a:p>
        </p:txBody>
      </p:sp>
      <p:sp>
        <p:nvSpPr>
          <p:cNvPr id="36" name="Shape 32"/>
          <p:cNvSpPr/>
          <p:nvPr/>
        </p:nvSpPr>
        <p:spPr>
          <a:xfrm>
            <a:off x="2786063" y="3550444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37" name="Shape 33"/>
          <p:cNvSpPr/>
          <p:nvPr/>
        </p:nvSpPr>
        <p:spPr>
          <a:xfrm>
            <a:off x="3500438" y="3693319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38" name="Text 34"/>
          <p:cNvSpPr/>
          <p:nvPr/>
        </p:nvSpPr>
        <p:spPr>
          <a:xfrm>
            <a:off x="3500438" y="3693319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</a:t>
            </a:r>
            <a:endParaRPr lang="en-US" sz="1080" dirty="0"/>
          </a:p>
        </p:txBody>
      </p:sp>
      <p:sp>
        <p:nvSpPr>
          <p:cNvPr id="39" name="Text 35"/>
          <p:cNvSpPr/>
          <p:nvPr/>
        </p:nvSpPr>
        <p:spPr>
          <a:xfrm>
            <a:off x="2928938" y="4086225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Experimentación</a:t>
            </a:r>
            <a:endParaRPr lang="en-US" sz="900" dirty="0"/>
          </a:p>
        </p:txBody>
      </p:sp>
      <p:sp>
        <p:nvSpPr>
          <p:cNvPr id="40" name="Text 36"/>
          <p:cNvSpPr/>
          <p:nvPr/>
        </p:nvSpPr>
        <p:spPr>
          <a:xfrm>
            <a:off x="2928938" y="4314825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Ejecutar con diferentes escenarios</a:t>
            </a:r>
            <a:endParaRPr lang="en-US" sz="788" dirty="0"/>
          </a:p>
        </p:txBody>
      </p:sp>
      <p:sp>
        <p:nvSpPr>
          <p:cNvPr id="41" name="Shape 37"/>
          <p:cNvSpPr/>
          <p:nvPr/>
        </p:nvSpPr>
        <p:spPr>
          <a:xfrm>
            <a:off x="4643438" y="3550444"/>
            <a:ext cx="1714500" cy="122158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42" name="Shape 38"/>
          <p:cNvSpPr/>
          <p:nvPr/>
        </p:nvSpPr>
        <p:spPr>
          <a:xfrm>
            <a:off x="5357813" y="3693319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43" name="Text 39"/>
          <p:cNvSpPr/>
          <p:nvPr/>
        </p:nvSpPr>
        <p:spPr>
          <a:xfrm>
            <a:off x="5357813" y="3693319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</a:t>
            </a:r>
            <a:endParaRPr lang="en-US" sz="1080" dirty="0"/>
          </a:p>
        </p:txBody>
      </p:sp>
      <p:sp>
        <p:nvSpPr>
          <p:cNvPr id="44" name="Text 40"/>
          <p:cNvSpPr/>
          <p:nvPr/>
        </p:nvSpPr>
        <p:spPr>
          <a:xfrm>
            <a:off x="4786313" y="4086225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Interpretación</a:t>
            </a:r>
            <a:endParaRPr lang="en-US" sz="900" dirty="0"/>
          </a:p>
        </p:txBody>
      </p:sp>
      <p:sp>
        <p:nvSpPr>
          <p:cNvPr id="45" name="Text 41"/>
          <p:cNvSpPr/>
          <p:nvPr/>
        </p:nvSpPr>
        <p:spPr>
          <a:xfrm>
            <a:off x="4786313" y="4314825"/>
            <a:ext cx="1500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Analizar resultados para decisiones</a:t>
            </a:r>
            <a:endParaRPr lang="en-US" sz="788" dirty="0"/>
          </a:p>
        </p:txBody>
      </p:sp>
      <p:sp>
        <p:nvSpPr>
          <p:cNvPr id="46" name="Shape 42"/>
          <p:cNvSpPr/>
          <p:nvPr/>
        </p:nvSpPr>
        <p:spPr>
          <a:xfrm>
            <a:off x="6500813" y="3550444"/>
            <a:ext cx="1714500" cy="1193006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sp>
        <p:nvSpPr>
          <p:cNvPr id="47" name="Shape 43"/>
          <p:cNvSpPr/>
          <p:nvPr/>
        </p:nvSpPr>
        <p:spPr>
          <a:xfrm>
            <a:off x="7215188" y="3693319"/>
            <a:ext cx="285750" cy="285750"/>
          </a:xfrm>
          <a:prstGeom prst="ellipse">
            <a:avLst/>
          </a:prstGeom>
          <a:solidFill>
            <a:srgbClr val="667EEA"/>
          </a:solidFill>
          <a:ln/>
        </p:spPr>
      </p:sp>
      <p:sp>
        <p:nvSpPr>
          <p:cNvPr id="48" name="Text 44"/>
          <p:cNvSpPr/>
          <p:nvPr/>
        </p:nvSpPr>
        <p:spPr>
          <a:xfrm>
            <a:off x="7215188" y="3693319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8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</a:t>
            </a:r>
            <a:endParaRPr lang="en-US" sz="1080" dirty="0"/>
          </a:p>
        </p:txBody>
      </p:sp>
      <p:sp>
        <p:nvSpPr>
          <p:cNvPr id="49" name="Text 45"/>
          <p:cNvSpPr/>
          <p:nvPr/>
        </p:nvSpPr>
        <p:spPr>
          <a:xfrm>
            <a:off x="6643688" y="4086225"/>
            <a:ext cx="1500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Documentación</a:t>
            </a:r>
            <a:endParaRPr lang="en-US" sz="900" dirty="0"/>
          </a:p>
        </p:txBody>
      </p:sp>
      <p:sp>
        <p:nvSpPr>
          <p:cNvPr id="50" name="Text 46"/>
          <p:cNvSpPr/>
          <p:nvPr/>
        </p:nvSpPr>
        <p:spPr>
          <a:xfrm>
            <a:off x="6643688" y="4314825"/>
            <a:ext cx="1500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Elaborar informes y manuales</a:t>
            </a:r>
            <a:endParaRPr lang="en-US" sz="788" dirty="0"/>
          </a:p>
        </p:txBody>
      </p:sp>
      <p:sp>
        <p:nvSpPr>
          <p:cNvPr id="51" name="Shape 47"/>
          <p:cNvSpPr/>
          <p:nvPr/>
        </p:nvSpPr>
        <p:spPr>
          <a:xfrm>
            <a:off x="928688" y="4914900"/>
            <a:ext cx="7286625" cy="4000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2" name="Shape 48"/>
          <p:cNvSpPr/>
          <p:nvPr/>
        </p:nvSpPr>
        <p:spPr>
          <a:xfrm>
            <a:off x="928688" y="4914900"/>
            <a:ext cx="28575" cy="40005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5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5054203"/>
            <a:ext cx="114300" cy="114300"/>
          </a:xfrm>
          <a:prstGeom prst="rect">
            <a:avLst/>
          </a:prstGeom>
        </p:spPr>
      </p:pic>
      <p:sp>
        <p:nvSpPr>
          <p:cNvPr id="54" name="Text 49"/>
          <p:cNvSpPr/>
          <p:nvPr/>
        </p:nvSpPr>
        <p:spPr>
          <a:xfrm>
            <a:off x="1214438" y="5050631"/>
            <a:ext cx="421983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Software especializado: Simulink, Anylogic, Simscape, FlexSim, ProModel, Arena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328613"/>
            <a:ext cx="8215313" cy="448627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2" y="584002"/>
            <a:ext cx="192881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77328" y="576858"/>
            <a:ext cx="3939360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Tipos de Modelos Matemáticos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9786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Tres formas clásicas de establecer un modelo matemático en ingeniería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357313"/>
            <a:ext cx="7715250" cy="26360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357313"/>
            <a:ext cx="1928813" cy="385763"/>
          </a:xfrm>
          <a:prstGeom prst="rect">
            <a:avLst/>
          </a:prstGeom>
          <a:solidFill>
            <a:srgbClr val="667EEA"/>
          </a:solidFill>
          <a:ln/>
        </p:spPr>
      </p:sp>
      <p:sp>
        <p:nvSpPr>
          <p:cNvPr id="9" name="Text 5"/>
          <p:cNvSpPr/>
          <p:nvPr/>
        </p:nvSpPr>
        <p:spPr>
          <a:xfrm>
            <a:off x="714375" y="1357313"/>
            <a:ext cx="2000250" cy="385763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2643188" y="1357313"/>
            <a:ext cx="2700338" cy="385763"/>
          </a:xfrm>
          <a:prstGeom prst="rect">
            <a:avLst/>
          </a:prstGeom>
          <a:solidFill>
            <a:srgbClr val="667EEA"/>
          </a:solidFill>
          <a:ln/>
        </p:spPr>
      </p:sp>
      <p:sp>
        <p:nvSpPr>
          <p:cNvPr id="11" name="Text 7"/>
          <p:cNvSpPr/>
          <p:nvPr/>
        </p:nvSpPr>
        <p:spPr>
          <a:xfrm>
            <a:off x="2643188" y="1357313"/>
            <a:ext cx="2771775" cy="385763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Ventajas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5343525" y="1357313"/>
            <a:ext cx="3086100" cy="385763"/>
          </a:xfrm>
          <a:prstGeom prst="rect">
            <a:avLst/>
          </a:prstGeom>
          <a:solidFill>
            <a:srgbClr val="667EEA"/>
          </a:solidFill>
          <a:ln/>
        </p:spPr>
      </p:sp>
      <p:sp>
        <p:nvSpPr>
          <p:cNvPr id="13" name="Text 9"/>
          <p:cNvSpPr/>
          <p:nvPr/>
        </p:nvSpPr>
        <p:spPr>
          <a:xfrm>
            <a:off x="5343525" y="1357313"/>
            <a:ext cx="3157538" cy="385763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Limitaciones</a:t>
            </a:r>
            <a:endParaRPr lang="en-US" sz="900" dirty="0"/>
          </a:p>
        </p:txBody>
      </p:sp>
      <p:sp>
        <p:nvSpPr>
          <p:cNvPr id="14" name="Shape 10"/>
          <p:cNvSpPr/>
          <p:nvPr/>
        </p:nvSpPr>
        <p:spPr>
          <a:xfrm>
            <a:off x="714375" y="1743075"/>
            <a:ext cx="1928813" cy="689372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15" name="Shape 11"/>
          <p:cNvSpPr/>
          <p:nvPr/>
        </p:nvSpPr>
        <p:spPr>
          <a:xfrm>
            <a:off x="714375" y="2425303"/>
            <a:ext cx="1928813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6" name="Text 12"/>
          <p:cNvSpPr/>
          <p:nvPr/>
        </p:nvSpPr>
        <p:spPr>
          <a:xfrm>
            <a:off x="889006" y="1850231"/>
            <a:ext cx="145007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D374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Ecuaciones Diferenciales</a:t>
            </a:r>
            <a:endParaRPr lang="en-US" sz="900" dirty="0"/>
          </a:p>
        </p:txBody>
      </p:sp>
      <p:sp>
        <p:nvSpPr>
          <p:cNvPr id="17" name="Text 13"/>
          <p:cNvSpPr/>
          <p:nvPr/>
        </p:nvSpPr>
        <p:spPr>
          <a:xfrm>
            <a:off x="800100" y="2043113"/>
            <a:ext cx="884067" cy="1017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tradicional</a:t>
            </a:r>
            <a:endParaRPr lang="en-US" sz="720" dirty="0"/>
          </a:p>
        </p:txBody>
      </p:sp>
      <p:sp>
        <p:nvSpPr>
          <p:cNvPr id="18" name="Shape 14"/>
          <p:cNvSpPr/>
          <p:nvPr/>
        </p:nvSpPr>
        <p:spPr>
          <a:xfrm>
            <a:off x="2643188" y="1743075"/>
            <a:ext cx="2700338" cy="689372"/>
          </a:xfrm>
          <a:prstGeom prst="rect">
            <a:avLst/>
          </a:prstGeom>
          <a:solidFill>
            <a:srgbClr val="F0FFF4"/>
          </a:solidFill>
          <a:ln/>
        </p:spPr>
      </p:sp>
      <p:sp>
        <p:nvSpPr>
          <p:cNvPr id="19" name="Shape 15"/>
          <p:cNvSpPr/>
          <p:nvPr/>
        </p:nvSpPr>
        <p:spPr>
          <a:xfrm>
            <a:off x="2643188" y="2425303"/>
            <a:ext cx="2700338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0" name="Text 16"/>
          <p:cNvSpPr/>
          <p:nvPr/>
        </p:nvSpPr>
        <p:spPr>
          <a:xfrm>
            <a:off x="2728913" y="1850231"/>
            <a:ext cx="232847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Describe con precisión sistemas dinámicos</a:t>
            </a:r>
            <a:endParaRPr lang="en-US" sz="900" dirty="0"/>
          </a:p>
        </p:txBody>
      </p:sp>
      <p:sp>
        <p:nvSpPr>
          <p:cNvPr id="21" name="Text 17"/>
          <p:cNvSpPr/>
          <p:nvPr/>
        </p:nvSpPr>
        <p:spPr>
          <a:xfrm>
            <a:off x="2728913" y="2021681"/>
            <a:ext cx="215110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Aplicable a gran variedad de problemas</a:t>
            </a:r>
            <a:endParaRPr lang="en-US" sz="900" dirty="0"/>
          </a:p>
        </p:txBody>
      </p:sp>
      <p:sp>
        <p:nvSpPr>
          <p:cNvPr id="22" name="Text 18"/>
          <p:cNvSpPr/>
          <p:nvPr/>
        </p:nvSpPr>
        <p:spPr>
          <a:xfrm>
            <a:off x="2728913" y="2193131"/>
            <a:ext cx="1108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Base teórica sólida</a:t>
            </a:r>
            <a:endParaRPr lang="en-US" sz="900" dirty="0"/>
          </a:p>
        </p:txBody>
      </p:sp>
      <p:sp>
        <p:nvSpPr>
          <p:cNvPr id="23" name="Shape 19"/>
          <p:cNvSpPr/>
          <p:nvPr/>
        </p:nvSpPr>
        <p:spPr>
          <a:xfrm>
            <a:off x="5343525" y="1743075"/>
            <a:ext cx="3086100" cy="689372"/>
          </a:xfrm>
          <a:prstGeom prst="rect">
            <a:avLst/>
          </a:prstGeom>
          <a:solidFill>
            <a:srgbClr val="FFFAF0"/>
          </a:solidFill>
          <a:ln/>
        </p:spPr>
      </p:sp>
      <p:sp>
        <p:nvSpPr>
          <p:cNvPr id="24" name="Shape 20"/>
          <p:cNvSpPr/>
          <p:nvPr/>
        </p:nvSpPr>
        <p:spPr>
          <a:xfrm>
            <a:off x="5343525" y="2425303"/>
            <a:ext cx="3086100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5" name="Text 21"/>
          <p:cNvSpPr/>
          <p:nvPr/>
        </p:nvSpPr>
        <p:spPr>
          <a:xfrm>
            <a:off x="5429250" y="1853803"/>
            <a:ext cx="189672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Limitado para sistemas no lineales</a:t>
            </a:r>
            <a:endParaRPr lang="en-US" sz="900" dirty="0"/>
          </a:p>
        </p:txBody>
      </p:sp>
      <p:sp>
        <p:nvSpPr>
          <p:cNvPr id="26" name="Text 22"/>
          <p:cNvSpPr/>
          <p:nvPr/>
        </p:nvSpPr>
        <p:spPr>
          <a:xfrm>
            <a:off x="5429250" y="2025253"/>
            <a:ext cx="230324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Requiere amplio conocimiento matemático</a:t>
            </a:r>
            <a:endParaRPr lang="en-US" sz="900" dirty="0"/>
          </a:p>
        </p:txBody>
      </p:sp>
      <p:sp>
        <p:nvSpPr>
          <p:cNvPr id="27" name="Text 23"/>
          <p:cNvSpPr/>
          <p:nvPr/>
        </p:nvSpPr>
        <p:spPr>
          <a:xfrm>
            <a:off x="5429250" y="2196703"/>
            <a:ext cx="252581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Complejidad aumenta con el orden del sistema</a:t>
            </a:r>
            <a:endParaRPr lang="en-US" sz="900" dirty="0"/>
          </a:p>
        </p:txBody>
      </p:sp>
      <p:sp>
        <p:nvSpPr>
          <p:cNvPr id="28" name="Shape 24"/>
          <p:cNvSpPr/>
          <p:nvPr/>
        </p:nvSpPr>
        <p:spPr>
          <a:xfrm>
            <a:off x="714375" y="2432447"/>
            <a:ext cx="1928813" cy="689372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29" name="Shape 25"/>
          <p:cNvSpPr/>
          <p:nvPr/>
        </p:nvSpPr>
        <p:spPr>
          <a:xfrm>
            <a:off x="714375" y="3114675"/>
            <a:ext cx="1928813" cy="7144"/>
          </a:xfrm>
          <a:prstGeom prst="rect">
            <a:avLst/>
          </a:prstGeom>
          <a:solidFill>
            <a:srgbClr val="E2E8F0"/>
          </a:solidFill>
          <a:ln/>
        </p:spPr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543175"/>
            <a:ext cx="114300" cy="114300"/>
          </a:xfrm>
          <a:prstGeom prst="rect">
            <a:avLst/>
          </a:prstGeom>
        </p:spPr>
      </p:pic>
      <p:sp>
        <p:nvSpPr>
          <p:cNvPr id="31" name="Text 26"/>
          <p:cNvSpPr/>
          <p:nvPr/>
        </p:nvSpPr>
        <p:spPr>
          <a:xfrm>
            <a:off x="1003306" y="2539603"/>
            <a:ext cx="145609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D374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Función de Transferencia</a:t>
            </a:r>
            <a:endParaRPr lang="en-US" sz="900" dirty="0"/>
          </a:p>
        </p:txBody>
      </p:sp>
      <p:sp>
        <p:nvSpPr>
          <p:cNvPr id="32" name="Text 27"/>
          <p:cNvSpPr/>
          <p:nvPr/>
        </p:nvSpPr>
        <p:spPr>
          <a:xfrm>
            <a:off x="800100" y="2732484"/>
            <a:ext cx="919786" cy="1017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Dominio frecuencia</a:t>
            </a:r>
            <a:endParaRPr lang="en-US" sz="720" dirty="0"/>
          </a:p>
        </p:txBody>
      </p:sp>
      <p:sp>
        <p:nvSpPr>
          <p:cNvPr id="33" name="Shape 28"/>
          <p:cNvSpPr/>
          <p:nvPr/>
        </p:nvSpPr>
        <p:spPr>
          <a:xfrm>
            <a:off x="2643188" y="2432447"/>
            <a:ext cx="2700338" cy="689372"/>
          </a:xfrm>
          <a:prstGeom prst="rect">
            <a:avLst/>
          </a:prstGeom>
          <a:solidFill>
            <a:srgbClr val="F0FFF4"/>
          </a:solidFill>
          <a:ln/>
        </p:spPr>
      </p:sp>
      <p:sp>
        <p:nvSpPr>
          <p:cNvPr id="34" name="Shape 29"/>
          <p:cNvSpPr/>
          <p:nvPr/>
        </p:nvSpPr>
        <p:spPr>
          <a:xfrm>
            <a:off x="2643188" y="3114675"/>
            <a:ext cx="2700338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5" name="Text 30"/>
          <p:cNvSpPr/>
          <p:nvPr/>
        </p:nvSpPr>
        <p:spPr>
          <a:xfrm>
            <a:off x="2728913" y="2541389"/>
            <a:ext cx="210617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Simplifica análisis de sistemas lineales</a:t>
            </a:r>
            <a:endParaRPr lang="en-US" sz="900" dirty="0"/>
          </a:p>
        </p:txBody>
      </p:sp>
      <p:sp>
        <p:nvSpPr>
          <p:cNvPr id="36" name="Text 31"/>
          <p:cNvSpPr/>
          <p:nvPr/>
        </p:nvSpPr>
        <p:spPr>
          <a:xfrm>
            <a:off x="2728913" y="2712839"/>
            <a:ext cx="216366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Información inmediata sobre estabilidad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2728913" y="2884289"/>
            <a:ext cx="182059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Útil para diseño de controladores</a:t>
            </a:r>
            <a:endParaRPr lang="en-US" sz="900" dirty="0"/>
          </a:p>
        </p:txBody>
      </p:sp>
      <p:sp>
        <p:nvSpPr>
          <p:cNvPr id="38" name="Shape 33"/>
          <p:cNvSpPr/>
          <p:nvPr/>
        </p:nvSpPr>
        <p:spPr>
          <a:xfrm>
            <a:off x="5343525" y="2434233"/>
            <a:ext cx="3086100" cy="689372"/>
          </a:xfrm>
          <a:prstGeom prst="rect">
            <a:avLst/>
          </a:prstGeom>
          <a:solidFill>
            <a:srgbClr val="FFFAF0"/>
          </a:solidFill>
          <a:ln/>
        </p:spPr>
      </p:sp>
      <p:sp>
        <p:nvSpPr>
          <p:cNvPr id="39" name="Shape 34"/>
          <p:cNvSpPr/>
          <p:nvPr/>
        </p:nvSpPr>
        <p:spPr>
          <a:xfrm>
            <a:off x="5343525" y="3116461"/>
            <a:ext cx="3086100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0" name="Text 35"/>
          <p:cNvSpPr/>
          <p:nvPr/>
        </p:nvSpPr>
        <p:spPr>
          <a:xfrm>
            <a:off x="5429250" y="2543175"/>
            <a:ext cx="164897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No revela arquitectura interna</a:t>
            </a:r>
            <a:endParaRPr lang="en-US" sz="900" dirty="0"/>
          </a:p>
        </p:txBody>
      </p:sp>
      <p:sp>
        <p:nvSpPr>
          <p:cNvPr id="41" name="Text 36"/>
          <p:cNvSpPr/>
          <p:nvPr/>
        </p:nvSpPr>
        <p:spPr>
          <a:xfrm>
            <a:off x="5429250" y="2714625"/>
            <a:ext cx="153456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Solo para sistemas lineales</a:t>
            </a:r>
            <a:endParaRPr lang="en-US" sz="900" dirty="0"/>
          </a:p>
        </p:txBody>
      </p:sp>
      <p:sp>
        <p:nvSpPr>
          <p:cNvPr id="42" name="Text 37"/>
          <p:cNvSpPr/>
          <p:nvPr/>
        </p:nvSpPr>
        <p:spPr>
          <a:xfrm>
            <a:off x="5429250" y="2886075"/>
            <a:ext cx="194734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No muestra parámetros específicos</a:t>
            </a:r>
            <a:endParaRPr lang="en-US" sz="900" dirty="0"/>
          </a:p>
        </p:txBody>
      </p:sp>
      <p:sp>
        <p:nvSpPr>
          <p:cNvPr id="43" name="Shape 38"/>
          <p:cNvSpPr/>
          <p:nvPr/>
        </p:nvSpPr>
        <p:spPr>
          <a:xfrm>
            <a:off x="714375" y="3121819"/>
            <a:ext cx="1928813" cy="860822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44" name="Shape 39"/>
          <p:cNvSpPr/>
          <p:nvPr/>
        </p:nvSpPr>
        <p:spPr>
          <a:xfrm>
            <a:off x="714375" y="3975497"/>
            <a:ext cx="1928813" cy="7144"/>
          </a:xfrm>
          <a:prstGeom prst="rect">
            <a:avLst/>
          </a:prstGeom>
          <a:solidFill>
            <a:srgbClr val="E2E8F0"/>
          </a:solidFill>
          <a:ln/>
        </p:spPr>
      </p:sp>
      <p:pic>
        <p:nvPicPr>
          <p:cNvPr id="4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232547"/>
            <a:ext cx="100013" cy="114300"/>
          </a:xfrm>
          <a:prstGeom prst="rect">
            <a:avLst/>
          </a:prstGeom>
        </p:spPr>
      </p:pic>
      <p:sp>
        <p:nvSpPr>
          <p:cNvPr id="46" name="Text 40"/>
          <p:cNvSpPr/>
          <p:nvPr/>
        </p:nvSpPr>
        <p:spPr>
          <a:xfrm>
            <a:off x="989019" y="3228975"/>
            <a:ext cx="11514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D374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</a:t>
            </a:r>
            <a:endParaRPr lang="en-US" sz="900" dirty="0"/>
          </a:p>
        </p:txBody>
      </p:sp>
      <p:sp>
        <p:nvSpPr>
          <p:cNvPr id="47" name="Text 41"/>
          <p:cNvSpPr/>
          <p:nvPr/>
        </p:nvSpPr>
        <p:spPr>
          <a:xfrm>
            <a:off x="800100" y="3421856"/>
            <a:ext cx="812881" cy="1017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0" b="1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moderno</a:t>
            </a:r>
            <a:endParaRPr lang="en-US" sz="720" dirty="0"/>
          </a:p>
        </p:txBody>
      </p:sp>
      <p:sp>
        <p:nvSpPr>
          <p:cNvPr id="48" name="Shape 42"/>
          <p:cNvSpPr/>
          <p:nvPr/>
        </p:nvSpPr>
        <p:spPr>
          <a:xfrm>
            <a:off x="2643188" y="3121819"/>
            <a:ext cx="2700338" cy="860822"/>
          </a:xfrm>
          <a:prstGeom prst="rect">
            <a:avLst/>
          </a:prstGeom>
          <a:solidFill>
            <a:srgbClr val="F0FFF4"/>
          </a:solidFill>
          <a:ln/>
        </p:spPr>
      </p:sp>
      <p:sp>
        <p:nvSpPr>
          <p:cNvPr id="49" name="Shape 43"/>
          <p:cNvSpPr/>
          <p:nvPr/>
        </p:nvSpPr>
        <p:spPr>
          <a:xfrm>
            <a:off x="2643188" y="3975497"/>
            <a:ext cx="2700338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0" name="Text 44"/>
          <p:cNvSpPr/>
          <p:nvPr/>
        </p:nvSpPr>
        <p:spPr>
          <a:xfrm>
            <a:off x="2728913" y="3230761"/>
            <a:ext cx="220178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Apto para sistemas lineales y no lineales</a:t>
            </a:r>
            <a:endParaRPr lang="en-US" sz="900" dirty="0"/>
          </a:p>
        </p:txBody>
      </p:sp>
      <p:sp>
        <p:nvSpPr>
          <p:cNvPr id="51" name="Text 45"/>
          <p:cNvSpPr/>
          <p:nvPr/>
        </p:nvSpPr>
        <p:spPr>
          <a:xfrm>
            <a:off x="2728913" y="3402211"/>
            <a:ext cx="184571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Descripción completa del sistema</a:t>
            </a:r>
            <a:endParaRPr lang="en-US" sz="900" dirty="0"/>
          </a:p>
        </p:txBody>
      </p:sp>
      <p:sp>
        <p:nvSpPr>
          <p:cNvPr id="52" name="Text 46"/>
          <p:cNvSpPr/>
          <p:nvPr/>
        </p:nvSpPr>
        <p:spPr>
          <a:xfrm>
            <a:off x="2728913" y="3573661"/>
            <a:ext cx="153439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Fácil traducción algorítmica</a:t>
            </a:r>
            <a:endParaRPr lang="en-US" sz="900" dirty="0"/>
          </a:p>
        </p:txBody>
      </p:sp>
      <p:sp>
        <p:nvSpPr>
          <p:cNvPr id="53" name="Text 47"/>
          <p:cNvSpPr/>
          <p:nvPr/>
        </p:nvSpPr>
        <p:spPr>
          <a:xfrm>
            <a:off x="2728913" y="3745111"/>
            <a:ext cx="188399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2543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Ideal para simulación por software</a:t>
            </a:r>
            <a:endParaRPr lang="en-US" sz="900" dirty="0"/>
          </a:p>
        </p:txBody>
      </p:sp>
      <p:sp>
        <p:nvSpPr>
          <p:cNvPr id="54" name="Shape 48"/>
          <p:cNvSpPr/>
          <p:nvPr/>
        </p:nvSpPr>
        <p:spPr>
          <a:xfrm>
            <a:off x="5343525" y="3123605"/>
            <a:ext cx="3086100" cy="857250"/>
          </a:xfrm>
          <a:prstGeom prst="rect">
            <a:avLst/>
          </a:prstGeom>
          <a:solidFill>
            <a:srgbClr val="FFFAF0"/>
          </a:solidFill>
          <a:ln/>
        </p:spPr>
      </p:sp>
      <p:sp>
        <p:nvSpPr>
          <p:cNvPr id="55" name="Shape 49"/>
          <p:cNvSpPr/>
          <p:nvPr/>
        </p:nvSpPr>
        <p:spPr>
          <a:xfrm>
            <a:off x="5343525" y="3973711"/>
            <a:ext cx="3086100" cy="7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6" name="Text 50"/>
          <p:cNvSpPr/>
          <p:nvPr/>
        </p:nvSpPr>
        <p:spPr>
          <a:xfrm>
            <a:off x="5429250" y="3232547"/>
            <a:ext cx="209345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Más complejo de formular inicialmente</a:t>
            </a:r>
            <a:endParaRPr lang="en-US" sz="900" dirty="0"/>
          </a:p>
        </p:txBody>
      </p:sp>
      <p:sp>
        <p:nvSpPr>
          <p:cNvPr id="57" name="Text 51"/>
          <p:cNvSpPr/>
          <p:nvPr/>
        </p:nvSpPr>
        <p:spPr>
          <a:xfrm>
            <a:off x="5429250" y="3403997"/>
            <a:ext cx="241782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Requiere conocimiento detallado del sistema</a:t>
            </a:r>
            <a:endParaRPr lang="en-US" sz="900" dirty="0"/>
          </a:p>
        </p:txBody>
      </p:sp>
      <p:sp>
        <p:nvSpPr>
          <p:cNvPr id="58" name="Text 52"/>
          <p:cNvSpPr/>
          <p:nvPr/>
        </p:nvSpPr>
        <p:spPr>
          <a:xfrm>
            <a:off x="5429250" y="3575447"/>
            <a:ext cx="163619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42A2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Puede requerir más variables</a:t>
            </a:r>
            <a:endParaRPr lang="en-US" sz="900" dirty="0"/>
          </a:p>
        </p:txBody>
      </p:sp>
      <p:sp>
        <p:nvSpPr>
          <p:cNvPr id="59" name="Shape 53"/>
          <p:cNvSpPr/>
          <p:nvPr/>
        </p:nvSpPr>
        <p:spPr>
          <a:xfrm>
            <a:off x="714375" y="4154091"/>
            <a:ext cx="7715250" cy="40005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0" name="Shape 54"/>
          <p:cNvSpPr/>
          <p:nvPr/>
        </p:nvSpPr>
        <p:spPr>
          <a:xfrm>
            <a:off x="714375" y="4154091"/>
            <a:ext cx="28575" cy="40005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6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16" y="4293394"/>
            <a:ext cx="128588" cy="114300"/>
          </a:xfrm>
          <a:prstGeom prst="rect">
            <a:avLst/>
          </a:prstGeom>
        </p:spPr>
      </p:pic>
      <p:sp>
        <p:nvSpPr>
          <p:cNvPr id="62" name="Text 55"/>
          <p:cNvSpPr/>
          <p:nvPr/>
        </p:nvSpPr>
        <p:spPr>
          <a:xfrm>
            <a:off x="1514810" y="4289822"/>
            <a:ext cx="120199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Preferencial:</a:t>
            </a:r>
            <a:endParaRPr lang="en-US" sz="900" dirty="0"/>
          </a:p>
        </p:txBody>
      </p:sp>
      <p:sp>
        <p:nvSpPr>
          <p:cNvPr id="63" name="Text 56"/>
          <p:cNvSpPr/>
          <p:nvPr/>
        </p:nvSpPr>
        <p:spPr>
          <a:xfrm>
            <a:off x="2645364" y="4289822"/>
            <a:ext cx="527275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 por su versatilidad y compatibilidad con herramientas computacionales modernas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7931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562213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61" y="398264"/>
            <a:ext cx="225028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09714" y="391120"/>
            <a:ext cx="4106763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Análisis por Variables de Estado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moderno para modelar sistemas en el dominio del tiempo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171575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1314450"/>
            <a:ext cx="285750" cy="2857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1531" y="1707356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Estado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821531" y="1993106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Descripción completa de la condición dinámica del sistema en un instante dado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3321844" y="1171575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1314450"/>
            <a:ext cx="285750" cy="285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464719" y="1707356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Espacio de Estados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3464719" y="1993106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Espacio n-dimensional donde cada eje representa una variable de estado</a:t>
            </a:r>
            <a:endParaRPr lang="en-US" sz="788" dirty="0"/>
          </a:p>
        </p:txBody>
      </p:sp>
      <p:sp>
        <p:nvSpPr>
          <p:cNvPr id="15" name="Shape 9"/>
          <p:cNvSpPr/>
          <p:nvPr/>
        </p:nvSpPr>
        <p:spPr>
          <a:xfrm>
            <a:off x="5965031" y="1171575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13" y="1314450"/>
            <a:ext cx="285750" cy="28575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07906" y="1707356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6107906" y="1993106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Conjunto mínimo de parámetros que definen completamente el estado del sistema</a:t>
            </a:r>
            <a:endParaRPr lang="en-US" sz="788" dirty="0"/>
          </a:p>
        </p:txBody>
      </p:sp>
      <p:sp>
        <p:nvSpPr>
          <p:cNvPr id="19" name="Shape 12"/>
          <p:cNvSpPr/>
          <p:nvPr/>
        </p:nvSpPr>
        <p:spPr>
          <a:xfrm>
            <a:off x="678656" y="2564606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938" y="2707481"/>
            <a:ext cx="285750" cy="2857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821531" y="3100388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Trayectoria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821531" y="3386138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Secuencia de puntos que muestra la evolución del sistema en el tiempo</a:t>
            </a:r>
            <a:endParaRPr lang="en-US" sz="788" dirty="0"/>
          </a:p>
        </p:txBody>
      </p:sp>
      <p:sp>
        <p:nvSpPr>
          <p:cNvPr id="23" name="Shape 15"/>
          <p:cNvSpPr/>
          <p:nvPr/>
        </p:nvSpPr>
        <p:spPr>
          <a:xfrm>
            <a:off x="3321844" y="2564606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984" y="2707481"/>
            <a:ext cx="250031" cy="28575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3464719" y="3100388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Vector de Estado</a:t>
            </a:r>
            <a:endParaRPr lang="en-US" sz="1125" dirty="0"/>
          </a:p>
        </p:txBody>
      </p:sp>
      <p:sp>
        <p:nvSpPr>
          <p:cNvPr id="26" name="Text 17"/>
          <p:cNvSpPr/>
          <p:nvPr/>
        </p:nvSpPr>
        <p:spPr>
          <a:xfrm>
            <a:off x="3464719" y="3386138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Vector que une el origen con el punto que representa el estado del sistema</a:t>
            </a:r>
            <a:endParaRPr lang="en-US" sz="788" dirty="0"/>
          </a:p>
        </p:txBody>
      </p:sp>
      <p:sp>
        <p:nvSpPr>
          <p:cNvPr id="27" name="Shape 18"/>
          <p:cNvSpPr/>
          <p:nvPr/>
        </p:nvSpPr>
        <p:spPr>
          <a:xfrm>
            <a:off x="5965031" y="2564606"/>
            <a:ext cx="2500313" cy="1278731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172" y="2707481"/>
            <a:ext cx="250031" cy="28575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6107906" y="3100388"/>
            <a:ext cx="2286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Orden del Sistema</a:t>
            </a:r>
            <a:endParaRPr lang="en-US" sz="1125" dirty="0"/>
          </a:p>
        </p:txBody>
      </p:sp>
      <p:sp>
        <p:nvSpPr>
          <p:cNvPr id="30" name="Text 20"/>
          <p:cNvSpPr/>
          <p:nvPr/>
        </p:nvSpPr>
        <p:spPr>
          <a:xfrm>
            <a:off x="6107906" y="3386138"/>
            <a:ext cx="2286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Número de elementos almacenadores de energía = número de variables de estado</a:t>
            </a:r>
            <a:endParaRPr lang="en-US" sz="788" dirty="0"/>
          </a:p>
        </p:txBody>
      </p:sp>
      <p:sp>
        <p:nvSpPr>
          <p:cNvPr id="31" name="Text 21"/>
          <p:cNvSpPr/>
          <p:nvPr/>
        </p:nvSpPr>
        <p:spPr>
          <a:xfrm>
            <a:off x="678656" y="3986213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Almacenadores de Energía</a:t>
            </a:r>
            <a:endParaRPr lang="en-US" sz="1125" dirty="0"/>
          </a:p>
        </p:txBody>
      </p:sp>
      <p:sp>
        <p:nvSpPr>
          <p:cNvPr id="32" name="Shape 22"/>
          <p:cNvSpPr/>
          <p:nvPr/>
        </p:nvSpPr>
        <p:spPr>
          <a:xfrm>
            <a:off x="678656" y="4271963"/>
            <a:ext cx="3807619" cy="7429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3" name="Shape 23"/>
          <p:cNvSpPr/>
          <p:nvPr/>
        </p:nvSpPr>
        <p:spPr>
          <a:xfrm>
            <a:off x="678656" y="4271963"/>
            <a:ext cx="28575" cy="7429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956" y="4411266"/>
            <a:ext cx="85725" cy="114300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935831" y="4407694"/>
            <a:ext cx="115153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Eléctricos</a:t>
            </a:r>
            <a:endParaRPr lang="en-US" sz="900" dirty="0"/>
          </a:p>
        </p:txBody>
      </p:sp>
      <p:sp>
        <p:nvSpPr>
          <p:cNvPr id="36" name="Text 25"/>
          <p:cNvSpPr/>
          <p:nvPr/>
        </p:nvSpPr>
        <p:spPr>
          <a:xfrm>
            <a:off x="792956" y="4629150"/>
            <a:ext cx="122925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Inductores (L) - corriente</a:t>
            </a:r>
            <a:endParaRPr lang="en-US" sz="788" dirty="0"/>
          </a:p>
        </p:txBody>
      </p:sp>
      <p:sp>
        <p:nvSpPr>
          <p:cNvPr id="37" name="Text 26"/>
          <p:cNvSpPr/>
          <p:nvPr/>
        </p:nvSpPr>
        <p:spPr>
          <a:xfrm>
            <a:off x="792956" y="4772025"/>
            <a:ext cx="124591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Capacitores (C) - tensión</a:t>
            </a:r>
            <a:endParaRPr lang="en-US" sz="788" dirty="0"/>
          </a:p>
        </p:txBody>
      </p:sp>
      <p:sp>
        <p:nvSpPr>
          <p:cNvPr id="38" name="Shape 27"/>
          <p:cNvSpPr/>
          <p:nvPr/>
        </p:nvSpPr>
        <p:spPr>
          <a:xfrm>
            <a:off x="4657725" y="4271963"/>
            <a:ext cx="3807619" cy="7429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9" name="Shape 28"/>
          <p:cNvSpPr/>
          <p:nvPr/>
        </p:nvSpPr>
        <p:spPr>
          <a:xfrm>
            <a:off x="4657725" y="4271963"/>
            <a:ext cx="28575" cy="74295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4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025" y="4411266"/>
            <a:ext cx="114300" cy="114300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4943475" y="4407694"/>
            <a:ext cx="118960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Mecánicos</a:t>
            </a:r>
            <a:endParaRPr lang="en-US" sz="900" dirty="0"/>
          </a:p>
        </p:txBody>
      </p:sp>
      <p:sp>
        <p:nvSpPr>
          <p:cNvPr id="42" name="Text 30"/>
          <p:cNvSpPr/>
          <p:nvPr/>
        </p:nvSpPr>
        <p:spPr>
          <a:xfrm>
            <a:off x="4772025" y="4629150"/>
            <a:ext cx="141278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Masas - posición y velocidad</a:t>
            </a:r>
            <a:endParaRPr lang="en-US" sz="788" dirty="0"/>
          </a:p>
        </p:txBody>
      </p:sp>
      <p:sp>
        <p:nvSpPr>
          <p:cNvPr id="43" name="Text 31"/>
          <p:cNvSpPr/>
          <p:nvPr/>
        </p:nvSpPr>
        <p:spPr>
          <a:xfrm>
            <a:off x="4772025" y="4772025"/>
            <a:ext cx="132940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Resortes - energía elástica</a:t>
            </a:r>
            <a:endParaRPr lang="en-US" sz="788" dirty="0"/>
          </a:p>
        </p:txBody>
      </p:sp>
      <p:sp>
        <p:nvSpPr>
          <p:cNvPr id="44" name="Shape 32"/>
          <p:cNvSpPr/>
          <p:nvPr/>
        </p:nvSpPr>
        <p:spPr>
          <a:xfrm>
            <a:off x="678656" y="5129213"/>
            <a:ext cx="7786688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5" name="Shape 33"/>
          <p:cNvSpPr/>
          <p:nvPr/>
        </p:nvSpPr>
        <p:spPr>
          <a:xfrm>
            <a:off x="678656" y="5129213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0405" y="5268516"/>
            <a:ext cx="85725" cy="114300"/>
          </a:xfrm>
          <a:prstGeom prst="rect">
            <a:avLst/>
          </a:prstGeom>
        </p:spPr>
      </p:pic>
      <p:sp>
        <p:nvSpPr>
          <p:cNvPr id="47" name="Text 34"/>
          <p:cNvSpPr/>
          <p:nvPr/>
        </p:nvSpPr>
        <p:spPr>
          <a:xfrm>
            <a:off x="2385036" y="5264944"/>
            <a:ext cx="11571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Punto de Equilibrio:</a:t>
            </a:r>
            <a:endParaRPr lang="en-US" sz="900" dirty="0"/>
          </a:p>
        </p:txBody>
      </p:sp>
      <p:sp>
        <p:nvSpPr>
          <p:cNvPr id="48" name="Text 35"/>
          <p:cNvSpPr/>
          <p:nvPr/>
        </p:nvSpPr>
        <p:spPr>
          <a:xfrm>
            <a:off x="3470774" y="5264944"/>
            <a:ext cx="353425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Estado donde todas las derivadas son cero (condición estacionaria)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3494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507775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74" y="398264"/>
            <a:ext cx="225028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26727" y="391120"/>
            <a:ext cx="2872736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Ecuaciones de Estado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Forma estándar de representación matricial de sistemas dinámicos</a:t>
            </a:r>
            <a:endParaRPr lang="en-US" sz="1013" dirty="0"/>
          </a:p>
        </p:txBody>
      </p:sp>
      <p:sp>
        <p:nvSpPr>
          <p:cNvPr id="7" name="Text 3"/>
          <p:cNvSpPr/>
          <p:nvPr/>
        </p:nvSpPr>
        <p:spPr>
          <a:xfrm>
            <a:off x="1932189" y="1184077"/>
            <a:ext cx="142911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de Estado</a:t>
            </a:r>
            <a:endParaRPr lang="en-US" sz="1125" dirty="0"/>
          </a:p>
        </p:txBody>
      </p:sp>
      <p:sp>
        <p:nvSpPr>
          <p:cNvPr id="8" name="Shape 4"/>
          <p:cNvSpPr/>
          <p:nvPr/>
        </p:nvSpPr>
        <p:spPr>
          <a:xfrm>
            <a:off x="678656" y="1471613"/>
            <a:ext cx="3807619" cy="49146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9" name="Text 5"/>
          <p:cNvSpPr/>
          <p:nvPr/>
        </p:nvSpPr>
        <p:spPr>
          <a:xfrm>
            <a:off x="678656" y="1471613"/>
            <a:ext cx="3879056" cy="491468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algn="ctr" indent="0" marL="0">
              <a:buNone/>
            </a:pPr>
            <a:r>
              <a:rPr lang="en-US" sz="108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ẋ(t) = A x(t) + B u(t)</a:t>
            </a:r>
            <a:endParaRPr lang="en-US" sz="108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8" y="1187648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010433" y="1184077"/>
            <a:ext cx="137363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de Salida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4657725" y="1471613"/>
            <a:ext cx="3807619" cy="49146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3" name="Text 8"/>
          <p:cNvSpPr/>
          <p:nvPr/>
        </p:nvSpPr>
        <p:spPr>
          <a:xfrm>
            <a:off x="4657725" y="1471613"/>
            <a:ext cx="3879056" cy="491468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algn="ctr" indent="0" marL="0">
              <a:buNone/>
            </a:pPr>
            <a:r>
              <a:rPr lang="en-US" sz="108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y(t) = C x(t) + D u(t)</a:t>
            </a:r>
            <a:endParaRPr lang="en-US" sz="1080" dirty="0"/>
          </a:p>
        </p:txBody>
      </p:sp>
      <p:sp>
        <p:nvSpPr>
          <p:cNvPr id="14" name="Shape 9"/>
          <p:cNvSpPr/>
          <p:nvPr/>
        </p:nvSpPr>
        <p:spPr>
          <a:xfrm>
            <a:off x="678656" y="2213111"/>
            <a:ext cx="3821906" cy="6572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5" name="Shape 10"/>
          <p:cNvSpPr/>
          <p:nvPr/>
        </p:nvSpPr>
        <p:spPr>
          <a:xfrm>
            <a:off x="678656" y="2213111"/>
            <a:ext cx="28575" cy="657225"/>
          </a:xfrm>
          <a:prstGeom prst="rect">
            <a:avLst/>
          </a:prstGeom>
          <a:solidFill>
            <a:srgbClr val="667EEA"/>
          </a:solidFill>
          <a:ln/>
        </p:spPr>
      </p:sp>
      <p:sp>
        <p:nvSpPr>
          <p:cNvPr id="16" name="Text 11"/>
          <p:cNvSpPr/>
          <p:nvPr/>
        </p:nvSpPr>
        <p:spPr>
          <a:xfrm>
            <a:off x="878681" y="2377418"/>
            <a:ext cx="99644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A (Estado)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821531" y="2584586"/>
            <a:ext cx="36075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del sistema (n×n). Contiene los parámetros propios del sistema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4643438" y="2213111"/>
            <a:ext cx="3821906" cy="6572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4643438" y="2213111"/>
            <a:ext cx="28575" cy="65722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3" y="2380990"/>
            <a:ext cx="114300" cy="11430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957763" y="2377418"/>
            <a:ext cx="10494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B (Entrada)</a:t>
            </a:r>
            <a:endParaRPr lang="en-US" sz="900" dirty="0"/>
          </a:p>
        </p:txBody>
      </p:sp>
      <p:sp>
        <p:nvSpPr>
          <p:cNvPr id="22" name="Text 16"/>
          <p:cNvSpPr/>
          <p:nvPr/>
        </p:nvSpPr>
        <p:spPr>
          <a:xfrm>
            <a:off x="4786313" y="2584586"/>
            <a:ext cx="36075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control (n×m). Relaciona las entradas con los estados</a:t>
            </a:r>
            <a:endParaRPr lang="en-US" sz="788" dirty="0"/>
          </a:p>
        </p:txBody>
      </p:sp>
      <p:sp>
        <p:nvSpPr>
          <p:cNvPr id="23" name="Shape 17"/>
          <p:cNvSpPr/>
          <p:nvPr/>
        </p:nvSpPr>
        <p:spPr>
          <a:xfrm>
            <a:off x="678656" y="3013211"/>
            <a:ext cx="3821906" cy="6572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4" name="Shape 18"/>
          <p:cNvSpPr/>
          <p:nvPr/>
        </p:nvSpPr>
        <p:spPr>
          <a:xfrm>
            <a:off x="678656" y="3013211"/>
            <a:ext cx="28575" cy="65722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3181090"/>
            <a:ext cx="114300" cy="114300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992981" y="3177518"/>
            <a:ext cx="96055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C (Salida)</a:t>
            </a:r>
            <a:endParaRPr lang="en-US" sz="900" dirty="0"/>
          </a:p>
        </p:txBody>
      </p:sp>
      <p:sp>
        <p:nvSpPr>
          <p:cNvPr id="27" name="Text 20"/>
          <p:cNvSpPr/>
          <p:nvPr/>
        </p:nvSpPr>
        <p:spPr>
          <a:xfrm>
            <a:off x="821531" y="3384686"/>
            <a:ext cx="36075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salida (p×n). Relaciona los estados con las salidas</a:t>
            </a:r>
            <a:endParaRPr lang="en-US" sz="788" dirty="0"/>
          </a:p>
        </p:txBody>
      </p:sp>
      <p:sp>
        <p:nvSpPr>
          <p:cNvPr id="28" name="Shape 21"/>
          <p:cNvSpPr/>
          <p:nvPr/>
        </p:nvSpPr>
        <p:spPr>
          <a:xfrm>
            <a:off x="4643438" y="3013211"/>
            <a:ext cx="3821906" cy="6572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9" name="Shape 22"/>
          <p:cNvSpPr/>
          <p:nvPr/>
        </p:nvSpPr>
        <p:spPr>
          <a:xfrm>
            <a:off x="4643438" y="3013211"/>
            <a:ext cx="28575" cy="65722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3181090"/>
            <a:ext cx="114300" cy="11430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4957763" y="3177518"/>
            <a:ext cx="129714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 (Transmisión)</a:t>
            </a:r>
            <a:endParaRPr lang="en-US" sz="900" dirty="0"/>
          </a:p>
        </p:txBody>
      </p:sp>
      <p:sp>
        <p:nvSpPr>
          <p:cNvPr id="32" name="Text 24"/>
          <p:cNvSpPr/>
          <p:nvPr/>
        </p:nvSpPr>
        <p:spPr>
          <a:xfrm>
            <a:off x="4786313" y="3384686"/>
            <a:ext cx="36075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transmisión directa (p×m). A menudo es cero</a:t>
            </a:r>
            <a:endParaRPr lang="en-US" sz="788" dirty="0"/>
          </a:p>
        </p:txBody>
      </p:sp>
      <p:sp>
        <p:nvSpPr>
          <p:cNvPr id="33" name="Shape 25"/>
          <p:cNvSpPr/>
          <p:nvPr/>
        </p:nvSpPr>
        <p:spPr>
          <a:xfrm>
            <a:off x="678656" y="3813311"/>
            <a:ext cx="7786688" cy="714375"/>
          </a:xfrm>
          <a:prstGeom prst="rect">
            <a:avLst/>
          </a:prstGeom>
          <a:solidFill>
            <a:srgbClr val="F0FFF4"/>
          </a:solidFill>
          <a:ln/>
        </p:spPr>
      </p:sp>
      <p:sp>
        <p:nvSpPr>
          <p:cNvPr id="34" name="Shape 26"/>
          <p:cNvSpPr/>
          <p:nvPr/>
        </p:nvSpPr>
        <p:spPr>
          <a:xfrm>
            <a:off x="678656" y="3813311"/>
            <a:ext cx="28575" cy="714375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3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531" y="3986547"/>
            <a:ext cx="128588" cy="128588"/>
          </a:xfrm>
          <a:prstGeom prst="rect">
            <a:avLst/>
          </a:prstGeom>
        </p:spPr>
      </p:pic>
      <p:sp>
        <p:nvSpPr>
          <p:cNvPr id="36" name="Text 27"/>
          <p:cNvSpPr/>
          <p:nvPr/>
        </p:nvSpPr>
        <p:spPr>
          <a:xfrm>
            <a:off x="1007269" y="3984761"/>
            <a:ext cx="207258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Ventajas de esta Representación</a:t>
            </a:r>
            <a:endParaRPr lang="en-US" sz="1013" dirty="0"/>
          </a:p>
        </p:txBody>
      </p:sp>
      <p:sp>
        <p:nvSpPr>
          <p:cNvPr id="37" name="Text 28"/>
          <p:cNvSpPr/>
          <p:nvPr/>
        </p:nvSpPr>
        <p:spPr>
          <a:xfrm>
            <a:off x="821531" y="4241936"/>
            <a:ext cx="249554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Análisis simplificado por propiedades de matrices</a:t>
            </a:r>
            <a:endParaRPr lang="en-US" sz="788" dirty="0"/>
          </a:p>
        </p:txBody>
      </p:sp>
      <p:sp>
        <p:nvSpPr>
          <p:cNvPr id="38" name="Text 29"/>
          <p:cNvSpPr/>
          <p:nvPr/>
        </p:nvSpPr>
        <p:spPr>
          <a:xfrm>
            <a:off x="3359934" y="4241936"/>
            <a:ext cx="249554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Aplicable a sistemas de orden superior</a:t>
            </a:r>
            <a:endParaRPr lang="en-US" sz="788" dirty="0"/>
          </a:p>
        </p:txBody>
      </p:sp>
      <p:sp>
        <p:nvSpPr>
          <p:cNvPr id="39" name="Text 30"/>
          <p:cNvSpPr/>
          <p:nvPr/>
        </p:nvSpPr>
        <p:spPr>
          <a:xfrm>
            <a:off x="5898338" y="4241936"/>
            <a:ext cx="24955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Válido para sistemas no lineales y MIMO</a:t>
            </a:r>
            <a:endParaRPr lang="en-US" sz="788" dirty="0"/>
          </a:p>
        </p:txBody>
      </p:sp>
      <p:sp>
        <p:nvSpPr>
          <p:cNvPr id="40" name="Shape 31"/>
          <p:cNvSpPr/>
          <p:nvPr/>
        </p:nvSpPr>
        <p:spPr>
          <a:xfrm>
            <a:off x="678656" y="4641986"/>
            <a:ext cx="7786688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41" name="Shape 32"/>
          <p:cNvSpPr/>
          <p:nvPr/>
        </p:nvSpPr>
        <p:spPr>
          <a:xfrm>
            <a:off x="678656" y="4641986"/>
            <a:ext cx="28575" cy="4000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970" y="4781290"/>
            <a:ext cx="114300" cy="11430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2645420" y="4777718"/>
            <a:ext cx="5035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Donde:</a:t>
            </a:r>
            <a:endParaRPr lang="en-US" sz="900" dirty="0"/>
          </a:p>
        </p:txBody>
      </p:sp>
      <p:sp>
        <p:nvSpPr>
          <p:cNvPr id="44" name="Text 34"/>
          <p:cNvSpPr/>
          <p:nvPr/>
        </p:nvSpPr>
        <p:spPr>
          <a:xfrm>
            <a:off x="3077505" y="4777718"/>
            <a:ext cx="2491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x(t)</a:t>
            </a:r>
            <a:endParaRPr lang="en-US" sz="900" dirty="0"/>
          </a:p>
        </p:txBody>
      </p:sp>
      <p:sp>
        <p:nvSpPr>
          <p:cNvPr id="45" name="Text 35"/>
          <p:cNvSpPr/>
          <p:nvPr/>
        </p:nvSpPr>
        <p:spPr>
          <a:xfrm>
            <a:off x="3255262" y="4777718"/>
            <a:ext cx="111029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= vector de estado,</a:t>
            </a:r>
            <a:endParaRPr lang="en-US" sz="900" dirty="0"/>
          </a:p>
        </p:txBody>
      </p:sp>
      <p:sp>
        <p:nvSpPr>
          <p:cNvPr id="46" name="Text 36"/>
          <p:cNvSpPr/>
          <p:nvPr/>
        </p:nvSpPr>
        <p:spPr>
          <a:xfrm>
            <a:off x="4294119" y="4777718"/>
            <a:ext cx="25544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u(t)</a:t>
            </a:r>
            <a:endParaRPr lang="en-US" sz="900" dirty="0"/>
          </a:p>
        </p:txBody>
      </p:sp>
      <p:sp>
        <p:nvSpPr>
          <p:cNvPr id="47" name="Text 37"/>
          <p:cNvSpPr/>
          <p:nvPr/>
        </p:nvSpPr>
        <p:spPr>
          <a:xfrm>
            <a:off x="4478127" y="4777718"/>
            <a:ext cx="11547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= vector de entrada,</a:t>
            </a:r>
            <a:endParaRPr lang="en-US" sz="900" dirty="0"/>
          </a:p>
        </p:txBody>
      </p:sp>
      <p:sp>
        <p:nvSpPr>
          <p:cNvPr id="48" name="Text 38"/>
          <p:cNvSpPr/>
          <p:nvPr/>
        </p:nvSpPr>
        <p:spPr>
          <a:xfrm>
            <a:off x="5561465" y="4777718"/>
            <a:ext cx="2491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y(t)</a:t>
            </a:r>
            <a:endParaRPr lang="en-US" sz="900" dirty="0"/>
          </a:p>
        </p:txBody>
      </p:sp>
      <p:sp>
        <p:nvSpPr>
          <p:cNvPr id="49" name="Text 39"/>
          <p:cNvSpPr/>
          <p:nvPr/>
        </p:nvSpPr>
        <p:spPr>
          <a:xfrm>
            <a:off x="5739222" y="4777718"/>
            <a:ext cx="100224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= vector de salida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154316"/>
            <a:ext cx="8572500" cy="483484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66" y="338268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21366" y="331124"/>
            <a:ext cx="2515605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Ejemplos Prácticos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464344" y="732960"/>
            <a:ext cx="82867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Aplicación del método de variables de estado a sistemas reales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64344" y="1075860"/>
            <a:ext cx="4018359" cy="2391677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256240"/>
            <a:ext cx="107156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1525" y="1252668"/>
            <a:ext cx="157985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Circuito RLC en Serie</a:t>
            </a:r>
            <a:endParaRPr lang="en-US" sz="1125" dirty="0"/>
          </a:p>
        </p:txBody>
      </p:sp>
      <p:sp>
        <p:nvSpPr>
          <p:cNvPr id="10" name="Shape 5"/>
          <p:cNvSpPr/>
          <p:nvPr/>
        </p:nvSpPr>
        <p:spPr>
          <a:xfrm>
            <a:off x="607219" y="1518772"/>
            <a:ext cx="3732609" cy="685800"/>
          </a:xfrm>
          <a:prstGeom prst="rect">
            <a:avLst/>
          </a:prstGeom>
          <a:solidFill>
            <a:srgbClr val="E6FFFA"/>
          </a:solidFill>
          <a:ln/>
        </p:spPr>
      </p:sp>
      <p:sp>
        <p:nvSpPr>
          <p:cNvPr id="11" name="Shape 6"/>
          <p:cNvSpPr/>
          <p:nvPr/>
        </p:nvSpPr>
        <p:spPr>
          <a:xfrm>
            <a:off x="607219" y="1518772"/>
            <a:ext cx="21431" cy="685800"/>
          </a:xfrm>
          <a:prstGeom prst="rect">
            <a:avLst/>
          </a:prstGeom>
          <a:solidFill>
            <a:srgbClr val="38B2AC"/>
          </a:solidFill>
          <a:ln/>
        </p:spPr>
      </p:sp>
      <p:sp>
        <p:nvSpPr>
          <p:cNvPr id="12" name="Text 7"/>
          <p:cNvSpPr/>
          <p:nvPr/>
        </p:nvSpPr>
        <p:spPr>
          <a:xfrm>
            <a:off x="692944" y="1604497"/>
            <a:ext cx="36325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Estado: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692944" y="1847385"/>
            <a:ext cx="164923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x₁(t) = i(t) - corriente en el inductor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692944" y="1990260"/>
            <a:ext cx="170325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x₂(t) = vₒ(t) - tensión en el capacitor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607219" y="2276010"/>
            <a:ext cx="3732609" cy="451452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6" name="Text 11"/>
          <p:cNvSpPr/>
          <p:nvPr/>
        </p:nvSpPr>
        <p:spPr>
          <a:xfrm>
            <a:off x="607219" y="2276010"/>
            <a:ext cx="3804047" cy="45145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[ẋ₁]   [-R/L  -1/L] [x₁]   [1/L]</a:t>
            </a:r>
            <a:endParaRPr lang="en-US" sz="810" dirty="0"/>
          </a:p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  [ẋ₂] = [ 1/C    0 ] [x₂] + [ 0 ] vᵢ</a:t>
            </a:r>
            <a:endParaRPr lang="en-US" sz="810" dirty="0"/>
          </a:p>
        </p:txBody>
      </p:sp>
      <p:sp>
        <p:nvSpPr>
          <p:cNvPr id="17" name="Shape 12"/>
          <p:cNvSpPr/>
          <p:nvPr/>
        </p:nvSpPr>
        <p:spPr>
          <a:xfrm>
            <a:off x="607219" y="2798899"/>
            <a:ext cx="3732609" cy="297163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8" name="Text 13"/>
          <p:cNvSpPr/>
          <p:nvPr/>
        </p:nvSpPr>
        <p:spPr>
          <a:xfrm>
            <a:off x="607219" y="2798899"/>
            <a:ext cx="3804047" cy="297163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y(t) = [0  1] [x₁]</a:t>
            </a:r>
            <a:endParaRPr lang="en-US" sz="810" dirty="0"/>
          </a:p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               [x₂]</a:t>
            </a:r>
            <a:endParaRPr lang="en-US" sz="810" dirty="0"/>
          </a:p>
        </p:txBody>
      </p:sp>
      <p:sp>
        <p:nvSpPr>
          <p:cNvPr id="19" name="Text 14"/>
          <p:cNvSpPr/>
          <p:nvPr/>
        </p:nvSpPr>
        <p:spPr>
          <a:xfrm>
            <a:off x="607219" y="3181787"/>
            <a:ext cx="136657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almacenadores: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1902358" y="3181787"/>
            <a:ext cx="131085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Inductor (L) y Capacitor (C)</a:t>
            </a:r>
            <a:endParaRPr lang="en-US" sz="788" dirty="0"/>
          </a:p>
        </p:txBody>
      </p:sp>
      <p:sp>
        <p:nvSpPr>
          <p:cNvPr id="21" name="Shape 16"/>
          <p:cNvSpPr/>
          <p:nvPr/>
        </p:nvSpPr>
        <p:spPr>
          <a:xfrm>
            <a:off x="4661297" y="1090147"/>
            <a:ext cx="4018359" cy="2363102"/>
          </a:xfrm>
          <a:prstGeom prst="rect">
            <a:avLst/>
          </a:prstGeom>
          <a:solidFill>
            <a:srgbClr val="F8FAFC"/>
          </a:solidFill>
          <a:ln w="397">
            <a:solidFill>
              <a:srgbClr val="667EEA"/>
            </a:solidFill>
            <a:prstDash val="solid"/>
          </a:ln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72" y="1256240"/>
            <a:ext cx="142875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5004197" y="1252668"/>
            <a:ext cx="262792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 Masa-Resorte-Amortiguador</a:t>
            </a:r>
            <a:endParaRPr lang="en-US" sz="1125" dirty="0"/>
          </a:p>
        </p:txBody>
      </p:sp>
      <p:sp>
        <p:nvSpPr>
          <p:cNvPr id="24" name="Shape 18"/>
          <p:cNvSpPr/>
          <p:nvPr/>
        </p:nvSpPr>
        <p:spPr>
          <a:xfrm>
            <a:off x="4804172" y="1518772"/>
            <a:ext cx="3732609" cy="685800"/>
          </a:xfrm>
          <a:prstGeom prst="rect">
            <a:avLst/>
          </a:prstGeom>
          <a:solidFill>
            <a:srgbClr val="E6FFFA"/>
          </a:solidFill>
          <a:ln/>
        </p:spPr>
      </p:sp>
      <p:sp>
        <p:nvSpPr>
          <p:cNvPr id="25" name="Shape 19"/>
          <p:cNvSpPr/>
          <p:nvPr/>
        </p:nvSpPr>
        <p:spPr>
          <a:xfrm>
            <a:off x="4804172" y="1518772"/>
            <a:ext cx="21431" cy="685800"/>
          </a:xfrm>
          <a:prstGeom prst="rect">
            <a:avLst/>
          </a:prstGeom>
          <a:solidFill>
            <a:srgbClr val="38B2AC"/>
          </a:solidFill>
          <a:ln/>
        </p:spPr>
      </p:sp>
      <p:sp>
        <p:nvSpPr>
          <p:cNvPr id="26" name="Text 20"/>
          <p:cNvSpPr/>
          <p:nvPr/>
        </p:nvSpPr>
        <p:spPr>
          <a:xfrm>
            <a:off x="4889897" y="1604497"/>
            <a:ext cx="36325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Estado:</a:t>
            </a:r>
            <a:endParaRPr lang="en-US" sz="900" dirty="0"/>
          </a:p>
        </p:txBody>
      </p:sp>
      <p:sp>
        <p:nvSpPr>
          <p:cNvPr id="27" name="Text 21"/>
          <p:cNvSpPr/>
          <p:nvPr/>
        </p:nvSpPr>
        <p:spPr>
          <a:xfrm>
            <a:off x="4889897" y="1847385"/>
            <a:ext cx="154360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x₁(t) = y(t) - posición de la masa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4889897" y="1990260"/>
            <a:ext cx="160430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x₂(t) = ẏ(t) - velocidad de la masa</a:t>
            </a:r>
            <a:endParaRPr lang="en-US" sz="788" dirty="0"/>
          </a:p>
        </p:txBody>
      </p:sp>
      <p:sp>
        <p:nvSpPr>
          <p:cNvPr id="29" name="Shape 23"/>
          <p:cNvSpPr/>
          <p:nvPr/>
        </p:nvSpPr>
        <p:spPr>
          <a:xfrm>
            <a:off x="4804172" y="2276010"/>
            <a:ext cx="3732609" cy="297163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0" name="Text 24"/>
          <p:cNvSpPr/>
          <p:nvPr/>
        </p:nvSpPr>
        <p:spPr>
          <a:xfrm>
            <a:off x="4804172" y="2276010"/>
            <a:ext cx="3804047" cy="297163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[ẋ₁]   [  0     1  ] [x₁]   [ 0 ]</a:t>
            </a:r>
            <a:endParaRPr lang="en-US" sz="810" dirty="0"/>
          </a:p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  [ẋ₂] = [-k/m  -B/m] [x₂] + [1/m] u</a:t>
            </a:r>
            <a:endParaRPr lang="en-US" sz="810" dirty="0"/>
          </a:p>
        </p:txBody>
      </p:sp>
      <p:sp>
        <p:nvSpPr>
          <p:cNvPr id="31" name="Shape 25"/>
          <p:cNvSpPr/>
          <p:nvPr/>
        </p:nvSpPr>
        <p:spPr>
          <a:xfrm>
            <a:off x="4804172" y="2644611"/>
            <a:ext cx="3732609" cy="297163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2" name="Text 26"/>
          <p:cNvSpPr/>
          <p:nvPr/>
        </p:nvSpPr>
        <p:spPr>
          <a:xfrm>
            <a:off x="4804172" y="2644611"/>
            <a:ext cx="3804047" cy="297163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y(t) = [1  0] [x₁]</a:t>
            </a:r>
            <a:endParaRPr lang="en-US" sz="810" dirty="0"/>
          </a:p>
          <a:p>
            <a:pPr algn="ctr" indent="0" marL="0">
              <a:buNone/>
            </a:pPr>
            <a:r>
              <a:rPr lang="en-US" sz="81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               [x₂]</a:t>
            </a:r>
            <a:endParaRPr lang="en-US" sz="810" dirty="0"/>
          </a:p>
        </p:txBody>
      </p:sp>
      <p:sp>
        <p:nvSpPr>
          <p:cNvPr id="33" name="Text 27"/>
          <p:cNvSpPr/>
          <p:nvPr/>
        </p:nvSpPr>
        <p:spPr>
          <a:xfrm>
            <a:off x="4804172" y="3027499"/>
            <a:ext cx="136657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almacenadores:</a:t>
            </a:r>
            <a:endParaRPr lang="en-US" sz="788" dirty="0"/>
          </a:p>
        </p:txBody>
      </p:sp>
      <p:sp>
        <p:nvSpPr>
          <p:cNvPr id="34" name="Text 28"/>
          <p:cNvSpPr/>
          <p:nvPr/>
        </p:nvSpPr>
        <p:spPr>
          <a:xfrm>
            <a:off x="6099311" y="3027499"/>
            <a:ext cx="112168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Masa (m) y Resorte (k)</a:t>
            </a:r>
            <a:endParaRPr lang="en-US" sz="788" dirty="0"/>
          </a:p>
        </p:txBody>
      </p:sp>
      <p:pic>
        <p:nvPicPr>
          <p:cNvPr id="3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73" y="3647917"/>
            <a:ext cx="107156" cy="142875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3927779" y="3644345"/>
            <a:ext cx="152418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Metodología General</a:t>
            </a:r>
            <a:endParaRPr lang="en-US" sz="1125" dirty="0"/>
          </a:p>
        </p:txBody>
      </p:sp>
      <p:sp>
        <p:nvSpPr>
          <p:cNvPr id="37" name="Shape 30"/>
          <p:cNvSpPr/>
          <p:nvPr/>
        </p:nvSpPr>
        <p:spPr>
          <a:xfrm>
            <a:off x="464344" y="3910450"/>
            <a:ext cx="1968103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8" name="Shape 31"/>
          <p:cNvSpPr/>
          <p:nvPr/>
        </p:nvSpPr>
        <p:spPr>
          <a:xfrm>
            <a:off x="464344" y="3910450"/>
            <a:ext cx="28575" cy="4572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9" name="Text 32"/>
          <p:cNvSpPr/>
          <p:nvPr/>
        </p:nvSpPr>
        <p:spPr>
          <a:xfrm>
            <a:off x="550069" y="3996175"/>
            <a:ext cx="186809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Identificar</a:t>
            </a:r>
            <a:endParaRPr lang="en-US" sz="788" dirty="0"/>
          </a:p>
        </p:txBody>
      </p:sp>
      <p:sp>
        <p:nvSpPr>
          <p:cNvPr id="40" name="Text 33"/>
          <p:cNvSpPr/>
          <p:nvPr/>
        </p:nvSpPr>
        <p:spPr>
          <a:xfrm>
            <a:off x="550069" y="4167625"/>
            <a:ext cx="186809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almacenadores de energía</a:t>
            </a:r>
            <a:endParaRPr lang="en-US" sz="675" dirty="0"/>
          </a:p>
        </p:txBody>
      </p:sp>
      <p:sp>
        <p:nvSpPr>
          <p:cNvPr id="41" name="Shape 34"/>
          <p:cNvSpPr/>
          <p:nvPr/>
        </p:nvSpPr>
        <p:spPr>
          <a:xfrm>
            <a:off x="2546747" y="3910450"/>
            <a:ext cx="1968103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42" name="Shape 35"/>
          <p:cNvSpPr/>
          <p:nvPr/>
        </p:nvSpPr>
        <p:spPr>
          <a:xfrm>
            <a:off x="2546747" y="3910450"/>
            <a:ext cx="28575" cy="4572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3" name="Text 36"/>
          <p:cNvSpPr/>
          <p:nvPr/>
        </p:nvSpPr>
        <p:spPr>
          <a:xfrm>
            <a:off x="2632472" y="3996175"/>
            <a:ext cx="186809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Definir</a:t>
            </a:r>
            <a:endParaRPr lang="en-US" sz="788" dirty="0"/>
          </a:p>
        </p:txBody>
      </p:sp>
      <p:sp>
        <p:nvSpPr>
          <p:cNvPr id="44" name="Text 37"/>
          <p:cNvSpPr/>
          <p:nvPr/>
        </p:nvSpPr>
        <p:spPr>
          <a:xfrm>
            <a:off x="2632472" y="4167625"/>
            <a:ext cx="186809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 asociadas</a:t>
            </a:r>
            <a:endParaRPr lang="en-US" sz="675" dirty="0"/>
          </a:p>
        </p:txBody>
      </p:sp>
      <p:sp>
        <p:nvSpPr>
          <p:cNvPr id="45" name="Shape 38"/>
          <p:cNvSpPr/>
          <p:nvPr/>
        </p:nvSpPr>
        <p:spPr>
          <a:xfrm>
            <a:off x="4629150" y="3910450"/>
            <a:ext cx="1968103" cy="4572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46" name="Shape 39"/>
          <p:cNvSpPr/>
          <p:nvPr/>
        </p:nvSpPr>
        <p:spPr>
          <a:xfrm>
            <a:off x="4629150" y="3910450"/>
            <a:ext cx="28575" cy="45720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47" name="Text 40"/>
          <p:cNvSpPr/>
          <p:nvPr/>
        </p:nvSpPr>
        <p:spPr>
          <a:xfrm>
            <a:off x="4714875" y="3996175"/>
            <a:ext cx="186809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Aplicar</a:t>
            </a:r>
            <a:endParaRPr lang="en-US" sz="788" dirty="0"/>
          </a:p>
        </p:txBody>
      </p:sp>
      <p:sp>
        <p:nvSpPr>
          <p:cNvPr id="48" name="Text 41"/>
          <p:cNvSpPr/>
          <p:nvPr/>
        </p:nvSpPr>
        <p:spPr>
          <a:xfrm>
            <a:off x="4714875" y="4167625"/>
            <a:ext cx="186809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Leyes físicas del sistema</a:t>
            </a:r>
            <a:endParaRPr lang="en-US" sz="675" dirty="0"/>
          </a:p>
        </p:txBody>
      </p:sp>
      <p:sp>
        <p:nvSpPr>
          <p:cNvPr id="49" name="Shape 42"/>
          <p:cNvSpPr/>
          <p:nvPr/>
        </p:nvSpPr>
        <p:spPr>
          <a:xfrm>
            <a:off x="6711553" y="3910450"/>
            <a:ext cx="1968103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0" name="Shape 43"/>
          <p:cNvSpPr/>
          <p:nvPr/>
        </p:nvSpPr>
        <p:spPr>
          <a:xfrm>
            <a:off x="6711553" y="3910450"/>
            <a:ext cx="28575" cy="4572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1" name="Text 44"/>
          <p:cNvSpPr/>
          <p:nvPr/>
        </p:nvSpPr>
        <p:spPr>
          <a:xfrm>
            <a:off x="6797278" y="3996175"/>
            <a:ext cx="186809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Formular</a:t>
            </a:r>
            <a:endParaRPr lang="en-US" sz="788" dirty="0"/>
          </a:p>
        </p:txBody>
      </p:sp>
      <p:sp>
        <p:nvSpPr>
          <p:cNvPr id="52" name="Text 45"/>
          <p:cNvSpPr/>
          <p:nvPr/>
        </p:nvSpPr>
        <p:spPr>
          <a:xfrm>
            <a:off x="6797278" y="4167625"/>
            <a:ext cx="186809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Representación matricial</a:t>
            </a:r>
            <a:endParaRPr lang="en-US" sz="675" dirty="0"/>
          </a:p>
        </p:txBody>
      </p:sp>
      <p:sp>
        <p:nvSpPr>
          <p:cNvPr id="53" name="Shape 46"/>
          <p:cNvSpPr/>
          <p:nvPr/>
        </p:nvSpPr>
        <p:spPr>
          <a:xfrm>
            <a:off x="464344" y="4481950"/>
            <a:ext cx="8215313" cy="3143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4" name="Shape 47"/>
          <p:cNvSpPr/>
          <p:nvPr/>
        </p:nvSpPr>
        <p:spPr>
          <a:xfrm>
            <a:off x="464344" y="4481950"/>
            <a:ext cx="28575" cy="3143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821" y="4585534"/>
            <a:ext cx="100013" cy="100013"/>
          </a:xfrm>
          <a:prstGeom prst="rect">
            <a:avLst/>
          </a:prstGeom>
        </p:spPr>
      </p:pic>
      <p:sp>
        <p:nvSpPr>
          <p:cNvPr id="56" name="Text 48"/>
          <p:cNvSpPr/>
          <p:nvPr/>
        </p:nvSpPr>
        <p:spPr>
          <a:xfrm>
            <a:off x="2437777" y="4581962"/>
            <a:ext cx="37164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Clave:</a:t>
            </a:r>
            <a:endParaRPr lang="en-US" sz="788" dirty="0"/>
          </a:p>
        </p:txBody>
      </p:sp>
      <p:sp>
        <p:nvSpPr>
          <p:cNvPr id="57" name="Text 49"/>
          <p:cNvSpPr/>
          <p:nvPr/>
        </p:nvSpPr>
        <p:spPr>
          <a:xfrm>
            <a:off x="2737982" y="4581962"/>
            <a:ext cx="422460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Las variables de estado se eligen según los elementos que almacenan energía en el sistema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2025-06-11T11:48:21Z</dcterms:created>
  <dcterms:modified xsi:type="dcterms:W3CDTF">2025-06-11T11:48:21Z</dcterms:modified>
</cp:coreProperties>
</file>