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150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214313"/>
            <a:ext cx="8215313" cy="5586413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471" y="469702"/>
            <a:ext cx="192881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25077" y="462558"/>
            <a:ext cx="4243890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Resolución del Modelo de Estado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864394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Encontrar el vector de estado x(t) que representa el comportamiento temporal del sistema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235869"/>
            <a:ext cx="7715250" cy="1000125"/>
          </a:xfrm>
          <a:prstGeom prst="rect">
            <a:avLst/>
          </a:prstGeom>
          <a:solidFill>
            <a:srgbClr val="EEF2FF"/>
          </a:solidFill>
          <a:ln/>
        </p:spPr>
      </p:sp>
      <p:sp>
        <p:nvSpPr>
          <p:cNvPr id="8" name="Shape 4"/>
          <p:cNvSpPr/>
          <p:nvPr/>
        </p:nvSpPr>
        <p:spPr>
          <a:xfrm>
            <a:off x="714375" y="1235869"/>
            <a:ext cx="28575" cy="1000125"/>
          </a:xfrm>
          <a:prstGeom prst="rect">
            <a:avLst/>
          </a:prstGeom>
          <a:solidFill>
            <a:srgbClr val="6366F1"/>
          </a:solidFill>
          <a:ln/>
        </p:spPr>
      </p:sp>
      <p:sp>
        <p:nvSpPr>
          <p:cNvPr id="9" name="Shape 5"/>
          <p:cNvSpPr/>
          <p:nvPr/>
        </p:nvSpPr>
        <p:spPr>
          <a:xfrm>
            <a:off x="828675" y="1457325"/>
            <a:ext cx="7486650" cy="385763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10" name="Text 6"/>
          <p:cNvSpPr/>
          <p:nvPr/>
        </p:nvSpPr>
        <p:spPr>
          <a:xfrm>
            <a:off x="828675" y="1457325"/>
            <a:ext cx="7558088" cy="385763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ẋ(t) = A x(t) + B u(t)</a:t>
            </a:r>
            <a:endParaRPr lang="en-US" sz="900" dirty="0"/>
          </a:p>
        </p:txBody>
      </p:sp>
      <p:sp>
        <p:nvSpPr>
          <p:cNvPr id="11" name="Text 7"/>
          <p:cNvSpPr/>
          <p:nvPr/>
        </p:nvSpPr>
        <p:spPr>
          <a:xfrm>
            <a:off x="828675" y="1950244"/>
            <a:ext cx="75580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3730A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Ecuación diferencial vectorial (matricial) a resolver</a:t>
            </a:r>
            <a:endParaRPr lang="en-US" sz="900" dirty="0"/>
          </a:p>
        </p:txBody>
      </p:sp>
      <p:sp>
        <p:nvSpPr>
          <p:cNvPr id="12" name="Shape 8"/>
          <p:cNvSpPr/>
          <p:nvPr/>
        </p:nvSpPr>
        <p:spPr>
          <a:xfrm>
            <a:off x="714375" y="2414588"/>
            <a:ext cx="3768328" cy="2221706"/>
          </a:xfrm>
          <a:prstGeom prst="rect">
            <a:avLst/>
          </a:prstGeom>
          <a:solidFill>
            <a:srgbClr val="F8FAFC"/>
          </a:solidFill>
          <a:ln w="397">
            <a:solidFill>
              <a:srgbClr val="4F46E5"/>
            </a:solidFill>
            <a:prstDash val="solid"/>
          </a:ln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69" y="2616398"/>
            <a:ext cx="142875" cy="1428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092994" y="2612827"/>
            <a:ext cx="2588214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 de Transformada de Laplace</a:t>
            </a:r>
            <a:endParaRPr lang="en-US" sz="1125" dirty="0"/>
          </a:p>
        </p:txBody>
      </p:sp>
      <p:sp>
        <p:nvSpPr>
          <p:cNvPr id="15" name="Shape 10"/>
          <p:cNvSpPr/>
          <p:nvPr/>
        </p:nvSpPr>
        <p:spPr>
          <a:xfrm>
            <a:off x="892969" y="2907506"/>
            <a:ext cx="3411141" cy="357188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16" name="Text 11"/>
          <p:cNvSpPr/>
          <p:nvPr/>
        </p:nvSpPr>
        <p:spPr>
          <a:xfrm>
            <a:off x="892969" y="2907506"/>
            <a:ext cx="3482578" cy="357188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X(s) = [sI - A]⁻¹[x(0)] + [sI - A]⁻¹[B][U(s)]</a:t>
            </a:r>
            <a:endParaRPr lang="en-US" sz="900" dirty="0"/>
          </a:p>
        </p:txBody>
      </p:sp>
      <p:sp>
        <p:nvSpPr>
          <p:cNvPr id="17" name="Shape 12"/>
          <p:cNvSpPr/>
          <p:nvPr/>
        </p:nvSpPr>
        <p:spPr>
          <a:xfrm>
            <a:off x="892969" y="3371850"/>
            <a:ext cx="3411141" cy="105727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18" name="Text 13"/>
          <p:cNvSpPr/>
          <p:nvPr/>
        </p:nvSpPr>
        <p:spPr>
          <a:xfrm>
            <a:off x="978694" y="3457575"/>
            <a:ext cx="331112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Pasos:</a:t>
            </a:r>
            <a:endParaRPr lang="en-US" sz="900" dirty="0"/>
          </a:p>
        </p:txBody>
      </p:sp>
      <p:sp>
        <p:nvSpPr>
          <p:cNvPr id="19" name="Text 14"/>
          <p:cNvSpPr/>
          <p:nvPr/>
        </p:nvSpPr>
        <p:spPr>
          <a:xfrm>
            <a:off x="978694" y="3686175"/>
            <a:ext cx="331112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Aplicar Transformada de Laplace</a:t>
            </a:r>
            <a:endParaRPr lang="en-US" sz="788" dirty="0"/>
          </a:p>
        </p:txBody>
      </p:sp>
      <p:sp>
        <p:nvSpPr>
          <p:cNvPr id="20" name="Text 15"/>
          <p:cNvSpPr/>
          <p:nvPr/>
        </p:nvSpPr>
        <p:spPr>
          <a:xfrm>
            <a:off x="978694" y="3857625"/>
            <a:ext cx="331112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Calcular matriz característica [sI - A]</a:t>
            </a:r>
            <a:endParaRPr lang="en-US" sz="788" dirty="0"/>
          </a:p>
        </p:txBody>
      </p:sp>
      <p:sp>
        <p:nvSpPr>
          <p:cNvPr id="21" name="Text 16"/>
          <p:cNvSpPr/>
          <p:nvPr/>
        </p:nvSpPr>
        <p:spPr>
          <a:xfrm>
            <a:off x="978694" y="4029075"/>
            <a:ext cx="331112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 Obtener la inversa</a:t>
            </a:r>
            <a:endParaRPr lang="en-US" sz="788" dirty="0"/>
          </a:p>
        </p:txBody>
      </p:sp>
      <p:sp>
        <p:nvSpPr>
          <p:cNvPr id="22" name="Text 17"/>
          <p:cNvSpPr/>
          <p:nvPr/>
        </p:nvSpPr>
        <p:spPr>
          <a:xfrm>
            <a:off x="978694" y="4200525"/>
            <a:ext cx="331112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4. Aplicar antitransformada</a:t>
            </a:r>
            <a:endParaRPr lang="en-US" sz="788" dirty="0"/>
          </a:p>
        </p:txBody>
      </p:sp>
      <p:sp>
        <p:nvSpPr>
          <p:cNvPr id="23" name="Shape 18"/>
          <p:cNvSpPr/>
          <p:nvPr/>
        </p:nvSpPr>
        <p:spPr>
          <a:xfrm>
            <a:off x="4661297" y="2414588"/>
            <a:ext cx="3768328" cy="2193131"/>
          </a:xfrm>
          <a:prstGeom prst="rect">
            <a:avLst/>
          </a:prstGeom>
          <a:solidFill>
            <a:srgbClr val="F8FAFC"/>
          </a:solidFill>
          <a:ln w="397">
            <a:solidFill>
              <a:srgbClr val="4F46E5"/>
            </a:solidFill>
            <a:prstDash val="solid"/>
          </a:ln>
        </p:spPr>
      </p:sp>
      <p:sp>
        <p:nvSpPr>
          <p:cNvPr id="24" name="Text 19"/>
          <p:cNvSpPr/>
          <p:nvPr/>
        </p:nvSpPr>
        <p:spPr>
          <a:xfrm>
            <a:off x="4897041" y="2612827"/>
            <a:ext cx="2159254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Método de Matriz Exponencial</a:t>
            </a:r>
            <a:endParaRPr lang="en-US" sz="1125" dirty="0"/>
          </a:p>
        </p:txBody>
      </p:sp>
      <p:sp>
        <p:nvSpPr>
          <p:cNvPr id="25" name="Shape 20"/>
          <p:cNvSpPr/>
          <p:nvPr/>
        </p:nvSpPr>
        <p:spPr>
          <a:xfrm>
            <a:off x="4839891" y="2907506"/>
            <a:ext cx="3411141" cy="357188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26" name="Text 21"/>
          <p:cNvSpPr/>
          <p:nvPr/>
        </p:nvSpPr>
        <p:spPr>
          <a:xfrm>
            <a:off x="4839891" y="2907506"/>
            <a:ext cx="3482578" cy="357188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x(t) = e^(At) x(0) + ∫₀ᵗ e^(A(t-τ)) B u(τ) dτ</a:t>
            </a:r>
            <a:endParaRPr lang="en-US" sz="900" dirty="0"/>
          </a:p>
        </p:txBody>
      </p:sp>
      <p:sp>
        <p:nvSpPr>
          <p:cNvPr id="27" name="Shape 22"/>
          <p:cNvSpPr/>
          <p:nvPr/>
        </p:nvSpPr>
        <p:spPr>
          <a:xfrm>
            <a:off x="4839891" y="3371850"/>
            <a:ext cx="3411141" cy="1000125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28" name="Text 23"/>
          <p:cNvSpPr/>
          <p:nvPr/>
        </p:nvSpPr>
        <p:spPr>
          <a:xfrm>
            <a:off x="4925616" y="3457575"/>
            <a:ext cx="331112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5B21B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Matriz de Transición:</a:t>
            </a:r>
            <a:endParaRPr lang="en-US" sz="900" dirty="0"/>
          </a:p>
        </p:txBody>
      </p:sp>
      <p:sp>
        <p:nvSpPr>
          <p:cNvPr id="29" name="Shape 24"/>
          <p:cNvSpPr/>
          <p:nvPr/>
        </p:nvSpPr>
        <p:spPr>
          <a:xfrm>
            <a:off x="4925616" y="3736181"/>
            <a:ext cx="3239691" cy="442913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30" name="Text 25"/>
          <p:cNvSpPr/>
          <p:nvPr/>
        </p:nvSpPr>
        <p:spPr>
          <a:xfrm>
            <a:off x="4925616" y="3736181"/>
            <a:ext cx="3311128" cy="442913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Φ(t) = e^(At) = I + At + (A²t²)/2! + (A³t³)/3! + ...</a:t>
            </a:r>
            <a:endParaRPr lang="en-US" sz="900" dirty="0"/>
          </a:p>
        </p:txBody>
      </p:sp>
      <p:sp>
        <p:nvSpPr>
          <p:cNvPr id="31" name="Shape 26"/>
          <p:cNvSpPr/>
          <p:nvPr/>
        </p:nvSpPr>
        <p:spPr>
          <a:xfrm>
            <a:off x="714375" y="4779169"/>
            <a:ext cx="3800475" cy="74295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32" name="Shape 27"/>
          <p:cNvSpPr/>
          <p:nvPr/>
        </p:nvSpPr>
        <p:spPr>
          <a:xfrm>
            <a:off x="714375" y="4779169"/>
            <a:ext cx="28575" cy="742950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3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4918472"/>
            <a:ext cx="128588" cy="114300"/>
          </a:xfrm>
          <a:prstGeom prst="rect">
            <a:avLst/>
          </a:prstGeom>
        </p:spPr>
      </p:pic>
      <p:sp>
        <p:nvSpPr>
          <p:cNvPr id="34" name="Text 28"/>
          <p:cNvSpPr/>
          <p:nvPr/>
        </p:nvSpPr>
        <p:spPr>
          <a:xfrm>
            <a:off x="1014413" y="4914900"/>
            <a:ext cx="123994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65F4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Solución Homogénea</a:t>
            </a:r>
            <a:endParaRPr lang="en-US" sz="900" dirty="0"/>
          </a:p>
        </p:txBody>
      </p:sp>
      <p:sp>
        <p:nvSpPr>
          <p:cNvPr id="35" name="Text 29"/>
          <p:cNvSpPr/>
          <p:nvPr/>
        </p:nvSpPr>
        <p:spPr>
          <a:xfrm>
            <a:off x="828675" y="5136356"/>
            <a:ext cx="81528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x_h(t) = Φ(t) x(0)</a:t>
            </a:r>
            <a:endParaRPr lang="en-US" sz="788" dirty="0"/>
          </a:p>
        </p:txBody>
      </p:sp>
      <p:sp>
        <p:nvSpPr>
          <p:cNvPr id="36" name="Text 30"/>
          <p:cNvSpPr/>
          <p:nvPr/>
        </p:nvSpPr>
        <p:spPr>
          <a:xfrm>
            <a:off x="828675" y="5279231"/>
            <a:ext cx="1572518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Respuesta a condiciones iniciales</a:t>
            </a:r>
            <a:endParaRPr lang="en-US" sz="788" dirty="0"/>
          </a:p>
        </p:txBody>
      </p:sp>
      <p:pic>
        <p:nvPicPr>
          <p:cNvPr id="3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025" y="4918472"/>
            <a:ext cx="114300" cy="114300"/>
          </a:xfrm>
          <a:prstGeom prst="rect">
            <a:avLst/>
          </a:prstGeom>
        </p:spPr>
      </p:pic>
      <p:sp>
        <p:nvSpPr>
          <p:cNvPr id="38" name="Text 31"/>
          <p:cNvSpPr/>
          <p:nvPr/>
        </p:nvSpPr>
        <p:spPr>
          <a:xfrm>
            <a:off x="4943475" y="4914900"/>
            <a:ext cx="111308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Solución Particular</a:t>
            </a:r>
            <a:endParaRPr lang="en-US" sz="900" dirty="0"/>
          </a:p>
        </p:txBody>
      </p:sp>
      <p:sp>
        <p:nvSpPr>
          <p:cNvPr id="39" name="Text 32"/>
          <p:cNvSpPr/>
          <p:nvPr/>
        </p:nvSpPr>
        <p:spPr>
          <a:xfrm>
            <a:off x="4772025" y="5136356"/>
            <a:ext cx="121368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x_p(t) = ∫₀ᵗ Φ(t-τ) B u(τ) dτ</a:t>
            </a:r>
            <a:endParaRPr lang="en-US" sz="788" dirty="0"/>
          </a:p>
        </p:txBody>
      </p:sp>
      <p:sp>
        <p:nvSpPr>
          <p:cNvPr id="40" name="Text 33"/>
          <p:cNvSpPr/>
          <p:nvPr/>
        </p:nvSpPr>
        <p:spPr>
          <a:xfrm>
            <a:off x="4772025" y="5279231"/>
            <a:ext cx="110560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Respuesta a la entrada</a:t>
            </a:r>
            <a:endParaRPr lang="en-US" sz="78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8246762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178594"/>
            <a:ext cx="8215313" cy="7889574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92747" y="391120"/>
            <a:ext cx="3915640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Matriz de Transición de Estado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678656" y="792956"/>
            <a:ext cx="785812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Operador fundamental que determina la evolución del estado del sistema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678656" y="1164431"/>
            <a:ext cx="7786688" cy="1217312"/>
          </a:xfrm>
          <a:prstGeom prst="rect">
            <a:avLst/>
          </a:prstGeom>
          <a:solidFill>
            <a:srgbClr val="EEF2FF"/>
          </a:solidFill>
          <a:ln/>
        </p:spPr>
      </p:sp>
      <p:sp>
        <p:nvSpPr>
          <p:cNvPr id="7" name="Shape 4"/>
          <p:cNvSpPr/>
          <p:nvPr/>
        </p:nvSpPr>
        <p:spPr>
          <a:xfrm>
            <a:off x="678656" y="1164431"/>
            <a:ext cx="28575" cy="1217312"/>
          </a:xfrm>
          <a:prstGeom prst="rect">
            <a:avLst/>
          </a:prstGeom>
          <a:solidFill>
            <a:srgbClr val="6366F1"/>
          </a:solidFill>
          <a:ln/>
        </p:spPr>
      </p:sp>
      <p:sp>
        <p:nvSpPr>
          <p:cNvPr id="8" name="Text 5"/>
          <p:cNvSpPr/>
          <p:nvPr/>
        </p:nvSpPr>
        <p:spPr>
          <a:xfrm>
            <a:off x="792956" y="1278731"/>
            <a:ext cx="762952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3730A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Definición</a:t>
            </a:r>
            <a:endParaRPr lang="en-US" sz="1125" dirty="0"/>
          </a:p>
        </p:txBody>
      </p:sp>
      <p:sp>
        <p:nvSpPr>
          <p:cNvPr id="9" name="Shape 6"/>
          <p:cNvSpPr/>
          <p:nvPr/>
        </p:nvSpPr>
        <p:spPr>
          <a:xfrm>
            <a:off x="792956" y="1585913"/>
            <a:ext cx="7558088" cy="402924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10" name="Text 7"/>
          <p:cNvSpPr/>
          <p:nvPr/>
        </p:nvSpPr>
        <p:spPr>
          <a:xfrm>
            <a:off x="792956" y="1585913"/>
            <a:ext cx="7629525" cy="402924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Φ(t) = e^(At) = I + At + (A²t²)/2! + (A³t³)/3! + ...</a:t>
            </a:r>
            <a:endParaRPr lang="en-US" sz="990" dirty="0"/>
          </a:p>
        </p:txBody>
      </p:sp>
      <p:sp>
        <p:nvSpPr>
          <p:cNvPr id="11" name="Text 8"/>
          <p:cNvSpPr/>
          <p:nvPr/>
        </p:nvSpPr>
        <p:spPr>
          <a:xfrm>
            <a:off x="792956" y="2095993"/>
            <a:ext cx="762952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3730A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También conocida como Matriz Fundamental</a:t>
            </a:r>
            <a:endParaRPr lang="en-US" sz="900" dirty="0"/>
          </a:p>
        </p:txBody>
      </p:sp>
      <p:sp>
        <p:nvSpPr>
          <p:cNvPr id="12" name="Shape 9"/>
          <p:cNvSpPr/>
          <p:nvPr/>
        </p:nvSpPr>
        <p:spPr>
          <a:xfrm>
            <a:off x="678656" y="2553193"/>
            <a:ext cx="3807619" cy="111442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13" name="Shape 10"/>
          <p:cNvSpPr/>
          <p:nvPr/>
        </p:nvSpPr>
        <p:spPr>
          <a:xfrm>
            <a:off x="678656" y="2553193"/>
            <a:ext cx="28575" cy="11144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56" y="2692496"/>
            <a:ext cx="128588" cy="114300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978694" y="2688924"/>
            <a:ext cx="123994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65F4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Solución Homogénea</a:t>
            </a:r>
            <a:endParaRPr lang="en-US" sz="900" dirty="0"/>
          </a:p>
        </p:txBody>
      </p:sp>
      <p:sp>
        <p:nvSpPr>
          <p:cNvPr id="16" name="Shape 12"/>
          <p:cNvSpPr/>
          <p:nvPr/>
        </p:nvSpPr>
        <p:spPr>
          <a:xfrm>
            <a:off x="792956" y="2946099"/>
            <a:ext cx="3579019" cy="357188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17" name="Text 13"/>
          <p:cNvSpPr/>
          <p:nvPr/>
        </p:nvSpPr>
        <p:spPr>
          <a:xfrm>
            <a:off x="792956" y="2946099"/>
            <a:ext cx="3650456" cy="357188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x_h(t) = Φ(t) x(0)</a:t>
            </a:r>
            <a:endParaRPr lang="en-US" sz="990" dirty="0"/>
          </a:p>
        </p:txBody>
      </p:sp>
      <p:sp>
        <p:nvSpPr>
          <p:cNvPr id="18" name="Text 14"/>
          <p:cNvSpPr/>
          <p:nvPr/>
        </p:nvSpPr>
        <p:spPr>
          <a:xfrm>
            <a:off x="792956" y="3410443"/>
            <a:ext cx="365045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Respuesta del sistema a condiciones iniciales sin entrada externa</a:t>
            </a:r>
            <a:endParaRPr lang="en-US" sz="788" dirty="0"/>
          </a:p>
        </p:txBody>
      </p:sp>
      <p:sp>
        <p:nvSpPr>
          <p:cNvPr id="19" name="Shape 15"/>
          <p:cNvSpPr/>
          <p:nvPr/>
        </p:nvSpPr>
        <p:spPr>
          <a:xfrm>
            <a:off x="4657725" y="2553193"/>
            <a:ext cx="3807619" cy="111442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20" name="Shape 16"/>
          <p:cNvSpPr/>
          <p:nvPr/>
        </p:nvSpPr>
        <p:spPr>
          <a:xfrm>
            <a:off x="4657725" y="2553193"/>
            <a:ext cx="28575" cy="111442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21" name="Text 17"/>
          <p:cNvSpPr/>
          <p:nvPr/>
        </p:nvSpPr>
        <p:spPr>
          <a:xfrm>
            <a:off x="4829175" y="2688924"/>
            <a:ext cx="11065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Solución Completa</a:t>
            </a:r>
            <a:endParaRPr lang="en-US" sz="900" dirty="0"/>
          </a:p>
        </p:txBody>
      </p:sp>
      <p:sp>
        <p:nvSpPr>
          <p:cNvPr id="22" name="Shape 18"/>
          <p:cNvSpPr/>
          <p:nvPr/>
        </p:nvSpPr>
        <p:spPr>
          <a:xfrm>
            <a:off x="4772025" y="2946099"/>
            <a:ext cx="3579019" cy="357188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23" name="Text 19"/>
          <p:cNvSpPr/>
          <p:nvPr/>
        </p:nvSpPr>
        <p:spPr>
          <a:xfrm>
            <a:off x="4772025" y="2946099"/>
            <a:ext cx="3650456" cy="357188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x(t) = Φ(t)x(0) + ∫₀ᵗ Φ(t-τ)Bu(τ)dτ</a:t>
            </a:r>
            <a:endParaRPr lang="en-US" sz="990" dirty="0"/>
          </a:p>
        </p:txBody>
      </p:sp>
      <p:sp>
        <p:nvSpPr>
          <p:cNvPr id="24" name="Text 20"/>
          <p:cNvSpPr/>
          <p:nvPr/>
        </p:nvSpPr>
        <p:spPr>
          <a:xfrm>
            <a:off x="4772025" y="3410443"/>
            <a:ext cx="365045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Solución homogénea + solución particular</a:t>
            </a:r>
            <a:endParaRPr lang="en-US" sz="788" dirty="0"/>
          </a:p>
        </p:txBody>
      </p:sp>
      <p:sp>
        <p:nvSpPr>
          <p:cNvPr id="25" name="Text 21"/>
          <p:cNvSpPr/>
          <p:nvPr/>
        </p:nvSpPr>
        <p:spPr>
          <a:xfrm>
            <a:off x="678656" y="3839068"/>
            <a:ext cx="785812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Propiedades de Φ(t)</a:t>
            </a:r>
            <a:endParaRPr lang="en-US" sz="1125" dirty="0"/>
          </a:p>
        </p:txBody>
      </p:sp>
      <p:sp>
        <p:nvSpPr>
          <p:cNvPr id="26" name="Shape 22"/>
          <p:cNvSpPr/>
          <p:nvPr/>
        </p:nvSpPr>
        <p:spPr>
          <a:xfrm>
            <a:off x="678656" y="4181968"/>
            <a:ext cx="3821906" cy="957263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7" name="Shape 23"/>
          <p:cNvSpPr/>
          <p:nvPr/>
        </p:nvSpPr>
        <p:spPr>
          <a:xfrm>
            <a:off x="678656" y="4181968"/>
            <a:ext cx="28575" cy="957263"/>
          </a:xfrm>
          <a:prstGeom prst="rect">
            <a:avLst/>
          </a:prstGeom>
          <a:solidFill>
            <a:srgbClr val="4F46E5"/>
          </a:solidFill>
          <a:ln/>
        </p:spPr>
      </p:sp>
      <p:sp>
        <p:nvSpPr>
          <p:cNvPr id="28" name="Text 24"/>
          <p:cNvSpPr/>
          <p:nvPr/>
        </p:nvSpPr>
        <p:spPr>
          <a:xfrm>
            <a:off x="785813" y="4289124"/>
            <a:ext cx="36790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1. Derivada</a:t>
            </a:r>
            <a:endParaRPr lang="en-US" sz="900" dirty="0"/>
          </a:p>
        </p:txBody>
      </p:sp>
      <p:sp>
        <p:nvSpPr>
          <p:cNvPr id="29" name="Shape 25"/>
          <p:cNvSpPr/>
          <p:nvPr/>
        </p:nvSpPr>
        <p:spPr>
          <a:xfrm>
            <a:off x="785813" y="4567730"/>
            <a:ext cx="3607594" cy="357188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30" name="Text 26"/>
          <p:cNvSpPr/>
          <p:nvPr/>
        </p:nvSpPr>
        <p:spPr>
          <a:xfrm>
            <a:off x="785813" y="4567730"/>
            <a:ext cx="3679031" cy="357188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dΦ(t)/dt = A Φ(t)</a:t>
            </a:r>
            <a:endParaRPr lang="en-US" sz="990" dirty="0"/>
          </a:p>
        </p:txBody>
      </p:sp>
      <p:sp>
        <p:nvSpPr>
          <p:cNvPr id="31" name="Shape 27"/>
          <p:cNvSpPr/>
          <p:nvPr/>
        </p:nvSpPr>
        <p:spPr>
          <a:xfrm>
            <a:off x="4643438" y="4181968"/>
            <a:ext cx="3821906" cy="957263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32" name="Shape 28"/>
          <p:cNvSpPr/>
          <p:nvPr/>
        </p:nvSpPr>
        <p:spPr>
          <a:xfrm>
            <a:off x="4643438" y="4181968"/>
            <a:ext cx="28575" cy="957263"/>
          </a:xfrm>
          <a:prstGeom prst="rect">
            <a:avLst/>
          </a:prstGeom>
          <a:solidFill>
            <a:srgbClr val="4F46E5"/>
          </a:solidFill>
          <a:ln/>
        </p:spPr>
      </p:sp>
      <p:sp>
        <p:nvSpPr>
          <p:cNvPr id="33" name="Text 29"/>
          <p:cNvSpPr/>
          <p:nvPr/>
        </p:nvSpPr>
        <p:spPr>
          <a:xfrm>
            <a:off x="4750594" y="4289124"/>
            <a:ext cx="36790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2. Valor en t=0</a:t>
            </a:r>
            <a:endParaRPr lang="en-US" sz="900" dirty="0"/>
          </a:p>
        </p:txBody>
      </p:sp>
      <p:sp>
        <p:nvSpPr>
          <p:cNvPr id="34" name="Shape 30"/>
          <p:cNvSpPr/>
          <p:nvPr/>
        </p:nvSpPr>
        <p:spPr>
          <a:xfrm>
            <a:off x="4750594" y="4567730"/>
            <a:ext cx="3607594" cy="357188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35" name="Text 31"/>
          <p:cNvSpPr/>
          <p:nvPr/>
        </p:nvSpPr>
        <p:spPr>
          <a:xfrm>
            <a:off x="4750594" y="4567730"/>
            <a:ext cx="3679031" cy="357188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Φ(0) = I</a:t>
            </a:r>
            <a:endParaRPr lang="en-US" sz="990" dirty="0"/>
          </a:p>
        </p:txBody>
      </p:sp>
      <p:sp>
        <p:nvSpPr>
          <p:cNvPr id="36" name="Shape 32"/>
          <p:cNvSpPr/>
          <p:nvPr/>
        </p:nvSpPr>
        <p:spPr>
          <a:xfrm>
            <a:off x="678656" y="5282105"/>
            <a:ext cx="3821906" cy="957263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37" name="Shape 33"/>
          <p:cNvSpPr/>
          <p:nvPr/>
        </p:nvSpPr>
        <p:spPr>
          <a:xfrm>
            <a:off x="678656" y="5282105"/>
            <a:ext cx="28575" cy="957263"/>
          </a:xfrm>
          <a:prstGeom prst="rect">
            <a:avLst/>
          </a:prstGeom>
          <a:solidFill>
            <a:srgbClr val="4F46E5"/>
          </a:solidFill>
          <a:ln/>
        </p:spPr>
      </p:sp>
      <p:sp>
        <p:nvSpPr>
          <p:cNvPr id="38" name="Text 34"/>
          <p:cNvSpPr/>
          <p:nvPr/>
        </p:nvSpPr>
        <p:spPr>
          <a:xfrm>
            <a:off x="785813" y="5389262"/>
            <a:ext cx="36790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 Suma en el Argumento</a:t>
            </a:r>
            <a:endParaRPr lang="en-US" sz="900" dirty="0"/>
          </a:p>
        </p:txBody>
      </p:sp>
      <p:sp>
        <p:nvSpPr>
          <p:cNvPr id="39" name="Shape 35"/>
          <p:cNvSpPr/>
          <p:nvPr/>
        </p:nvSpPr>
        <p:spPr>
          <a:xfrm>
            <a:off x="785813" y="5667868"/>
            <a:ext cx="3607594" cy="357188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40" name="Text 36"/>
          <p:cNvSpPr/>
          <p:nvPr/>
        </p:nvSpPr>
        <p:spPr>
          <a:xfrm>
            <a:off x="785813" y="5667868"/>
            <a:ext cx="3679031" cy="357188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Φ(t₁ + t₂) = Φ(t₁) Φ(t₂)</a:t>
            </a:r>
            <a:endParaRPr lang="en-US" sz="990" dirty="0"/>
          </a:p>
        </p:txBody>
      </p:sp>
      <p:sp>
        <p:nvSpPr>
          <p:cNvPr id="41" name="Shape 37"/>
          <p:cNvSpPr/>
          <p:nvPr/>
        </p:nvSpPr>
        <p:spPr>
          <a:xfrm>
            <a:off x="4643438" y="5282105"/>
            <a:ext cx="3821906" cy="957263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42" name="Shape 38"/>
          <p:cNvSpPr/>
          <p:nvPr/>
        </p:nvSpPr>
        <p:spPr>
          <a:xfrm>
            <a:off x="4643438" y="5282105"/>
            <a:ext cx="28575" cy="957263"/>
          </a:xfrm>
          <a:prstGeom prst="rect">
            <a:avLst/>
          </a:prstGeom>
          <a:solidFill>
            <a:srgbClr val="4F46E5"/>
          </a:solidFill>
          <a:ln/>
        </p:spPr>
      </p:sp>
      <p:sp>
        <p:nvSpPr>
          <p:cNvPr id="43" name="Text 39"/>
          <p:cNvSpPr/>
          <p:nvPr/>
        </p:nvSpPr>
        <p:spPr>
          <a:xfrm>
            <a:off x="4750594" y="5389262"/>
            <a:ext cx="36790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4. Inversa</a:t>
            </a:r>
            <a:endParaRPr lang="en-US" sz="900" dirty="0"/>
          </a:p>
        </p:txBody>
      </p:sp>
      <p:sp>
        <p:nvSpPr>
          <p:cNvPr id="44" name="Shape 40"/>
          <p:cNvSpPr/>
          <p:nvPr/>
        </p:nvSpPr>
        <p:spPr>
          <a:xfrm>
            <a:off x="4750594" y="5667868"/>
            <a:ext cx="3607594" cy="357188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45" name="Text 41"/>
          <p:cNvSpPr/>
          <p:nvPr/>
        </p:nvSpPr>
        <p:spPr>
          <a:xfrm>
            <a:off x="4750594" y="5667868"/>
            <a:ext cx="3679031" cy="357188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Φ⁻¹(t) = Φ(-t)</a:t>
            </a:r>
            <a:endParaRPr lang="en-US" sz="990" dirty="0"/>
          </a:p>
        </p:txBody>
      </p:sp>
      <p:sp>
        <p:nvSpPr>
          <p:cNvPr id="46" name="Shape 42"/>
          <p:cNvSpPr/>
          <p:nvPr/>
        </p:nvSpPr>
        <p:spPr>
          <a:xfrm>
            <a:off x="678656" y="6382243"/>
            <a:ext cx="3821906" cy="957263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47" name="Shape 43"/>
          <p:cNvSpPr/>
          <p:nvPr/>
        </p:nvSpPr>
        <p:spPr>
          <a:xfrm>
            <a:off x="678656" y="6382243"/>
            <a:ext cx="28575" cy="957263"/>
          </a:xfrm>
          <a:prstGeom prst="rect">
            <a:avLst/>
          </a:prstGeom>
          <a:solidFill>
            <a:srgbClr val="4F46E5"/>
          </a:solidFill>
          <a:ln/>
        </p:spPr>
      </p:sp>
      <p:sp>
        <p:nvSpPr>
          <p:cNvPr id="48" name="Text 44"/>
          <p:cNvSpPr/>
          <p:nvPr/>
        </p:nvSpPr>
        <p:spPr>
          <a:xfrm>
            <a:off x="785813" y="6489399"/>
            <a:ext cx="36790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5. Potenciación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785813" y="6768005"/>
            <a:ext cx="3607594" cy="357188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50" name="Text 46"/>
          <p:cNvSpPr/>
          <p:nvPr/>
        </p:nvSpPr>
        <p:spPr>
          <a:xfrm>
            <a:off x="785813" y="6768005"/>
            <a:ext cx="3679031" cy="357188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[Φ(t)]ⁿ = Φ(nt)</a:t>
            </a:r>
            <a:endParaRPr lang="en-US" sz="990" dirty="0"/>
          </a:p>
        </p:txBody>
      </p:sp>
      <p:sp>
        <p:nvSpPr>
          <p:cNvPr id="51" name="Shape 47"/>
          <p:cNvSpPr/>
          <p:nvPr/>
        </p:nvSpPr>
        <p:spPr>
          <a:xfrm>
            <a:off x="4643438" y="6382243"/>
            <a:ext cx="3821906" cy="957263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52" name="Shape 48"/>
          <p:cNvSpPr/>
          <p:nvPr/>
        </p:nvSpPr>
        <p:spPr>
          <a:xfrm>
            <a:off x="4643438" y="6382243"/>
            <a:ext cx="28575" cy="957263"/>
          </a:xfrm>
          <a:prstGeom prst="rect">
            <a:avLst/>
          </a:prstGeom>
          <a:solidFill>
            <a:srgbClr val="4F46E5"/>
          </a:solidFill>
          <a:ln/>
        </p:spPr>
      </p:sp>
      <p:sp>
        <p:nvSpPr>
          <p:cNvPr id="53" name="Text 49"/>
          <p:cNvSpPr/>
          <p:nvPr/>
        </p:nvSpPr>
        <p:spPr>
          <a:xfrm>
            <a:off x="4750594" y="6489399"/>
            <a:ext cx="36790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6. Producto de Intervalos</a:t>
            </a:r>
            <a:endParaRPr lang="en-US" sz="900" dirty="0"/>
          </a:p>
        </p:txBody>
      </p:sp>
      <p:sp>
        <p:nvSpPr>
          <p:cNvPr id="54" name="Shape 50"/>
          <p:cNvSpPr/>
          <p:nvPr/>
        </p:nvSpPr>
        <p:spPr>
          <a:xfrm>
            <a:off x="4750594" y="6768005"/>
            <a:ext cx="3607594" cy="357188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55" name="Text 51"/>
          <p:cNvSpPr/>
          <p:nvPr/>
        </p:nvSpPr>
        <p:spPr>
          <a:xfrm>
            <a:off x="4750594" y="6768005"/>
            <a:ext cx="3679031" cy="357188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Φ(t₃-t₂)Φ(t₂-t₁) = Φ(t₃-t₁)</a:t>
            </a:r>
            <a:endParaRPr lang="en-US" sz="990" dirty="0"/>
          </a:p>
        </p:txBody>
      </p:sp>
      <p:sp>
        <p:nvSpPr>
          <p:cNvPr id="56" name="Shape 52"/>
          <p:cNvSpPr/>
          <p:nvPr/>
        </p:nvSpPr>
        <p:spPr>
          <a:xfrm>
            <a:off x="678656" y="7453805"/>
            <a:ext cx="7786688" cy="400050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57" name="Shape 53"/>
          <p:cNvSpPr/>
          <p:nvPr/>
        </p:nvSpPr>
        <p:spPr>
          <a:xfrm>
            <a:off x="678656" y="7453805"/>
            <a:ext cx="28575" cy="400050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5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666" y="7593109"/>
            <a:ext cx="114300" cy="114300"/>
          </a:xfrm>
          <a:prstGeom prst="rect">
            <a:avLst/>
          </a:prstGeom>
        </p:spPr>
      </p:pic>
      <p:sp>
        <p:nvSpPr>
          <p:cNvPr id="59" name="Text 54"/>
          <p:cNvSpPr/>
          <p:nvPr/>
        </p:nvSpPr>
        <p:spPr>
          <a:xfrm>
            <a:off x="2391873" y="7589537"/>
            <a:ext cx="75734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5B21B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Importancia:</a:t>
            </a:r>
            <a:endParaRPr lang="en-US" sz="900" dirty="0"/>
          </a:p>
        </p:txBody>
      </p:sp>
      <p:sp>
        <p:nvSpPr>
          <p:cNvPr id="60" name="Text 55"/>
          <p:cNvSpPr/>
          <p:nvPr/>
        </p:nvSpPr>
        <p:spPr>
          <a:xfrm>
            <a:off x="3077784" y="7589537"/>
            <a:ext cx="394898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5B21B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Φ(t) actúa como operador que transforma el estado inicial x(0) al estado x(t)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784361"/>
            <a:ext cx="8215313" cy="3574749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031" y="1004032"/>
            <a:ext cx="321469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560225" y="996888"/>
            <a:ext cx="4502181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Interconexión de Sistemas Lineales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678656" y="1398724"/>
            <a:ext cx="785812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Combinación de modelos de estado para sistemas interconectados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678656" y="1770199"/>
            <a:ext cx="3807619" cy="1803099"/>
          </a:xfrm>
          <a:prstGeom prst="rect">
            <a:avLst/>
          </a:prstGeom>
          <a:solidFill>
            <a:srgbClr val="F8FAFC"/>
          </a:solidFill>
          <a:ln w="397">
            <a:solidFill>
              <a:srgbClr val="4F46E5"/>
            </a:solidFill>
            <a:prstDash val="solid"/>
          </a:ln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972010"/>
            <a:ext cx="142875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057275" y="1968438"/>
            <a:ext cx="1357675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Conexión en Serie</a:t>
            </a:r>
            <a:endParaRPr lang="en-US" sz="1125" dirty="0"/>
          </a:p>
        </p:txBody>
      </p:sp>
      <p:sp>
        <p:nvSpPr>
          <p:cNvPr id="10" name="Text 5"/>
          <p:cNvSpPr/>
          <p:nvPr/>
        </p:nvSpPr>
        <p:spPr>
          <a:xfrm>
            <a:off x="857250" y="2263118"/>
            <a:ext cx="35218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salida del primer sistema es la entrada del segundo. El vector de estado combinado incluye los estados de ambos subsistemas.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857250" y="2713174"/>
            <a:ext cx="3450431" cy="402924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12" name="Text 7"/>
          <p:cNvSpPr/>
          <p:nvPr/>
        </p:nvSpPr>
        <p:spPr>
          <a:xfrm>
            <a:off x="857250" y="2713174"/>
            <a:ext cx="3521869" cy="402924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G_eq(s) = G₁(s) * G₂(s)</a:t>
            </a:r>
            <a:endParaRPr lang="en-US" sz="990" dirty="0"/>
          </a:p>
        </p:txBody>
      </p:sp>
      <p:sp>
        <p:nvSpPr>
          <p:cNvPr id="13" name="Text 8"/>
          <p:cNvSpPr/>
          <p:nvPr/>
        </p:nvSpPr>
        <p:spPr>
          <a:xfrm>
            <a:off x="857250" y="3223254"/>
            <a:ext cx="352186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función de transferencia equivalente es el producto de las individuales.</a:t>
            </a:r>
            <a:endParaRPr lang="en-US" sz="788" dirty="0"/>
          </a:p>
        </p:txBody>
      </p:sp>
      <p:sp>
        <p:nvSpPr>
          <p:cNvPr id="14" name="Shape 9"/>
          <p:cNvSpPr/>
          <p:nvPr/>
        </p:nvSpPr>
        <p:spPr>
          <a:xfrm>
            <a:off x="4657725" y="1770199"/>
            <a:ext cx="3807619" cy="1803099"/>
          </a:xfrm>
          <a:prstGeom prst="rect">
            <a:avLst/>
          </a:prstGeom>
          <a:solidFill>
            <a:srgbClr val="F8FAFC"/>
          </a:solidFill>
          <a:ln w="397">
            <a:solidFill>
              <a:srgbClr val="4F46E5"/>
            </a:solidFill>
            <a:prstDash val="solid"/>
          </a:ln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6319" y="1986297"/>
            <a:ext cx="142875" cy="142875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5036344" y="1982725"/>
            <a:ext cx="1730769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Conexión Realimentada</a:t>
            </a:r>
            <a:endParaRPr lang="en-US" sz="1125" dirty="0"/>
          </a:p>
        </p:txBody>
      </p:sp>
      <p:sp>
        <p:nvSpPr>
          <p:cNvPr id="17" name="Text 11"/>
          <p:cNvSpPr/>
          <p:nvPr/>
        </p:nvSpPr>
        <p:spPr>
          <a:xfrm>
            <a:off x="4836319" y="2277405"/>
            <a:ext cx="35218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salida de un sistema se realimenta y se combina con la entrada de referencia (ej. realimentación unitaria negativa).</a:t>
            </a:r>
            <a:endParaRPr lang="en-US" sz="900" dirty="0"/>
          </a:p>
        </p:txBody>
      </p:sp>
      <p:sp>
        <p:nvSpPr>
          <p:cNvPr id="18" name="Shape 12"/>
          <p:cNvSpPr/>
          <p:nvPr/>
        </p:nvSpPr>
        <p:spPr>
          <a:xfrm>
            <a:off x="4836319" y="2727461"/>
            <a:ext cx="3450431" cy="402924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19" name="Text 13"/>
          <p:cNvSpPr/>
          <p:nvPr/>
        </p:nvSpPr>
        <p:spPr>
          <a:xfrm>
            <a:off x="4836319" y="2727461"/>
            <a:ext cx="3521869" cy="402924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G_eq(s) = G(s) / (1 + G(s)H(s))</a:t>
            </a:r>
            <a:endParaRPr lang="en-US" sz="990" dirty="0"/>
          </a:p>
        </p:txBody>
      </p:sp>
      <p:sp>
        <p:nvSpPr>
          <p:cNvPr id="20" name="Text 14"/>
          <p:cNvSpPr/>
          <p:nvPr/>
        </p:nvSpPr>
        <p:spPr>
          <a:xfrm>
            <a:off x="4836319" y="3237542"/>
            <a:ext cx="352186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Función de transferencia equivalente para realimentación negativa.</a:t>
            </a:r>
            <a:endParaRPr lang="en-US" sz="788" dirty="0"/>
          </a:p>
        </p:txBody>
      </p:sp>
      <p:sp>
        <p:nvSpPr>
          <p:cNvPr id="21" name="Shape 15"/>
          <p:cNvSpPr/>
          <p:nvPr/>
        </p:nvSpPr>
        <p:spPr>
          <a:xfrm>
            <a:off x="678656" y="3730461"/>
            <a:ext cx="7786688" cy="40005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22" name="Shape 16"/>
          <p:cNvSpPr/>
          <p:nvPr/>
        </p:nvSpPr>
        <p:spPr>
          <a:xfrm>
            <a:off x="678656" y="3730461"/>
            <a:ext cx="28575" cy="4000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926" y="3869764"/>
            <a:ext cx="114300" cy="114300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1614376" y="3866192"/>
            <a:ext cx="6158136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interconexión permite analizar sistemas complejos como un todo, manteniendo la estructura del espacio de estados.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4936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178594"/>
            <a:ext cx="8215313" cy="5692173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32" y="398264"/>
            <a:ext cx="289322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008579" y="391120"/>
            <a:ext cx="3573326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Observabilidad de Sistemas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678656" y="792956"/>
            <a:ext cx="785812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Capacidad de determinar el estado interno a partir de las salidas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678656" y="1164431"/>
            <a:ext cx="7786688" cy="9144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678656" y="1164431"/>
            <a:ext cx="28575" cy="91440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1" y="1330523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1556" y="1326952"/>
            <a:ext cx="1992939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¿Qué es la Observabilidad?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21531" y="1614488"/>
            <a:ext cx="82733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 sistema es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1577429" y="1614488"/>
            <a:ext cx="1545171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completamente observable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821531" y="1614488"/>
            <a:ext cx="739595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 es posible conocer su estado interno completo (x(t)) a partir de la información de sus salidas (y(t)) durante un intervalo de tiempo finito.</a:t>
            </a:r>
            <a:endParaRPr lang="en-US" sz="900" dirty="0"/>
          </a:p>
        </p:txBody>
      </p:sp>
      <p:sp>
        <p:nvSpPr>
          <p:cNvPr id="14" name="Shape 9"/>
          <p:cNvSpPr/>
          <p:nvPr/>
        </p:nvSpPr>
        <p:spPr>
          <a:xfrm>
            <a:off x="678656" y="2221706"/>
            <a:ext cx="7786688" cy="1360187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5" name="Shape 10"/>
          <p:cNvSpPr/>
          <p:nvPr/>
        </p:nvSpPr>
        <p:spPr>
          <a:xfrm>
            <a:off x="678656" y="2221706"/>
            <a:ext cx="28575" cy="1360187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31" y="2387798"/>
            <a:ext cx="142875" cy="142875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021556" y="2384227"/>
            <a:ext cx="1381451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Criterio de Kalman</a:t>
            </a:r>
            <a:endParaRPr lang="en-US" sz="1125" dirty="0"/>
          </a:p>
        </p:txBody>
      </p:sp>
      <p:sp>
        <p:nvSpPr>
          <p:cNvPr id="18" name="Text 12"/>
          <p:cNvSpPr/>
          <p:nvPr/>
        </p:nvSpPr>
        <p:spPr>
          <a:xfrm>
            <a:off x="821531" y="2671763"/>
            <a:ext cx="2466491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 sistema es completamente observable si el</a:t>
            </a:r>
            <a:endParaRPr lang="en-US" sz="900" dirty="0"/>
          </a:p>
        </p:txBody>
      </p:sp>
      <p:sp>
        <p:nvSpPr>
          <p:cNvPr id="19" name="Text 13"/>
          <p:cNvSpPr/>
          <p:nvPr/>
        </p:nvSpPr>
        <p:spPr>
          <a:xfrm>
            <a:off x="3216585" y="2671763"/>
            <a:ext cx="2326072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rango de la matriz de observabilidad (Mo)</a:t>
            </a:r>
            <a:endParaRPr lang="en-US" sz="900" dirty="0"/>
          </a:p>
        </p:txBody>
      </p:sp>
      <p:sp>
        <p:nvSpPr>
          <p:cNvPr id="20" name="Text 14"/>
          <p:cNvSpPr/>
          <p:nvPr/>
        </p:nvSpPr>
        <p:spPr>
          <a:xfrm>
            <a:off x="5471220" y="2671763"/>
            <a:ext cx="175501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 igual al orden del sistema (n).</a:t>
            </a:r>
            <a:endParaRPr lang="en-US" sz="900" dirty="0"/>
          </a:p>
        </p:txBody>
      </p:sp>
      <p:sp>
        <p:nvSpPr>
          <p:cNvPr id="21" name="Shape 15"/>
          <p:cNvSpPr/>
          <p:nvPr/>
        </p:nvSpPr>
        <p:spPr>
          <a:xfrm>
            <a:off x="821531" y="2928938"/>
            <a:ext cx="7500938" cy="402924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22" name="Text 16"/>
          <p:cNvSpPr/>
          <p:nvPr/>
        </p:nvSpPr>
        <p:spPr>
          <a:xfrm>
            <a:off x="821531" y="2928938"/>
            <a:ext cx="7572375" cy="402924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Rango[Mo] = n  (o |Mo| ≠ 0 para matrices cuadradas)</a:t>
            </a:r>
            <a:endParaRPr lang="en-US" sz="990" dirty="0"/>
          </a:p>
        </p:txBody>
      </p:sp>
      <p:sp>
        <p:nvSpPr>
          <p:cNvPr id="23" name="Shape 17"/>
          <p:cNvSpPr/>
          <p:nvPr/>
        </p:nvSpPr>
        <p:spPr>
          <a:xfrm>
            <a:off x="678656" y="3724768"/>
            <a:ext cx="7786688" cy="1360187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4" name="Shape 18"/>
          <p:cNvSpPr/>
          <p:nvPr/>
        </p:nvSpPr>
        <p:spPr>
          <a:xfrm>
            <a:off x="678656" y="3724768"/>
            <a:ext cx="28575" cy="1360187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31" y="3890860"/>
            <a:ext cx="142875" cy="142875"/>
          </a:xfrm>
          <a:prstGeom prst="rect">
            <a:avLst/>
          </a:prstGeom>
        </p:spPr>
      </p:pic>
      <p:sp>
        <p:nvSpPr>
          <p:cNvPr id="26" name="Text 19"/>
          <p:cNvSpPr/>
          <p:nvPr/>
        </p:nvSpPr>
        <p:spPr>
          <a:xfrm>
            <a:off x="1021556" y="3887288"/>
            <a:ext cx="2143404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Matriz de Observabilidad (Mo)</a:t>
            </a:r>
            <a:endParaRPr lang="en-US" sz="1125" dirty="0"/>
          </a:p>
        </p:txBody>
      </p:sp>
      <p:sp>
        <p:nvSpPr>
          <p:cNvPr id="27" name="Text 20"/>
          <p:cNvSpPr/>
          <p:nvPr/>
        </p:nvSpPr>
        <p:spPr>
          <a:xfrm>
            <a:off x="821531" y="4153393"/>
            <a:ext cx="75723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 un sistema de orden 'n', la matriz Mo se construye como:</a:t>
            </a:r>
            <a:endParaRPr lang="en-US" sz="900" dirty="0"/>
          </a:p>
        </p:txBody>
      </p:sp>
      <p:sp>
        <p:nvSpPr>
          <p:cNvPr id="28" name="Shape 21"/>
          <p:cNvSpPr/>
          <p:nvPr/>
        </p:nvSpPr>
        <p:spPr>
          <a:xfrm>
            <a:off x="821531" y="4431999"/>
            <a:ext cx="7500938" cy="402924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29" name="Text 22"/>
          <p:cNvSpPr/>
          <p:nvPr/>
        </p:nvSpPr>
        <p:spPr>
          <a:xfrm>
            <a:off x="821531" y="4431999"/>
            <a:ext cx="7572375" cy="402924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Mo =</a:t>
            </a:r>
            <a:endParaRPr lang="en-US" sz="990" dirty="0"/>
          </a:p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          [ C      ]</a:t>
            </a:r>
            <a:endParaRPr lang="en-US" sz="990" dirty="0"/>
          </a:p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          [ CA     ]</a:t>
            </a:r>
            <a:endParaRPr lang="en-US" sz="990" dirty="0"/>
          </a:p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          [ CA²    ]</a:t>
            </a:r>
            <a:endParaRPr lang="en-US" sz="990" dirty="0"/>
          </a:p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          [ ...    ]</a:t>
            </a:r>
            <a:endParaRPr lang="en-US" sz="990" dirty="0"/>
          </a:p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          [ CAⁿ⁻¹  ]</a:t>
            </a:r>
            <a:endParaRPr lang="en-US" sz="990" dirty="0"/>
          </a:p>
        </p:txBody>
      </p:sp>
      <p:sp>
        <p:nvSpPr>
          <p:cNvPr id="30" name="Shape 23"/>
          <p:cNvSpPr/>
          <p:nvPr/>
        </p:nvSpPr>
        <p:spPr>
          <a:xfrm>
            <a:off x="678656" y="5256405"/>
            <a:ext cx="7786688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31" name="Shape 24"/>
          <p:cNvSpPr/>
          <p:nvPr/>
        </p:nvSpPr>
        <p:spPr>
          <a:xfrm>
            <a:off x="678656" y="5256405"/>
            <a:ext cx="28575" cy="4000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3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8413" y="5395708"/>
            <a:ext cx="85725" cy="114300"/>
          </a:xfrm>
          <a:prstGeom prst="rect">
            <a:avLst/>
          </a:prstGeom>
        </p:spPr>
      </p:pic>
      <p:sp>
        <p:nvSpPr>
          <p:cNvPr id="33" name="Text 25"/>
          <p:cNvSpPr/>
          <p:nvPr/>
        </p:nvSpPr>
        <p:spPr>
          <a:xfrm>
            <a:off x="1911288" y="5392136"/>
            <a:ext cx="5535737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observabilidad es crucial para el diseño de observadores de estado, que estiman variables no medibles.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33511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178594"/>
            <a:ext cx="8215313" cy="5977923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623" y="398264"/>
            <a:ext cx="321469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224817" y="391120"/>
            <a:ext cx="3172997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Observadores de Estado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678656" y="792956"/>
            <a:ext cx="785812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Sistemas dinámicos auxiliares para estimar estados internos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678656" y="1164431"/>
            <a:ext cx="7786688" cy="9144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678656" y="1164431"/>
            <a:ext cx="28575" cy="91440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1" y="1330523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1556" y="1326952"/>
            <a:ext cx="1818112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¿Qué es un Observador?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21531" y="1614488"/>
            <a:ext cx="2493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999399" y="1614488"/>
            <a:ext cx="1322822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observador de estados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821531" y="1614488"/>
            <a:ext cx="7434802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 un sistema dinámico diseñado para estimar el estado interno de otro sistema (la planta) utilizando únicamente las mediciones de la entrada y la salida de dicha planta.</a:t>
            </a:r>
            <a:endParaRPr lang="en-US" sz="900" dirty="0"/>
          </a:p>
        </p:txBody>
      </p:sp>
      <p:sp>
        <p:nvSpPr>
          <p:cNvPr id="14" name="Shape 9"/>
          <p:cNvSpPr/>
          <p:nvPr/>
        </p:nvSpPr>
        <p:spPr>
          <a:xfrm>
            <a:off x="678656" y="2221706"/>
            <a:ext cx="7786688" cy="1503062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5" name="Shape 10"/>
          <p:cNvSpPr/>
          <p:nvPr/>
        </p:nvSpPr>
        <p:spPr>
          <a:xfrm>
            <a:off x="678656" y="2221706"/>
            <a:ext cx="28575" cy="1503062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531" y="2387798"/>
            <a:ext cx="178594" cy="142875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057275" y="2384227"/>
            <a:ext cx="3199284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Observador de Orden Completo (Luenberger)</a:t>
            </a:r>
            <a:endParaRPr lang="en-US" sz="1125" dirty="0"/>
          </a:p>
        </p:txBody>
      </p:sp>
      <p:sp>
        <p:nvSpPr>
          <p:cNvPr id="18" name="Text 12"/>
          <p:cNvSpPr/>
          <p:nvPr/>
        </p:nvSpPr>
        <p:spPr>
          <a:xfrm>
            <a:off x="821531" y="2650331"/>
            <a:ext cx="75723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 un sistema ẋ = Ax + Bu, y = Cx, la dinámica del observador es:</a:t>
            </a:r>
            <a:endParaRPr lang="en-US" sz="900" dirty="0"/>
          </a:p>
        </p:txBody>
      </p:sp>
      <p:sp>
        <p:nvSpPr>
          <p:cNvPr id="19" name="Shape 13"/>
          <p:cNvSpPr/>
          <p:nvPr/>
        </p:nvSpPr>
        <p:spPr>
          <a:xfrm>
            <a:off x="821531" y="2928938"/>
            <a:ext cx="7500938" cy="402924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20" name="Text 14"/>
          <p:cNvSpPr/>
          <p:nvPr/>
        </p:nvSpPr>
        <p:spPr>
          <a:xfrm>
            <a:off x="821531" y="2928938"/>
            <a:ext cx="7572375" cy="402924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ẋ̂(t) = (A - KC)x̂(t) + Bu(t) + Ky(t)</a:t>
            </a:r>
            <a:endParaRPr lang="en-US" sz="990" dirty="0"/>
          </a:p>
        </p:txBody>
      </p:sp>
      <p:sp>
        <p:nvSpPr>
          <p:cNvPr id="21" name="Text 15"/>
          <p:cNvSpPr/>
          <p:nvPr/>
        </p:nvSpPr>
        <p:spPr>
          <a:xfrm>
            <a:off x="2170277" y="3453305"/>
            <a:ext cx="39393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Donde</a:t>
            </a:r>
            <a:endParaRPr lang="en-US" sz="788" dirty="0"/>
          </a:p>
        </p:txBody>
      </p:sp>
      <p:sp>
        <p:nvSpPr>
          <p:cNvPr id="22" name="Text 16"/>
          <p:cNvSpPr/>
          <p:nvPr/>
        </p:nvSpPr>
        <p:spPr>
          <a:xfrm>
            <a:off x="2492778" y="3453305"/>
            <a:ext cx="14368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</a:t>
            </a:r>
            <a:endParaRPr lang="en-US" sz="788" dirty="0"/>
          </a:p>
        </p:txBody>
      </p:sp>
      <p:sp>
        <p:nvSpPr>
          <p:cNvPr id="23" name="Text 17"/>
          <p:cNvSpPr/>
          <p:nvPr/>
        </p:nvSpPr>
        <p:spPr>
          <a:xfrm>
            <a:off x="2565025" y="3453305"/>
            <a:ext cx="4480108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 la matriz de ganancia del observador, diseñada para que el error de estimación converja a cero.</a:t>
            </a:r>
            <a:endParaRPr lang="en-US" sz="788" dirty="0"/>
          </a:p>
        </p:txBody>
      </p:sp>
      <p:sp>
        <p:nvSpPr>
          <p:cNvPr id="24" name="Shape 18"/>
          <p:cNvSpPr/>
          <p:nvPr/>
        </p:nvSpPr>
        <p:spPr>
          <a:xfrm>
            <a:off x="678656" y="3867643"/>
            <a:ext cx="7786688" cy="1503062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5" name="Shape 19"/>
          <p:cNvSpPr/>
          <p:nvPr/>
        </p:nvSpPr>
        <p:spPr>
          <a:xfrm>
            <a:off x="678656" y="3867643"/>
            <a:ext cx="28575" cy="1503062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531" y="4033735"/>
            <a:ext cx="142875" cy="142875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1021556" y="4030163"/>
            <a:ext cx="1786356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Error de Reconstrucción</a:t>
            </a:r>
            <a:endParaRPr lang="en-US" sz="1125" dirty="0"/>
          </a:p>
        </p:txBody>
      </p:sp>
      <p:sp>
        <p:nvSpPr>
          <p:cNvPr id="28" name="Text 21"/>
          <p:cNvSpPr/>
          <p:nvPr/>
        </p:nvSpPr>
        <p:spPr>
          <a:xfrm>
            <a:off x="821531" y="4296268"/>
            <a:ext cx="75723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 error e(t) = x(t) - x̂(t) sigue la dinámica:</a:t>
            </a:r>
            <a:endParaRPr lang="en-US" sz="900" dirty="0"/>
          </a:p>
        </p:txBody>
      </p:sp>
      <p:sp>
        <p:nvSpPr>
          <p:cNvPr id="29" name="Shape 22"/>
          <p:cNvSpPr/>
          <p:nvPr/>
        </p:nvSpPr>
        <p:spPr>
          <a:xfrm>
            <a:off x="821531" y="4574874"/>
            <a:ext cx="7500938" cy="402924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30" name="Text 23"/>
          <p:cNvSpPr/>
          <p:nvPr/>
        </p:nvSpPr>
        <p:spPr>
          <a:xfrm>
            <a:off x="821531" y="4574874"/>
            <a:ext cx="7572375" cy="402924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ė(t) = (A - KC)e(t)</a:t>
            </a:r>
            <a:endParaRPr lang="en-US" sz="990" dirty="0"/>
          </a:p>
        </p:txBody>
      </p:sp>
      <p:sp>
        <p:nvSpPr>
          <p:cNvPr id="31" name="Text 24"/>
          <p:cNvSpPr/>
          <p:nvPr/>
        </p:nvSpPr>
        <p:spPr>
          <a:xfrm>
            <a:off x="821531" y="5084955"/>
            <a:ext cx="75723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 que el error converja a cero, los autovalores de (A - KC) deben tener parte real negativa.</a:t>
            </a:r>
            <a:endParaRPr lang="en-US" sz="788" dirty="0"/>
          </a:p>
        </p:txBody>
      </p:sp>
      <p:sp>
        <p:nvSpPr>
          <p:cNvPr id="32" name="Shape 25"/>
          <p:cNvSpPr/>
          <p:nvPr/>
        </p:nvSpPr>
        <p:spPr>
          <a:xfrm>
            <a:off x="678656" y="5542155"/>
            <a:ext cx="7786688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33" name="Shape 26"/>
          <p:cNvSpPr/>
          <p:nvPr/>
        </p:nvSpPr>
        <p:spPr>
          <a:xfrm>
            <a:off x="678656" y="5542155"/>
            <a:ext cx="28575" cy="4000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3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452" y="5681458"/>
            <a:ext cx="85725" cy="114300"/>
          </a:xfrm>
          <a:prstGeom prst="rect">
            <a:avLst/>
          </a:prstGeom>
        </p:spPr>
      </p:pic>
      <p:sp>
        <p:nvSpPr>
          <p:cNvPr id="35" name="Text 27"/>
          <p:cNvSpPr/>
          <p:nvPr/>
        </p:nvSpPr>
        <p:spPr>
          <a:xfrm>
            <a:off x="2181327" y="5677886"/>
            <a:ext cx="499565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Los observadores son esenciales cuando las variables de estado no son directamente medibles.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86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178594"/>
            <a:ext cx="8215313" cy="5929313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896" y="398264"/>
            <a:ext cx="321469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175090" y="391120"/>
            <a:ext cx="3272451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Ganancia Óptima y Ruido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678656" y="792956"/>
            <a:ext cx="785812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Compromiso entre velocidad de convergencia y sensibilidad al ruido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678656" y="1164431"/>
            <a:ext cx="7786688" cy="14859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678656" y="1164431"/>
            <a:ext cx="28575" cy="148590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31" y="1330523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1556" y="1326952"/>
            <a:ext cx="1349443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Impacto del Ruido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21531" y="1614488"/>
            <a:ext cx="4360032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 la práctica, las mediciones siempre están contaminadas por ruido. Una ganancia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5110125" y="1614488"/>
            <a:ext cx="15398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821531" y="1614488"/>
            <a:ext cx="7193812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elevada en el observador puede amplificar este ruido, degradando la calidad de la estimación.</a:t>
            </a:r>
            <a:endParaRPr lang="en-US" sz="900" dirty="0"/>
          </a:p>
        </p:txBody>
      </p:sp>
      <p:sp>
        <p:nvSpPr>
          <p:cNvPr id="14" name="Shape 9"/>
          <p:cNvSpPr/>
          <p:nvPr/>
        </p:nvSpPr>
        <p:spPr>
          <a:xfrm>
            <a:off x="821531" y="2043113"/>
            <a:ext cx="7500938" cy="357188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15" name="Text 10"/>
          <p:cNvSpPr/>
          <p:nvPr/>
        </p:nvSpPr>
        <p:spPr>
          <a:xfrm>
            <a:off x="821531" y="2043113"/>
            <a:ext cx="7572375" cy="357188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ẋ(t) = Ax + Bu + w₁(t)  (Ruido de proceso)</a:t>
            </a:r>
            <a:endParaRPr lang="en-US" sz="990" dirty="0"/>
          </a:p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        y(t) = Cx + w₂(t)   (Ruido de medición)</a:t>
            </a:r>
            <a:endParaRPr lang="en-US" sz="990" dirty="0"/>
          </a:p>
        </p:txBody>
      </p:sp>
      <p:sp>
        <p:nvSpPr>
          <p:cNvPr id="16" name="Shape 11"/>
          <p:cNvSpPr/>
          <p:nvPr/>
        </p:nvSpPr>
        <p:spPr>
          <a:xfrm>
            <a:off x="678656" y="2793206"/>
            <a:ext cx="3821906" cy="728663"/>
          </a:xfrm>
          <a:prstGeom prst="rect">
            <a:avLst/>
          </a:prstGeom>
          <a:solidFill>
            <a:srgbClr val="E0F2F7"/>
          </a:solidFill>
          <a:ln/>
        </p:spPr>
      </p:sp>
      <p:sp>
        <p:nvSpPr>
          <p:cNvPr id="17" name="Shape 12"/>
          <p:cNvSpPr/>
          <p:nvPr/>
        </p:nvSpPr>
        <p:spPr>
          <a:xfrm>
            <a:off x="678656" y="2793206"/>
            <a:ext cx="28575" cy="728663"/>
          </a:xfrm>
          <a:prstGeom prst="rect">
            <a:avLst/>
          </a:prstGeom>
          <a:solidFill>
            <a:srgbClr val="0288D1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13" y="2925366"/>
            <a:ext cx="85725" cy="11430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928688" y="2921794"/>
            <a:ext cx="66213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 Pequeña</a:t>
            </a:r>
            <a:endParaRPr lang="en-US" sz="900" dirty="0"/>
          </a:p>
        </p:txBody>
      </p:sp>
      <p:sp>
        <p:nvSpPr>
          <p:cNvPr id="20" name="Text 14"/>
          <p:cNvSpPr/>
          <p:nvPr/>
        </p:nvSpPr>
        <p:spPr>
          <a:xfrm>
            <a:off x="785813" y="3143250"/>
            <a:ext cx="154642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Respuesta lenta del observador</a:t>
            </a:r>
            <a:endParaRPr lang="en-US" sz="788" dirty="0"/>
          </a:p>
        </p:txBody>
      </p:sp>
      <p:sp>
        <p:nvSpPr>
          <p:cNvPr id="21" name="Text 15"/>
          <p:cNvSpPr/>
          <p:nvPr/>
        </p:nvSpPr>
        <p:spPr>
          <a:xfrm>
            <a:off x="785813" y="3286125"/>
            <a:ext cx="110722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Buen rechazo al ruido</a:t>
            </a:r>
            <a:endParaRPr lang="en-US" sz="788" dirty="0"/>
          </a:p>
        </p:txBody>
      </p:sp>
      <p:sp>
        <p:nvSpPr>
          <p:cNvPr id="22" name="Shape 16"/>
          <p:cNvSpPr/>
          <p:nvPr/>
        </p:nvSpPr>
        <p:spPr>
          <a:xfrm>
            <a:off x="4643438" y="2793206"/>
            <a:ext cx="3821906" cy="728663"/>
          </a:xfrm>
          <a:prstGeom prst="rect">
            <a:avLst/>
          </a:prstGeom>
          <a:solidFill>
            <a:srgbClr val="E0F2F7"/>
          </a:solidFill>
          <a:ln/>
        </p:spPr>
      </p:sp>
      <p:sp>
        <p:nvSpPr>
          <p:cNvPr id="23" name="Shape 17"/>
          <p:cNvSpPr/>
          <p:nvPr/>
        </p:nvSpPr>
        <p:spPr>
          <a:xfrm>
            <a:off x="4643438" y="2793206"/>
            <a:ext cx="28575" cy="728663"/>
          </a:xfrm>
          <a:prstGeom prst="rect">
            <a:avLst/>
          </a:prstGeom>
          <a:solidFill>
            <a:srgbClr val="0288D1"/>
          </a:solidFill>
          <a:ln/>
        </p:spPr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0594" y="2925366"/>
            <a:ext cx="85725" cy="114300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4893469" y="2921794"/>
            <a:ext cx="58589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 Grande</a:t>
            </a:r>
            <a:endParaRPr lang="en-US" sz="900" dirty="0"/>
          </a:p>
        </p:txBody>
      </p:sp>
      <p:sp>
        <p:nvSpPr>
          <p:cNvPr id="26" name="Text 19"/>
          <p:cNvSpPr/>
          <p:nvPr/>
        </p:nvSpPr>
        <p:spPr>
          <a:xfrm>
            <a:off x="4750594" y="3143250"/>
            <a:ext cx="160756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B91C1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Respuesta rápida del observador</a:t>
            </a:r>
            <a:endParaRPr lang="en-US" sz="788" dirty="0"/>
          </a:p>
        </p:txBody>
      </p:sp>
      <p:sp>
        <p:nvSpPr>
          <p:cNvPr id="27" name="Text 20"/>
          <p:cNvSpPr/>
          <p:nvPr/>
        </p:nvSpPr>
        <p:spPr>
          <a:xfrm>
            <a:off x="4750594" y="3286125"/>
            <a:ext cx="120729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B91C1C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• Alta sensibilidad al ruido</a:t>
            </a:r>
            <a:endParaRPr lang="en-US" sz="788" dirty="0"/>
          </a:p>
        </p:txBody>
      </p:sp>
      <p:sp>
        <p:nvSpPr>
          <p:cNvPr id="28" name="Shape 21"/>
          <p:cNvSpPr/>
          <p:nvPr/>
        </p:nvSpPr>
        <p:spPr>
          <a:xfrm>
            <a:off x="678656" y="3693319"/>
            <a:ext cx="7786688" cy="162877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9" name="Shape 22"/>
          <p:cNvSpPr/>
          <p:nvPr/>
        </p:nvSpPr>
        <p:spPr>
          <a:xfrm>
            <a:off x="678656" y="3693319"/>
            <a:ext cx="28575" cy="1628775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531" y="3859411"/>
            <a:ext cx="160734" cy="142875"/>
          </a:xfrm>
          <a:prstGeom prst="rect">
            <a:avLst/>
          </a:prstGeom>
        </p:spPr>
      </p:pic>
      <p:sp>
        <p:nvSpPr>
          <p:cNvPr id="31" name="Text 23"/>
          <p:cNvSpPr/>
          <p:nvPr/>
        </p:nvSpPr>
        <p:spPr>
          <a:xfrm>
            <a:off x="1039416" y="3855839"/>
            <a:ext cx="1588647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Ganancia Óptima (K₀)</a:t>
            </a:r>
            <a:endParaRPr lang="en-US" sz="1125" dirty="0"/>
          </a:p>
        </p:txBody>
      </p:sp>
      <p:sp>
        <p:nvSpPr>
          <p:cNvPr id="32" name="Text 24"/>
          <p:cNvSpPr/>
          <p:nvPr/>
        </p:nvSpPr>
        <p:spPr>
          <a:xfrm>
            <a:off x="821531" y="4143375"/>
            <a:ext cx="746700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 la ganancia que encuentra el mejor equilibrio entre la velocidad de convergencia del error y la minimización de los efectos del ruido. Se calcula para minimizar el</a:t>
            </a:r>
            <a:endParaRPr lang="en-US" sz="900" dirty="0"/>
          </a:p>
        </p:txBody>
      </p:sp>
      <p:sp>
        <p:nvSpPr>
          <p:cNvPr id="33" name="Text 25"/>
          <p:cNvSpPr/>
          <p:nvPr/>
        </p:nvSpPr>
        <p:spPr>
          <a:xfrm>
            <a:off x="1723485" y="4314825"/>
            <a:ext cx="1697199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Error Cuadrático Medio (MSE)</a:t>
            </a:r>
            <a:endParaRPr lang="en-US" sz="900" dirty="0"/>
          </a:p>
        </p:txBody>
      </p:sp>
      <p:sp>
        <p:nvSpPr>
          <p:cNvPr id="34" name="Text 26"/>
          <p:cNvSpPr/>
          <p:nvPr/>
        </p:nvSpPr>
        <p:spPr>
          <a:xfrm>
            <a:off x="3349247" y="4314825"/>
            <a:ext cx="96089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 la estimación.</a:t>
            </a:r>
            <a:endParaRPr lang="en-US" sz="900" dirty="0"/>
          </a:p>
        </p:txBody>
      </p:sp>
      <p:sp>
        <p:nvSpPr>
          <p:cNvPr id="35" name="Shape 27"/>
          <p:cNvSpPr/>
          <p:nvPr/>
        </p:nvSpPr>
        <p:spPr>
          <a:xfrm>
            <a:off x="821531" y="4572000"/>
            <a:ext cx="7500938" cy="357188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36" name="Text 28"/>
          <p:cNvSpPr/>
          <p:nvPr/>
        </p:nvSpPr>
        <p:spPr>
          <a:xfrm>
            <a:off x="821531" y="4572000"/>
            <a:ext cx="7572375" cy="357188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K₀(τ) = Q(τ)Cᵀ(τ)[W₀(τ)]⁻¹</a:t>
            </a:r>
            <a:endParaRPr lang="en-US" sz="990" dirty="0"/>
          </a:p>
        </p:txBody>
      </p:sp>
      <p:sp>
        <p:nvSpPr>
          <p:cNvPr id="37" name="Text 29"/>
          <p:cNvSpPr/>
          <p:nvPr/>
        </p:nvSpPr>
        <p:spPr>
          <a:xfrm>
            <a:off x="1704091" y="5050631"/>
            <a:ext cx="2531371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 cálculo de K₀ se realiza mediante la solución de una</a:t>
            </a:r>
            <a:endParaRPr lang="en-US" sz="788" dirty="0"/>
          </a:p>
        </p:txBody>
      </p:sp>
      <p:sp>
        <p:nvSpPr>
          <p:cNvPr id="38" name="Text 30"/>
          <p:cNvSpPr/>
          <p:nvPr/>
        </p:nvSpPr>
        <p:spPr>
          <a:xfrm>
            <a:off x="4164025" y="5050631"/>
            <a:ext cx="1551812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Ecuación Algebraica de Riccati</a:t>
            </a:r>
            <a:endParaRPr lang="en-US" sz="788" dirty="0"/>
          </a:p>
        </p:txBody>
      </p:sp>
      <p:sp>
        <p:nvSpPr>
          <p:cNvPr id="39" name="Text 31"/>
          <p:cNvSpPr/>
          <p:nvPr/>
        </p:nvSpPr>
        <p:spPr>
          <a:xfrm>
            <a:off x="5644400" y="5050631"/>
            <a:ext cx="105560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, en el contexto de un</a:t>
            </a:r>
            <a:endParaRPr lang="en-US" sz="788" dirty="0"/>
          </a:p>
        </p:txBody>
      </p:sp>
      <p:sp>
        <p:nvSpPr>
          <p:cNvPr id="40" name="Text 32"/>
          <p:cNvSpPr/>
          <p:nvPr/>
        </p:nvSpPr>
        <p:spPr>
          <a:xfrm>
            <a:off x="6628563" y="5050631"/>
            <a:ext cx="85499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Filtro de Kalman</a:t>
            </a:r>
            <a:endParaRPr lang="en-US" sz="788" dirty="0"/>
          </a:p>
        </p:txBody>
      </p:sp>
      <p:sp>
        <p:nvSpPr>
          <p:cNvPr id="41" name="Text 33"/>
          <p:cNvSpPr/>
          <p:nvPr/>
        </p:nvSpPr>
        <p:spPr>
          <a:xfrm>
            <a:off x="7412115" y="5050631"/>
            <a:ext cx="9923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.</a:t>
            </a:r>
            <a:endParaRPr lang="en-US" sz="788" dirty="0"/>
          </a:p>
        </p:txBody>
      </p:sp>
      <p:sp>
        <p:nvSpPr>
          <p:cNvPr id="42" name="Shape 34"/>
          <p:cNvSpPr/>
          <p:nvPr/>
        </p:nvSpPr>
        <p:spPr>
          <a:xfrm>
            <a:off x="678656" y="5493544"/>
            <a:ext cx="7786688" cy="40005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43" name="Shape 35"/>
          <p:cNvSpPr/>
          <p:nvPr/>
        </p:nvSpPr>
        <p:spPr>
          <a:xfrm>
            <a:off x="678656" y="5493544"/>
            <a:ext cx="28575" cy="400050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4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925" y="5632847"/>
            <a:ext cx="114300" cy="114300"/>
          </a:xfrm>
          <a:prstGeom prst="rect">
            <a:avLst/>
          </a:prstGeom>
        </p:spPr>
      </p:pic>
      <p:sp>
        <p:nvSpPr>
          <p:cNvPr id="45" name="Text 36"/>
          <p:cNvSpPr/>
          <p:nvPr/>
        </p:nvSpPr>
        <p:spPr>
          <a:xfrm>
            <a:off x="2240375" y="5629275"/>
            <a:ext cx="4906138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065F4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 Filtro de Kalman es un observador de estado óptimo para sistemas estocásticos (con ruido).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2025-06-11T15:16:43Z</dcterms:created>
  <dcterms:modified xsi:type="dcterms:W3CDTF">2025-06-11T15:16:43Z</dcterms:modified>
</cp:coreProperties>
</file>