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65056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214313"/>
            <a:ext cx="8215313" cy="5736431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93" y="469702"/>
            <a:ext cx="321469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96086" y="462558"/>
            <a:ext cx="4830431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Modelación de Problemas No Lineales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714375" y="864394"/>
            <a:ext cx="7786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Desafíos y características de los Sistemas No Lineales (SNL)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714375" y="1235869"/>
            <a:ext cx="7715250" cy="85725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8" name="Shape 4"/>
          <p:cNvSpPr/>
          <p:nvPr/>
        </p:nvSpPr>
        <p:spPr>
          <a:xfrm>
            <a:off x="714375" y="1235869"/>
            <a:ext cx="28575" cy="857250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107" y="1373386"/>
            <a:ext cx="142875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005132" y="1369814"/>
            <a:ext cx="1405170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991B1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Dificultad Principal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828675" y="1635919"/>
            <a:ext cx="755808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B91C1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Ausencia de un método general para resolver ecuaciones diferenciales no lineales. Cada SNL requiere un enfoque particular, a menudo basado en linealización.</a:t>
            </a:r>
            <a:endParaRPr lang="en-US" sz="9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480" y="2287786"/>
            <a:ext cx="142875" cy="1428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3314505" y="2284214"/>
            <a:ext cx="2786425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¿Qué es el Comportamiento No Lineal?</a:t>
            </a:r>
            <a:endParaRPr lang="en-US" sz="1125" dirty="0"/>
          </a:p>
        </p:txBody>
      </p:sp>
      <p:sp>
        <p:nvSpPr>
          <p:cNvPr id="14" name="Text 8"/>
          <p:cNvSpPr/>
          <p:nvPr/>
        </p:nvSpPr>
        <p:spPr>
          <a:xfrm>
            <a:off x="714375" y="2550319"/>
            <a:ext cx="778668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Un sistema puede ser lineal a bajos niveles de energía y no lineal a altos niveles. Las suposiciones de linealidad (sin rozamiento, elementos rígidos) dejan de ser válidas en regímenes de alta energía.</a:t>
            </a:r>
            <a:endParaRPr lang="en-US" sz="90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834" y="3030736"/>
            <a:ext cx="142875" cy="14287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3750859" y="3027164"/>
            <a:ext cx="1913744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Características de los SNL</a:t>
            </a:r>
            <a:endParaRPr lang="en-US" sz="1125" dirty="0"/>
          </a:p>
        </p:txBody>
      </p:sp>
      <p:sp>
        <p:nvSpPr>
          <p:cNvPr id="17" name="Shape 10"/>
          <p:cNvSpPr/>
          <p:nvPr/>
        </p:nvSpPr>
        <p:spPr>
          <a:xfrm>
            <a:off x="714375" y="3386138"/>
            <a:ext cx="3786188" cy="80010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8" name="Shape 11"/>
          <p:cNvSpPr/>
          <p:nvPr/>
        </p:nvSpPr>
        <p:spPr>
          <a:xfrm>
            <a:off x="714375" y="3386138"/>
            <a:ext cx="28575" cy="800100"/>
          </a:xfrm>
          <a:prstGeom prst="rect">
            <a:avLst/>
          </a:prstGeom>
          <a:solidFill>
            <a:srgbClr val="4F46E5"/>
          </a:solidFill>
          <a:ln/>
        </p:spPr>
      </p:sp>
      <p:sp>
        <p:nvSpPr>
          <p:cNvPr id="19" name="Text 12"/>
          <p:cNvSpPr/>
          <p:nvPr/>
        </p:nvSpPr>
        <p:spPr>
          <a:xfrm>
            <a:off x="857250" y="3529013"/>
            <a:ext cx="35718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1. No Superposición</a:t>
            </a:r>
            <a:endParaRPr lang="en-US" sz="900" dirty="0"/>
          </a:p>
        </p:txBody>
      </p:sp>
      <p:sp>
        <p:nvSpPr>
          <p:cNvPr id="20" name="Text 13"/>
          <p:cNvSpPr/>
          <p:nvPr/>
        </p:nvSpPr>
        <p:spPr>
          <a:xfrm>
            <a:off x="857250" y="3757613"/>
            <a:ext cx="35718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 respuesta a una suma de entradas NO es la suma de las respuestas individuales.</a:t>
            </a:r>
            <a:endParaRPr lang="en-US" sz="788" dirty="0"/>
          </a:p>
        </p:txBody>
      </p:sp>
      <p:sp>
        <p:nvSpPr>
          <p:cNvPr id="21" name="Shape 14"/>
          <p:cNvSpPr/>
          <p:nvPr/>
        </p:nvSpPr>
        <p:spPr>
          <a:xfrm>
            <a:off x="4643438" y="3386138"/>
            <a:ext cx="3786188" cy="80010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22" name="Shape 15"/>
          <p:cNvSpPr/>
          <p:nvPr/>
        </p:nvSpPr>
        <p:spPr>
          <a:xfrm>
            <a:off x="4643438" y="3386138"/>
            <a:ext cx="28575" cy="800100"/>
          </a:xfrm>
          <a:prstGeom prst="rect">
            <a:avLst/>
          </a:prstGeom>
          <a:solidFill>
            <a:srgbClr val="4F46E5"/>
          </a:solidFill>
          <a:ln/>
        </p:spPr>
      </p:sp>
      <p:sp>
        <p:nvSpPr>
          <p:cNvPr id="23" name="Text 16"/>
          <p:cNvSpPr/>
          <p:nvPr/>
        </p:nvSpPr>
        <p:spPr>
          <a:xfrm>
            <a:off x="4786313" y="3529013"/>
            <a:ext cx="35718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2. Generación de Armónicos</a:t>
            </a:r>
            <a:endParaRPr lang="en-US" sz="900" dirty="0"/>
          </a:p>
        </p:txBody>
      </p:sp>
      <p:sp>
        <p:nvSpPr>
          <p:cNvPr id="24" name="Text 17"/>
          <p:cNvSpPr/>
          <p:nvPr/>
        </p:nvSpPr>
        <p:spPr>
          <a:xfrm>
            <a:off x="4786313" y="3757613"/>
            <a:ext cx="35718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Entrada senoidal puede producir salida con múltiples armónicos.</a:t>
            </a:r>
            <a:endParaRPr lang="en-US" sz="788" dirty="0"/>
          </a:p>
        </p:txBody>
      </p:sp>
      <p:sp>
        <p:nvSpPr>
          <p:cNvPr id="25" name="Shape 18"/>
          <p:cNvSpPr/>
          <p:nvPr/>
        </p:nvSpPr>
        <p:spPr>
          <a:xfrm>
            <a:off x="714375" y="4329113"/>
            <a:ext cx="3786188" cy="80010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26" name="Shape 19"/>
          <p:cNvSpPr/>
          <p:nvPr/>
        </p:nvSpPr>
        <p:spPr>
          <a:xfrm>
            <a:off x="714375" y="4329113"/>
            <a:ext cx="28575" cy="800100"/>
          </a:xfrm>
          <a:prstGeom prst="rect">
            <a:avLst/>
          </a:prstGeom>
          <a:solidFill>
            <a:srgbClr val="4F46E5"/>
          </a:solidFill>
          <a:ln/>
        </p:spPr>
      </p:sp>
      <p:sp>
        <p:nvSpPr>
          <p:cNvPr id="27" name="Text 20"/>
          <p:cNvSpPr/>
          <p:nvPr/>
        </p:nvSpPr>
        <p:spPr>
          <a:xfrm>
            <a:off x="857250" y="4471988"/>
            <a:ext cx="35718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3. Parámetros Variables</a:t>
            </a:r>
            <a:endParaRPr lang="en-US" sz="900" dirty="0"/>
          </a:p>
        </p:txBody>
      </p:sp>
      <p:sp>
        <p:nvSpPr>
          <p:cNvPr id="28" name="Text 21"/>
          <p:cNvSpPr/>
          <p:nvPr/>
        </p:nvSpPr>
        <p:spPr>
          <a:xfrm>
            <a:off x="857250" y="4700588"/>
            <a:ext cx="35718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Los parámetros del sistema pueden cambiar según el nivel de la señal de entrada.</a:t>
            </a:r>
            <a:endParaRPr lang="en-US" sz="788" dirty="0"/>
          </a:p>
        </p:txBody>
      </p:sp>
      <p:sp>
        <p:nvSpPr>
          <p:cNvPr id="29" name="Shape 22"/>
          <p:cNvSpPr/>
          <p:nvPr/>
        </p:nvSpPr>
        <p:spPr>
          <a:xfrm>
            <a:off x="4643438" y="4329113"/>
            <a:ext cx="3786188" cy="80010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30" name="Shape 23"/>
          <p:cNvSpPr/>
          <p:nvPr/>
        </p:nvSpPr>
        <p:spPr>
          <a:xfrm>
            <a:off x="4643438" y="4329113"/>
            <a:ext cx="28575" cy="800100"/>
          </a:xfrm>
          <a:prstGeom prst="rect">
            <a:avLst/>
          </a:prstGeom>
          <a:solidFill>
            <a:srgbClr val="4F46E5"/>
          </a:solidFill>
          <a:ln/>
        </p:spPr>
      </p:sp>
      <p:sp>
        <p:nvSpPr>
          <p:cNvPr id="31" name="Text 24"/>
          <p:cNvSpPr/>
          <p:nvPr/>
        </p:nvSpPr>
        <p:spPr>
          <a:xfrm>
            <a:off x="4786313" y="4471988"/>
            <a:ext cx="35718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4. Fenómenos Complejos</a:t>
            </a:r>
            <a:endParaRPr lang="en-US" sz="900" dirty="0"/>
          </a:p>
        </p:txBody>
      </p:sp>
      <p:sp>
        <p:nvSpPr>
          <p:cNvPr id="32" name="Text 25"/>
          <p:cNvSpPr/>
          <p:nvPr/>
        </p:nvSpPr>
        <p:spPr>
          <a:xfrm>
            <a:off x="4786313" y="4700588"/>
            <a:ext cx="357187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Pueden presentar oscilaciones subarmónicas y ciclos límite (auto-oscilaciones sostenidas).</a:t>
            </a:r>
            <a:endParaRPr lang="en-US" sz="788" dirty="0"/>
          </a:p>
        </p:txBody>
      </p:sp>
      <p:sp>
        <p:nvSpPr>
          <p:cNvPr id="33" name="Shape 26"/>
          <p:cNvSpPr/>
          <p:nvPr/>
        </p:nvSpPr>
        <p:spPr>
          <a:xfrm>
            <a:off x="714375" y="5300663"/>
            <a:ext cx="7715250" cy="40005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34" name="Shape 27"/>
          <p:cNvSpPr/>
          <p:nvPr/>
        </p:nvSpPr>
        <p:spPr>
          <a:xfrm>
            <a:off x="714375" y="5300663"/>
            <a:ext cx="28575" cy="4000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3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981" y="5439966"/>
            <a:ext cx="85725" cy="114300"/>
          </a:xfrm>
          <a:prstGeom prst="rect">
            <a:avLst/>
          </a:prstGeom>
        </p:spPr>
      </p:pic>
      <p:sp>
        <p:nvSpPr>
          <p:cNvPr id="36" name="Text 28"/>
          <p:cNvSpPr/>
          <p:nvPr/>
        </p:nvSpPr>
        <p:spPr>
          <a:xfrm>
            <a:off x="1901856" y="5436394"/>
            <a:ext cx="5554600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 no linealidad es inherente a muchos sistemas físicos reales, especialmente a altos niveles de operación.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6503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214313"/>
            <a:ext cx="8215313" cy="5536406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406" y="469702"/>
            <a:ext cx="321469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672600" y="462558"/>
            <a:ext cx="4277404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Metodología de Análisis para SNL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714375" y="864394"/>
            <a:ext cx="7786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Métodos comúnmente utilizados para analizar Sistemas No Lineales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714375" y="1235869"/>
            <a:ext cx="7715250" cy="71437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8" name="Shape 4"/>
          <p:cNvSpPr/>
          <p:nvPr/>
        </p:nvSpPr>
        <p:spPr>
          <a:xfrm>
            <a:off x="714375" y="1235869"/>
            <a:ext cx="28575" cy="714375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401961"/>
            <a:ext cx="142875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57275" y="1398389"/>
            <a:ext cx="1635528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1. Función Descriptiva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857250" y="1635919"/>
            <a:ext cx="7500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Método de análisis en el dominio de la frecuencia, estudiado en la teoría de Sistemas de Control.</a:t>
            </a:r>
            <a:endParaRPr lang="en-US" sz="900" dirty="0"/>
          </a:p>
        </p:txBody>
      </p:sp>
      <p:sp>
        <p:nvSpPr>
          <p:cNvPr id="12" name="Shape 7"/>
          <p:cNvSpPr/>
          <p:nvPr/>
        </p:nvSpPr>
        <p:spPr>
          <a:xfrm>
            <a:off x="714375" y="2057400"/>
            <a:ext cx="7715250" cy="88582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3" name="Shape 8"/>
          <p:cNvSpPr/>
          <p:nvPr/>
        </p:nvSpPr>
        <p:spPr>
          <a:xfrm>
            <a:off x="714375" y="2057400"/>
            <a:ext cx="28575" cy="885825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2223492"/>
            <a:ext cx="142875" cy="14287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57275" y="2219920"/>
            <a:ext cx="1230762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2. Plano de Fase</a:t>
            </a:r>
            <a:endParaRPr lang="en-US" sz="1125" dirty="0"/>
          </a:p>
        </p:txBody>
      </p:sp>
      <p:sp>
        <p:nvSpPr>
          <p:cNvPr id="16" name="Text 10"/>
          <p:cNvSpPr/>
          <p:nvPr/>
        </p:nvSpPr>
        <p:spPr>
          <a:xfrm>
            <a:off x="857250" y="2457450"/>
            <a:ext cx="7500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Procedimiento gráfico muy completo que proporciona información sobre la respuesta temporal y la estabilidad del sistema. Principalmente para sistemas de primer y segundo orden.</a:t>
            </a:r>
            <a:endParaRPr lang="en-US" sz="900" dirty="0"/>
          </a:p>
        </p:txBody>
      </p:sp>
      <p:sp>
        <p:nvSpPr>
          <p:cNvPr id="17" name="Shape 11"/>
          <p:cNvSpPr/>
          <p:nvPr/>
        </p:nvSpPr>
        <p:spPr>
          <a:xfrm>
            <a:off x="714375" y="3050381"/>
            <a:ext cx="7715250" cy="88582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8" name="Shape 12"/>
          <p:cNvSpPr/>
          <p:nvPr/>
        </p:nvSpPr>
        <p:spPr>
          <a:xfrm>
            <a:off x="714375" y="3050381"/>
            <a:ext cx="28575" cy="885825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1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3216473"/>
            <a:ext cx="178594" cy="142875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1092994" y="3212902"/>
            <a:ext cx="1693432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3. Método de Lyapunov</a:t>
            </a:r>
            <a:endParaRPr lang="en-US" sz="1125" dirty="0"/>
          </a:p>
        </p:txBody>
      </p:sp>
      <p:sp>
        <p:nvSpPr>
          <p:cNvPr id="21" name="Text 14"/>
          <p:cNvSpPr/>
          <p:nvPr/>
        </p:nvSpPr>
        <p:spPr>
          <a:xfrm>
            <a:off x="857250" y="3450431"/>
            <a:ext cx="7500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 aplica para determinar la estabilidad de un sistema en torno a un punto de equilibrio sin necesidad de resolver explícitamente las ecuaciones diferenciales.</a:t>
            </a:r>
            <a:endParaRPr lang="en-US" sz="900" dirty="0"/>
          </a:p>
        </p:txBody>
      </p:sp>
      <p:sp>
        <p:nvSpPr>
          <p:cNvPr id="22" name="Shape 15"/>
          <p:cNvSpPr/>
          <p:nvPr/>
        </p:nvSpPr>
        <p:spPr>
          <a:xfrm>
            <a:off x="714375" y="4043363"/>
            <a:ext cx="7715250" cy="88582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23" name="Shape 16"/>
          <p:cNvSpPr/>
          <p:nvPr/>
        </p:nvSpPr>
        <p:spPr>
          <a:xfrm>
            <a:off x="714375" y="4043363"/>
            <a:ext cx="28575" cy="885825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2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50" y="4209455"/>
            <a:ext cx="178594" cy="142875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1092994" y="4205883"/>
            <a:ext cx="1945081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4. Simulación por Software</a:t>
            </a:r>
            <a:endParaRPr lang="en-US" sz="1125" dirty="0"/>
          </a:p>
        </p:txBody>
      </p:sp>
      <p:sp>
        <p:nvSpPr>
          <p:cNvPr id="26" name="Text 18"/>
          <p:cNvSpPr/>
          <p:nvPr/>
        </p:nvSpPr>
        <p:spPr>
          <a:xfrm>
            <a:off x="857250" y="4443413"/>
            <a:ext cx="7500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Utiliza métodos numéricos y algoritmos computacionales para modelar y obtener la respuesta temporal del sistema, aproximando la solución de sus ecuaciones.</a:t>
            </a:r>
            <a:endParaRPr lang="en-US" sz="900" dirty="0"/>
          </a:p>
        </p:txBody>
      </p:sp>
      <p:sp>
        <p:nvSpPr>
          <p:cNvPr id="27" name="Shape 19"/>
          <p:cNvSpPr/>
          <p:nvPr/>
        </p:nvSpPr>
        <p:spPr>
          <a:xfrm>
            <a:off x="714375" y="5100638"/>
            <a:ext cx="7715250" cy="40005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28" name="Shape 20"/>
          <p:cNvSpPr/>
          <p:nvPr/>
        </p:nvSpPr>
        <p:spPr>
          <a:xfrm>
            <a:off x="714375" y="5100638"/>
            <a:ext cx="28575" cy="40005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2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802" y="5239941"/>
            <a:ext cx="85725" cy="114300"/>
          </a:xfrm>
          <a:prstGeom prst="rect">
            <a:avLst/>
          </a:prstGeom>
        </p:spPr>
      </p:pic>
      <p:sp>
        <p:nvSpPr>
          <p:cNvPr id="30" name="Text 21"/>
          <p:cNvSpPr/>
          <p:nvPr/>
        </p:nvSpPr>
        <p:spPr>
          <a:xfrm>
            <a:off x="1412677" y="5236369"/>
            <a:ext cx="6532959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Cada método tiene sus ventajas y limitaciones, y la elección depende de la complejidad del sistema y la información requerida.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363686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214313"/>
            <a:ext cx="8215313" cy="5935061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290" y="469702"/>
            <a:ext cx="257175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990190" y="462558"/>
            <a:ext cx="3577958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Análisis en el Plano de Fase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714375" y="864394"/>
            <a:ext cx="7786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Herramienta gráfica para sistemas dinámicos, especialmente autónomos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714375" y="1235869"/>
            <a:ext cx="7715250" cy="91440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8" name="Shape 4"/>
          <p:cNvSpPr/>
          <p:nvPr/>
        </p:nvSpPr>
        <p:spPr>
          <a:xfrm>
            <a:off x="714375" y="1235869"/>
            <a:ext cx="28575" cy="91440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401961"/>
            <a:ext cx="142875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57275" y="1398389"/>
            <a:ext cx="1071925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Plano de Fase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857250" y="1664494"/>
            <a:ext cx="7500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Representa las trayectorias de las variables de estado (ej. posición vs. velocidad) a lo largo del tiempo. Útil para sistemas de primer y segundo orden.</a:t>
            </a:r>
            <a:endParaRPr lang="en-US" sz="900" dirty="0"/>
          </a:p>
        </p:txBody>
      </p:sp>
      <p:sp>
        <p:nvSpPr>
          <p:cNvPr id="12" name="Shape 7"/>
          <p:cNvSpPr/>
          <p:nvPr/>
        </p:nvSpPr>
        <p:spPr>
          <a:xfrm>
            <a:off x="714375" y="2293144"/>
            <a:ext cx="7715250" cy="1548798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3" name="Shape 8"/>
          <p:cNvSpPr/>
          <p:nvPr/>
        </p:nvSpPr>
        <p:spPr>
          <a:xfrm>
            <a:off x="714375" y="2293144"/>
            <a:ext cx="28575" cy="1548798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2459236"/>
            <a:ext cx="142875" cy="14287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57275" y="2455664"/>
            <a:ext cx="1566602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Sistemas Autónomos</a:t>
            </a:r>
            <a:endParaRPr lang="en-US" sz="1125" dirty="0"/>
          </a:p>
        </p:txBody>
      </p:sp>
      <p:sp>
        <p:nvSpPr>
          <p:cNvPr id="16" name="Text 10"/>
          <p:cNvSpPr/>
          <p:nvPr/>
        </p:nvSpPr>
        <p:spPr>
          <a:xfrm>
            <a:off x="857250" y="2721769"/>
            <a:ext cx="7500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Ecuaciones diferenciales que no contienen explícitamente la variable independiente (tiempo). El tiempo está implícito en las variables de estado.</a:t>
            </a:r>
            <a:endParaRPr lang="en-US" sz="900" dirty="0"/>
          </a:p>
        </p:txBody>
      </p:sp>
      <p:sp>
        <p:nvSpPr>
          <p:cNvPr id="17" name="Shape 11"/>
          <p:cNvSpPr/>
          <p:nvPr/>
        </p:nvSpPr>
        <p:spPr>
          <a:xfrm>
            <a:off x="857250" y="3000375"/>
            <a:ext cx="7429500" cy="591536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18" name="Text 12"/>
          <p:cNvSpPr/>
          <p:nvPr/>
        </p:nvSpPr>
        <p:spPr>
          <a:xfrm>
            <a:off x="4006193" y="3128963"/>
            <a:ext cx="120305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dx/dt = F(x, y)</a:t>
            </a:r>
            <a:endParaRPr lang="en-US" sz="990" dirty="0"/>
          </a:p>
        </p:txBody>
      </p:sp>
      <p:sp>
        <p:nvSpPr>
          <p:cNvPr id="19" name="Text 13"/>
          <p:cNvSpPr/>
          <p:nvPr/>
        </p:nvSpPr>
        <p:spPr>
          <a:xfrm>
            <a:off x="4006193" y="3317574"/>
            <a:ext cx="120305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dy/dt = G(x, y)</a:t>
            </a:r>
            <a:endParaRPr lang="en-US" sz="990" dirty="0"/>
          </a:p>
        </p:txBody>
      </p:sp>
      <p:sp>
        <p:nvSpPr>
          <p:cNvPr id="20" name="Shape 14"/>
          <p:cNvSpPr/>
          <p:nvPr/>
        </p:nvSpPr>
        <p:spPr>
          <a:xfrm>
            <a:off x="714375" y="3984817"/>
            <a:ext cx="7715250" cy="134302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21" name="Shape 15"/>
          <p:cNvSpPr/>
          <p:nvPr/>
        </p:nvSpPr>
        <p:spPr>
          <a:xfrm>
            <a:off x="714375" y="3984817"/>
            <a:ext cx="28575" cy="1343025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4150909"/>
            <a:ext cx="142875" cy="142875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1057275" y="4147338"/>
            <a:ext cx="2198796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Puntos Críticos o de Equilibrio</a:t>
            </a:r>
            <a:endParaRPr lang="en-US" sz="1125" dirty="0"/>
          </a:p>
        </p:txBody>
      </p:sp>
      <p:sp>
        <p:nvSpPr>
          <p:cNvPr id="24" name="Text 17"/>
          <p:cNvSpPr/>
          <p:nvPr/>
        </p:nvSpPr>
        <p:spPr>
          <a:xfrm>
            <a:off x="857250" y="4413442"/>
            <a:ext cx="7500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Puntos en el plano de fase donde las derivadas de todas las variables de estado se anulan simultáneamente. Representan condiciones estacionarias del sistema.</a:t>
            </a:r>
            <a:endParaRPr lang="en-US" sz="900" dirty="0"/>
          </a:p>
        </p:txBody>
      </p:sp>
      <p:sp>
        <p:nvSpPr>
          <p:cNvPr id="25" name="Text 18"/>
          <p:cNvSpPr/>
          <p:nvPr/>
        </p:nvSpPr>
        <p:spPr>
          <a:xfrm>
            <a:off x="1121569" y="4863498"/>
            <a:ext cx="110064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Sistemas Lineales:</a:t>
            </a:r>
            <a:endParaRPr lang="en-US" sz="900" dirty="0"/>
          </a:p>
        </p:txBody>
      </p:sp>
      <p:sp>
        <p:nvSpPr>
          <p:cNvPr id="26" name="Text 19"/>
          <p:cNvSpPr/>
          <p:nvPr/>
        </p:nvSpPr>
        <p:spPr>
          <a:xfrm>
            <a:off x="2150771" y="4863498"/>
            <a:ext cx="1977423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Único punto crítico en el origen (0,0).</a:t>
            </a:r>
            <a:endParaRPr lang="en-US" sz="900" dirty="0"/>
          </a:p>
        </p:txBody>
      </p:sp>
      <p:sp>
        <p:nvSpPr>
          <p:cNvPr id="27" name="Text 20"/>
          <p:cNvSpPr/>
          <p:nvPr/>
        </p:nvSpPr>
        <p:spPr>
          <a:xfrm>
            <a:off x="1121569" y="5034948"/>
            <a:ext cx="128475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Sistemas No Lineales:</a:t>
            </a:r>
            <a:endParaRPr lang="en-US" sz="900" dirty="0"/>
          </a:p>
        </p:txBody>
      </p:sp>
      <p:sp>
        <p:nvSpPr>
          <p:cNvPr id="28" name="Text 21"/>
          <p:cNvSpPr/>
          <p:nvPr/>
        </p:nvSpPr>
        <p:spPr>
          <a:xfrm>
            <a:off x="2334890" y="5034948"/>
            <a:ext cx="2072748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Pueden tener múltiples puntos críticos.</a:t>
            </a:r>
            <a:endParaRPr lang="en-US" sz="900" dirty="0"/>
          </a:p>
        </p:txBody>
      </p:sp>
      <p:sp>
        <p:nvSpPr>
          <p:cNvPr id="29" name="Shape 22"/>
          <p:cNvSpPr/>
          <p:nvPr/>
        </p:nvSpPr>
        <p:spPr>
          <a:xfrm>
            <a:off x="714375" y="5499292"/>
            <a:ext cx="7715250" cy="40005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30" name="Shape 23"/>
          <p:cNvSpPr/>
          <p:nvPr/>
        </p:nvSpPr>
        <p:spPr>
          <a:xfrm>
            <a:off x="714375" y="5499292"/>
            <a:ext cx="28575" cy="40005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3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6685" y="5638595"/>
            <a:ext cx="85725" cy="114300"/>
          </a:xfrm>
          <a:prstGeom prst="rect">
            <a:avLst/>
          </a:prstGeom>
        </p:spPr>
      </p:pic>
      <p:sp>
        <p:nvSpPr>
          <p:cNvPr id="32" name="Text 24"/>
          <p:cNvSpPr/>
          <p:nvPr/>
        </p:nvSpPr>
        <p:spPr>
          <a:xfrm>
            <a:off x="2019560" y="5635023"/>
            <a:ext cx="3502335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 conjunto de todas las trayectorias en el plano (x,y) se denomina</a:t>
            </a:r>
            <a:endParaRPr lang="en-US" sz="900" dirty="0"/>
          </a:p>
        </p:txBody>
      </p:sp>
      <p:sp>
        <p:nvSpPr>
          <p:cNvPr id="33" name="Text 25"/>
          <p:cNvSpPr/>
          <p:nvPr/>
        </p:nvSpPr>
        <p:spPr>
          <a:xfrm>
            <a:off x="5450458" y="5635023"/>
            <a:ext cx="100531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diagrama de fase</a:t>
            </a:r>
            <a:endParaRPr lang="en-US" sz="900" dirty="0"/>
          </a:p>
        </p:txBody>
      </p:sp>
      <p:sp>
        <p:nvSpPr>
          <p:cNvPr id="34" name="Text 26"/>
          <p:cNvSpPr/>
          <p:nvPr/>
        </p:nvSpPr>
        <p:spPr>
          <a:xfrm>
            <a:off x="6384336" y="5635023"/>
            <a:ext cx="19851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</a:t>
            </a:r>
            <a:endParaRPr lang="en-US" sz="900" dirty="0"/>
          </a:p>
        </p:txBody>
      </p:sp>
      <p:sp>
        <p:nvSpPr>
          <p:cNvPr id="35" name="Text 27"/>
          <p:cNvSpPr/>
          <p:nvPr/>
        </p:nvSpPr>
        <p:spPr>
          <a:xfrm>
            <a:off x="6511417" y="5635023"/>
            <a:ext cx="79557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retrato fásico</a:t>
            </a:r>
            <a:endParaRPr lang="en-US" sz="900" dirty="0"/>
          </a:p>
        </p:txBody>
      </p:sp>
      <p:sp>
        <p:nvSpPr>
          <p:cNvPr id="36" name="Text 28"/>
          <p:cNvSpPr/>
          <p:nvPr/>
        </p:nvSpPr>
        <p:spPr>
          <a:xfrm>
            <a:off x="7235558" y="5635023"/>
            <a:ext cx="1031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.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242888"/>
            <a:ext cx="8215313" cy="4657725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826" y="462558"/>
            <a:ext cx="257175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42726" y="455414"/>
            <a:ext cx="4072858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Clasificación de Puntos Críticos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678656" y="857250"/>
            <a:ext cx="785812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Determinación de la estabilidad y comportamiento de trayectorias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678656" y="1228725"/>
            <a:ext cx="7786688" cy="400050"/>
          </a:xfrm>
          <a:prstGeom prst="rect">
            <a:avLst/>
          </a:prstGeom>
          <a:solidFill>
            <a:srgbClr val="EEF2FF"/>
          </a:solidFill>
          <a:ln/>
        </p:spPr>
      </p:sp>
      <p:sp>
        <p:nvSpPr>
          <p:cNvPr id="8" name="Shape 4"/>
          <p:cNvSpPr/>
          <p:nvPr/>
        </p:nvSpPr>
        <p:spPr>
          <a:xfrm>
            <a:off x="678656" y="1228725"/>
            <a:ext cx="28575" cy="400050"/>
          </a:xfrm>
          <a:prstGeom prst="rect">
            <a:avLst/>
          </a:prstGeom>
          <a:solidFill>
            <a:srgbClr val="6366F1"/>
          </a:solidFill>
          <a:ln/>
        </p:spPr>
      </p:sp>
      <p:sp>
        <p:nvSpPr>
          <p:cNvPr id="9" name="Text 5"/>
          <p:cNvSpPr/>
          <p:nvPr/>
        </p:nvSpPr>
        <p:spPr>
          <a:xfrm>
            <a:off x="2062507" y="1364456"/>
            <a:ext cx="1647137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730A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 clasificación se basa en los</a:t>
            </a:r>
            <a:endParaRPr lang="en-US" sz="900" dirty="0"/>
          </a:p>
        </p:txBody>
      </p:sp>
      <p:sp>
        <p:nvSpPr>
          <p:cNvPr id="10" name="Text 6"/>
          <p:cNvSpPr/>
          <p:nvPr/>
        </p:nvSpPr>
        <p:spPr>
          <a:xfrm>
            <a:off x="3638206" y="1364456"/>
            <a:ext cx="88448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730A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autovalores (λ)</a:t>
            </a:r>
            <a:endParaRPr lang="en-US" sz="900" dirty="0"/>
          </a:p>
        </p:txBody>
      </p:sp>
      <p:sp>
        <p:nvSpPr>
          <p:cNvPr id="11" name="Text 7"/>
          <p:cNvSpPr/>
          <p:nvPr/>
        </p:nvSpPr>
        <p:spPr>
          <a:xfrm>
            <a:off x="4451254" y="1364456"/>
            <a:ext cx="2701677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730A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 la matriz de coeficientes del sistema linealizado.</a:t>
            </a:r>
            <a:endParaRPr lang="en-US" sz="900" dirty="0"/>
          </a:p>
        </p:txBody>
      </p:sp>
      <p:sp>
        <p:nvSpPr>
          <p:cNvPr id="12" name="Shape 8"/>
          <p:cNvSpPr/>
          <p:nvPr/>
        </p:nvSpPr>
        <p:spPr>
          <a:xfrm>
            <a:off x="678656" y="1800225"/>
            <a:ext cx="3821906" cy="108585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3" name="Shape 9"/>
          <p:cNvSpPr/>
          <p:nvPr/>
        </p:nvSpPr>
        <p:spPr>
          <a:xfrm>
            <a:off x="678656" y="1800225"/>
            <a:ext cx="28575" cy="108585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31" y="1966317"/>
            <a:ext cx="142875" cy="142875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1021556" y="1962745"/>
            <a:ext cx="634984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1. Nodo</a:t>
            </a:r>
            <a:endParaRPr lang="en-US" sz="1125" dirty="0"/>
          </a:p>
        </p:txBody>
      </p:sp>
      <p:sp>
        <p:nvSpPr>
          <p:cNvPr id="16" name="Text 11"/>
          <p:cNvSpPr/>
          <p:nvPr/>
        </p:nvSpPr>
        <p:spPr>
          <a:xfrm>
            <a:off x="821531" y="2228850"/>
            <a:ext cx="360759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Raíces reales con el mismo signo.</a:t>
            </a:r>
            <a:endParaRPr lang="en-US" sz="900" dirty="0"/>
          </a:p>
        </p:txBody>
      </p:sp>
      <p:sp>
        <p:nvSpPr>
          <p:cNvPr id="17" name="Text 12"/>
          <p:cNvSpPr/>
          <p:nvPr/>
        </p:nvSpPr>
        <p:spPr>
          <a:xfrm>
            <a:off x="1067991" y="2471738"/>
            <a:ext cx="46052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Estable:</a:t>
            </a:r>
            <a:endParaRPr lang="en-US" sz="788" dirty="0"/>
          </a:p>
        </p:txBody>
      </p:sp>
      <p:sp>
        <p:nvSpPr>
          <p:cNvPr id="18" name="Text 13"/>
          <p:cNvSpPr/>
          <p:nvPr/>
        </p:nvSpPr>
        <p:spPr>
          <a:xfrm>
            <a:off x="1457074" y="2471738"/>
            <a:ext cx="1611725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λ₁ &lt; 0, λ₂ &lt; 0 (convergen al punto)</a:t>
            </a:r>
            <a:endParaRPr lang="en-US" sz="788" dirty="0"/>
          </a:p>
        </p:txBody>
      </p:sp>
      <p:sp>
        <p:nvSpPr>
          <p:cNvPr id="19" name="Text 14"/>
          <p:cNvSpPr/>
          <p:nvPr/>
        </p:nvSpPr>
        <p:spPr>
          <a:xfrm>
            <a:off x="1067991" y="2614613"/>
            <a:ext cx="538293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Inestable:</a:t>
            </a:r>
            <a:endParaRPr lang="en-US" sz="788" dirty="0"/>
          </a:p>
        </p:txBody>
      </p:sp>
      <p:sp>
        <p:nvSpPr>
          <p:cNvPr id="20" name="Text 15"/>
          <p:cNvSpPr/>
          <p:nvPr/>
        </p:nvSpPr>
        <p:spPr>
          <a:xfrm>
            <a:off x="1534846" y="2614613"/>
            <a:ext cx="1583931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λ₁ &gt; 0, λ₂ &gt; 0 (divergen del punto)</a:t>
            </a:r>
            <a:endParaRPr lang="en-US" sz="788" dirty="0"/>
          </a:p>
        </p:txBody>
      </p:sp>
      <p:sp>
        <p:nvSpPr>
          <p:cNvPr id="21" name="Shape 16"/>
          <p:cNvSpPr/>
          <p:nvPr/>
        </p:nvSpPr>
        <p:spPr>
          <a:xfrm>
            <a:off x="4643438" y="1800225"/>
            <a:ext cx="3821906" cy="108585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22" name="Shape 17"/>
          <p:cNvSpPr/>
          <p:nvPr/>
        </p:nvSpPr>
        <p:spPr>
          <a:xfrm>
            <a:off x="4643438" y="1800225"/>
            <a:ext cx="28575" cy="108585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2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13" y="1966317"/>
            <a:ext cx="160734" cy="142875"/>
          </a:xfrm>
          <a:prstGeom prst="rect">
            <a:avLst/>
          </a:prstGeom>
        </p:spPr>
      </p:pic>
      <p:sp>
        <p:nvSpPr>
          <p:cNvPr id="24" name="Text 18"/>
          <p:cNvSpPr/>
          <p:nvPr/>
        </p:nvSpPr>
        <p:spPr>
          <a:xfrm>
            <a:off x="5004197" y="1962745"/>
            <a:ext cx="1912990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2. Punto de Silla (Montura)</a:t>
            </a:r>
            <a:endParaRPr lang="en-US" sz="1125" dirty="0"/>
          </a:p>
        </p:txBody>
      </p:sp>
      <p:sp>
        <p:nvSpPr>
          <p:cNvPr id="25" name="Text 19"/>
          <p:cNvSpPr/>
          <p:nvPr/>
        </p:nvSpPr>
        <p:spPr>
          <a:xfrm>
            <a:off x="4786313" y="2228850"/>
            <a:ext cx="360759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Raíces reales con signos opuestos (λ₁ &lt; 0 &lt; λ₂).</a:t>
            </a:r>
            <a:endParaRPr lang="en-US" sz="900" dirty="0"/>
          </a:p>
        </p:txBody>
      </p:sp>
      <p:sp>
        <p:nvSpPr>
          <p:cNvPr id="26" name="Text 20"/>
          <p:cNvSpPr/>
          <p:nvPr/>
        </p:nvSpPr>
        <p:spPr>
          <a:xfrm>
            <a:off x="5032772" y="2471738"/>
            <a:ext cx="960779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Siempre Inestable:</a:t>
            </a:r>
            <a:endParaRPr lang="en-US" sz="788" dirty="0"/>
          </a:p>
        </p:txBody>
      </p:sp>
      <p:sp>
        <p:nvSpPr>
          <p:cNvPr id="27" name="Text 21"/>
          <p:cNvSpPr/>
          <p:nvPr/>
        </p:nvSpPr>
        <p:spPr>
          <a:xfrm>
            <a:off x="5922113" y="2471738"/>
            <a:ext cx="177248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Trayectorias con forma de hipérbolas.</a:t>
            </a:r>
            <a:endParaRPr lang="en-US" sz="788" dirty="0"/>
          </a:p>
        </p:txBody>
      </p:sp>
      <p:sp>
        <p:nvSpPr>
          <p:cNvPr id="28" name="Shape 22"/>
          <p:cNvSpPr/>
          <p:nvPr/>
        </p:nvSpPr>
        <p:spPr>
          <a:xfrm>
            <a:off x="678656" y="3028950"/>
            <a:ext cx="3821906" cy="108585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29" name="Shape 23"/>
          <p:cNvSpPr/>
          <p:nvPr/>
        </p:nvSpPr>
        <p:spPr>
          <a:xfrm>
            <a:off x="678656" y="3028950"/>
            <a:ext cx="28575" cy="108585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3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31" y="3195042"/>
            <a:ext cx="142875" cy="142875"/>
          </a:xfrm>
          <a:prstGeom prst="rect">
            <a:avLst/>
          </a:prstGeom>
        </p:spPr>
      </p:pic>
      <p:sp>
        <p:nvSpPr>
          <p:cNvPr id="31" name="Text 24"/>
          <p:cNvSpPr/>
          <p:nvPr/>
        </p:nvSpPr>
        <p:spPr>
          <a:xfrm>
            <a:off x="1021556" y="3191470"/>
            <a:ext cx="1222614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3. Foco (Espiral)</a:t>
            </a:r>
            <a:endParaRPr lang="en-US" sz="1125" dirty="0"/>
          </a:p>
        </p:txBody>
      </p:sp>
      <p:sp>
        <p:nvSpPr>
          <p:cNvPr id="32" name="Text 25"/>
          <p:cNvSpPr/>
          <p:nvPr/>
        </p:nvSpPr>
        <p:spPr>
          <a:xfrm>
            <a:off x="821531" y="3457575"/>
            <a:ext cx="360759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Raíces complejas conjugadas (λ = α ± iβ).</a:t>
            </a:r>
            <a:endParaRPr lang="en-US" sz="900" dirty="0"/>
          </a:p>
        </p:txBody>
      </p:sp>
      <p:sp>
        <p:nvSpPr>
          <p:cNvPr id="33" name="Text 26"/>
          <p:cNvSpPr/>
          <p:nvPr/>
        </p:nvSpPr>
        <p:spPr>
          <a:xfrm>
            <a:off x="1067991" y="3700463"/>
            <a:ext cx="46052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Estable:</a:t>
            </a:r>
            <a:endParaRPr lang="en-US" sz="788" dirty="0"/>
          </a:p>
        </p:txBody>
      </p:sp>
      <p:sp>
        <p:nvSpPr>
          <p:cNvPr id="34" name="Text 27"/>
          <p:cNvSpPr/>
          <p:nvPr/>
        </p:nvSpPr>
        <p:spPr>
          <a:xfrm>
            <a:off x="1457074" y="3700463"/>
            <a:ext cx="1316124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α &lt; 0 (espirales convergen)</a:t>
            </a:r>
            <a:endParaRPr lang="en-US" sz="788" dirty="0"/>
          </a:p>
        </p:txBody>
      </p:sp>
      <p:sp>
        <p:nvSpPr>
          <p:cNvPr id="35" name="Text 28"/>
          <p:cNvSpPr/>
          <p:nvPr/>
        </p:nvSpPr>
        <p:spPr>
          <a:xfrm>
            <a:off x="1067991" y="3843338"/>
            <a:ext cx="538293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Inestable:</a:t>
            </a:r>
            <a:endParaRPr lang="en-US" sz="788" dirty="0"/>
          </a:p>
        </p:txBody>
      </p:sp>
      <p:sp>
        <p:nvSpPr>
          <p:cNvPr id="36" name="Text 29"/>
          <p:cNvSpPr/>
          <p:nvPr/>
        </p:nvSpPr>
        <p:spPr>
          <a:xfrm>
            <a:off x="1534846" y="3843338"/>
            <a:ext cx="123271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α &gt; 0 (espirales divergen)</a:t>
            </a:r>
            <a:endParaRPr lang="en-US" sz="788" dirty="0"/>
          </a:p>
        </p:txBody>
      </p:sp>
      <p:sp>
        <p:nvSpPr>
          <p:cNvPr id="37" name="Shape 30"/>
          <p:cNvSpPr/>
          <p:nvPr/>
        </p:nvSpPr>
        <p:spPr>
          <a:xfrm>
            <a:off x="4643438" y="3028950"/>
            <a:ext cx="3821906" cy="108585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38" name="Shape 31"/>
          <p:cNvSpPr/>
          <p:nvPr/>
        </p:nvSpPr>
        <p:spPr>
          <a:xfrm>
            <a:off x="4643438" y="3028950"/>
            <a:ext cx="28575" cy="108585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3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313" y="3195042"/>
            <a:ext cx="142875" cy="142875"/>
          </a:xfrm>
          <a:prstGeom prst="rect">
            <a:avLst/>
          </a:prstGeom>
        </p:spPr>
      </p:pic>
      <p:sp>
        <p:nvSpPr>
          <p:cNvPr id="40" name="Text 32"/>
          <p:cNvSpPr/>
          <p:nvPr/>
        </p:nvSpPr>
        <p:spPr>
          <a:xfrm>
            <a:off x="4986338" y="3191470"/>
            <a:ext cx="730365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4. Centro</a:t>
            </a:r>
            <a:endParaRPr lang="en-US" sz="1125" dirty="0"/>
          </a:p>
        </p:txBody>
      </p:sp>
      <p:sp>
        <p:nvSpPr>
          <p:cNvPr id="41" name="Text 33"/>
          <p:cNvSpPr/>
          <p:nvPr/>
        </p:nvSpPr>
        <p:spPr>
          <a:xfrm>
            <a:off x="4786313" y="3457575"/>
            <a:ext cx="360759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Raíces imaginarias puras (λ = ± iβ).</a:t>
            </a:r>
            <a:endParaRPr lang="en-US" sz="900" dirty="0"/>
          </a:p>
        </p:txBody>
      </p:sp>
      <p:sp>
        <p:nvSpPr>
          <p:cNvPr id="42" name="Text 34"/>
          <p:cNvSpPr/>
          <p:nvPr/>
        </p:nvSpPr>
        <p:spPr>
          <a:xfrm>
            <a:off x="5032772" y="3700463"/>
            <a:ext cx="119409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Marginalmente Estable:</a:t>
            </a:r>
            <a:endParaRPr lang="en-US" sz="788" dirty="0"/>
          </a:p>
        </p:txBody>
      </p:sp>
      <p:sp>
        <p:nvSpPr>
          <p:cNvPr id="43" name="Text 35"/>
          <p:cNvSpPr/>
          <p:nvPr/>
        </p:nvSpPr>
        <p:spPr>
          <a:xfrm>
            <a:off x="4900613" y="3700463"/>
            <a:ext cx="3321732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Trayectorias cerradas (elipses), oscilaciones perpetuas.</a:t>
            </a:r>
            <a:endParaRPr lang="en-US" sz="788" dirty="0"/>
          </a:p>
        </p:txBody>
      </p:sp>
      <p:sp>
        <p:nvSpPr>
          <p:cNvPr id="44" name="Shape 36"/>
          <p:cNvSpPr/>
          <p:nvPr/>
        </p:nvSpPr>
        <p:spPr>
          <a:xfrm>
            <a:off x="678656" y="4286250"/>
            <a:ext cx="7786688" cy="40005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45" name="Shape 37"/>
          <p:cNvSpPr/>
          <p:nvPr/>
        </p:nvSpPr>
        <p:spPr>
          <a:xfrm>
            <a:off x="678656" y="4286250"/>
            <a:ext cx="28575" cy="40005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4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5452" y="4425553"/>
            <a:ext cx="85725" cy="114300"/>
          </a:xfrm>
          <a:prstGeom prst="rect">
            <a:avLst/>
          </a:prstGeom>
        </p:spPr>
      </p:pic>
      <p:sp>
        <p:nvSpPr>
          <p:cNvPr id="47" name="Text 38"/>
          <p:cNvSpPr/>
          <p:nvPr/>
        </p:nvSpPr>
        <p:spPr>
          <a:xfrm>
            <a:off x="2108327" y="4421981"/>
            <a:ext cx="5141658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 naturaleza de los autovalores determina el tipo de punto crítico y la estabilidad local del sistema.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932259"/>
            <a:ext cx="8215313" cy="3278981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75" y="1187648"/>
            <a:ext cx="321469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63069" y="1180505"/>
            <a:ext cx="4096466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Aplicación: Análisis del Péndulo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714375" y="1582341"/>
            <a:ext cx="7786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Ejemplo clásico de sistema dinámico en el plano de fase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714375" y="1960959"/>
            <a:ext cx="3768328" cy="1257300"/>
          </a:xfrm>
          <a:prstGeom prst="rect">
            <a:avLst/>
          </a:prstGeom>
          <a:solidFill>
            <a:srgbClr val="F8FAFC"/>
          </a:solidFill>
          <a:ln w="397">
            <a:solidFill>
              <a:srgbClr val="4F46E5"/>
            </a:solidFill>
            <a:prstDash val="solid"/>
          </a:ln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2127052"/>
            <a:ext cx="178594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092994" y="2123480"/>
            <a:ext cx="1936989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Péndulo Ideal (sin fricción)</a:t>
            </a:r>
            <a:endParaRPr lang="en-US" sz="1125" dirty="0"/>
          </a:p>
        </p:txBody>
      </p:sp>
      <p:sp>
        <p:nvSpPr>
          <p:cNvPr id="10" name="Text 5"/>
          <p:cNvSpPr/>
          <p:nvPr/>
        </p:nvSpPr>
        <p:spPr>
          <a:xfrm>
            <a:off x="857250" y="2389584"/>
            <a:ext cx="355401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Describe un péndulo sin rozamiento ni pérdida de energía.</a:t>
            </a:r>
            <a:endParaRPr lang="en-US" sz="900" dirty="0"/>
          </a:p>
        </p:txBody>
      </p:sp>
      <p:sp>
        <p:nvSpPr>
          <p:cNvPr id="11" name="Text 6"/>
          <p:cNvSpPr/>
          <p:nvPr/>
        </p:nvSpPr>
        <p:spPr>
          <a:xfrm>
            <a:off x="1103709" y="2632472"/>
            <a:ext cx="1038662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Variables de estado:</a:t>
            </a:r>
            <a:endParaRPr lang="en-US" sz="788" dirty="0"/>
          </a:p>
        </p:txBody>
      </p:sp>
      <p:sp>
        <p:nvSpPr>
          <p:cNvPr id="12" name="Text 7"/>
          <p:cNvSpPr/>
          <p:nvPr/>
        </p:nvSpPr>
        <p:spPr>
          <a:xfrm>
            <a:off x="2070934" y="2632472"/>
            <a:ext cx="1650513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Ángulo (θ) y velocidad angular (ω).</a:t>
            </a:r>
            <a:endParaRPr lang="en-US" sz="788" dirty="0"/>
          </a:p>
        </p:txBody>
      </p:sp>
      <p:sp>
        <p:nvSpPr>
          <p:cNvPr id="13" name="Text 8"/>
          <p:cNvSpPr/>
          <p:nvPr/>
        </p:nvSpPr>
        <p:spPr>
          <a:xfrm>
            <a:off x="1103709" y="2775347"/>
            <a:ext cx="90485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Comportamiento:</a:t>
            </a:r>
            <a:endParaRPr lang="en-US" sz="788" dirty="0"/>
          </a:p>
        </p:txBody>
      </p:sp>
      <p:sp>
        <p:nvSpPr>
          <p:cNvPr id="14" name="Text 9"/>
          <p:cNvSpPr/>
          <p:nvPr/>
        </p:nvSpPr>
        <p:spPr>
          <a:xfrm>
            <a:off x="1937128" y="2775347"/>
            <a:ext cx="1655731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Oscilaciones armónicas perpetuas.</a:t>
            </a:r>
            <a:endParaRPr lang="en-US" sz="788" dirty="0"/>
          </a:p>
        </p:txBody>
      </p:sp>
      <p:sp>
        <p:nvSpPr>
          <p:cNvPr id="15" name="Text 10"/>
          <p:cNvSpPr/>
          <p:nvPr/>
        </p:nvSpPr>
        <p:spPr>
          <a:xfrm>
            <a:off x="1103709" y="2918222"/>
            <a:ext cx="85510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Retrato de Fase:</a:t>
            </a:r>
            <a:endParaRPr lang="en-US" sz="788" dirty="0"/>
          </a:p>
        </p:txBody>
      </p:sp>
      <p:sp>
        <p:nvSpPr>
          <p:cNvPr id="16" name="Text 11"/>
          <p:cNvSpPr/>
          <p:nvPr/>
        </p:nvSpPr>
        <p:spPr>
          <a:xfrm>
            <a:off x="1887373" y="2918222"/>
            <a:ext cx="254859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Un</a:t>
            </a:r>
            <a:endParaRPr lang="en-US" sz="788" dirty="0"/>
          </a:p>
        </p:txBody>
      </p:sp>
      <p:sp>
        <p:nvSpPr>
          <p:cNvPr id="17" name="Text 12"/>
          <p:cNvSpPr/>
          <p:nvPr/>
        </p:nvSpPr>
        <p:spPr>
          <a:xfrm>
            <a:off x="2070795" y="2918222"/>
            <a:ext cx="39371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Centro</a:t>
            </a:r>
            <a:endParaRPr lang="en-US" sz="788" dirty="0"/>
          </a:p>
        </p:txBody>
      </p:sp>
      <p:sp>
        <p:nvSpPr>
          <p:cNvPr id="18" name="Text 13"/>
          <p:cNvSpPr/>
          <p:nvPr/>
        </p:nvSpPr>
        <p:spPr>
          <a:xfrm>
            <a:off x="2393073" y="2918222"/>
            <a:ext cx="1511071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. Trayectorias elípticas cerradas.</a:t>
            </a:r>
            <a:endParaRPr lang="en-US" sz="788" dirty="0"/>
          </a:p>
        </p:txBody>
      </p:sp>
      <p:sp>
        <p:nvSpPr>
          <p:cNvPr id="19" name="Shape 14"/>
          <p:cNvSpPr/>
          <p:nvPr/>
        </p:nvSpPr>
        <p:spPr>
          <a:xfrm>
            <a:off x="4661297" y="1960959"/>
            <a:ext cx="3768328" cy="1257300"/>
          </a:xfrm>
          <a:prstGeom prst="rect">
            <a:avLst/>
          </a:prstGeom>
          <a:solidFill>
            <a:srgbClr val="F8FAFC"/>
          </a:solidFill>
          <a:ln w="397">
            <a:solidFill>
              <a:srgbClr val="4F46E5"/>
            </a:solidFill>
            <a:prstDash val="solid"/>
          </a:ln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172" y="2141339"/>
            <a:ext cx="142875" cy="142875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5004197" y="2137767"/>
            <a:ext cx="1960764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Péndulo Real (con fricción)</a:t>
            </a:r>
            <a:endParaRPr lang="en-US" sz="1125" dirty="0"/>
          </a:p>
        </p:txBody>
      </p:sp>
      <p:sp>
        <p:nvSpPr>
          <p:cNvPr id="22" name="Text 16"/>
          <p:cNvSpPr/>
          <p:nvPr/>
        </p:nvSpPr>
        <p:spPr>
          <a:xfrm>
            <a:off x="4804172" y="2403872"/>
            <a:ext cx="355401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Considera la fricción con el aire y en el pivote, disipando energía.</a:t>
            </a:r>
            <a:endParaRPr lang="en-US" sz="900" dirty="0"/>
          </a:p>
        </p:txBody>
      </p:sp>
      <p:sp>
        <p:nvSpPr>
          <p:cNvPr id="23" name="Text 17"/>
          <p:cNvSpPr/>
          <p:nvPr/>
        </p:nvSpPr>
        <p:spPr>
          <a:xfrm>
            <a:off x="5050631" y="2646759"/>
            <a:ext cx="90485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Comportamiento:</a:t>
            </a:r>
            <a:endParaRPr lang="en-US" sz="788" dirty="0"/>
          </a:p>
        </p:txBody>
      </p:sp>
      <p:sp>
        <p:nvSpPr>
          <p:cNvPr id="24" name="Text 18"/>
          <p:cNvSpPr/>
          <p:nvPr/>
        </p:nvSpPr>
        <p:spPr>
          <a:xfrm>
            <a:off x="5884050" y="2646759"/>
            <a:ext cx="2100458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Oscilaciones amortiguadas progresivamente.</a:t>
            </a:r>
            <a:endParaRPr lang="en-US" sz="788" dirty="0"/>
          </a:p>
        </p:txBody>
      </p:sp>
      <p:sp>
        <p:nvSpPr>
          <p:cNvPr id="25" name="Text 19"/>
          <p:cNvSpPr/>
          <p:nvPr/>
        </p:nvSpPr>
        <p:spPr>
          <a:xfrm>
            <a:off x="5050631" y="2789634"/>
            <a:ext cx="85510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Retrato de Fase:</a:t>
            </a:r>
            <a:endParaRPr lang="en-US" sz="788" dirty="0"/>
          </a:p>
        </p:txBody>
      </p:sp>
      <p:sp>
        <p:nvSpPr>
          <p:cNvPr id="26" name="Text 20"/>
          <p:cNvSpPr/>
          <p:nvPr/>
        </p:nvSpPr>
        <p:spPr>
          <a:xfrm>
            <a:off x="5834295" y="2789634"/>
            <a:ext cx="254859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Un</a:t>
            </a:r>
            <a:endParaRPr lang="en-US" sz="788" dirty="0"/>
          </a:p>
        </p:txBody>
      </p:sp>
      <p:sp>
        <p:nvSpPr>
          <p:cNvPr id="27" name="Text 21"/>
          <p:cNvSpPr/>
          <p:nvPr/>
        </p:nvSpPr>
        <p:spPr>
          <a:xfrm>
            <a:off x="6017716" y="2789634"/>
            <a:ext cx="693893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Foco Estable</a:t>
            </a:r>
            <a:endParaRPr lang="en-US" sz="788" dirty="0"/>
          </a:p>
        </p:txBody>
      </p:sp>
      <p:sp>
        <p:nvSpPr>
          <p:cNvPr id="28" name="Text 22"/>
          <p:cNvSpPr/>
          <p:nvPr/>
        </p:nvSpPr>
        <p:spPr>
          <a:xfrm>
            <a:off x="4918472" y="2789634"/>
            <a:ext cx="3049516" cy="25538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. Trayectorias en espiral que convergen al origen.</a:t>
            </a:r>
            <a:endParaRPr lang="en-US" sz="788" dirty="0"/>
          </a:p>
        </p:txBody>
      </p:sp>
      <p:sp>
        <p:nvSpPr>
          <p:cNvPr id="29" name="Shape 23"/>
          <p:cNvSpPr/>
          <p:nvPr/>
        </p:nvSpPr>
        <p:spPr>
          <a:xfrm>
            <a:off x="714375" y="3375422"/>
            <a:ext cx="7715250" cy="57150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30" name="Shape 24"/>
          <p:cNvSpPr/>
          <p:nvPr/>
        </p:nvSpPr>
        <p:spPr>
          <a:xfrm>
            <a:off x="714375" y="3375422"/>
            <a:ext cx="28575" cy="57150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3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09" y="3514725"/>
            <a:ext cx="85725" cy="114300"/>
          </a:xfrm>
          <a:prstGeom prst="rect">
            <a:avLst/>
          </a:prstGeom>
        </p:spPr>
      </p:pic>
      <p:sp>
        <p:nvSpPr>
          <p:cNvPr id="32" name="Text 25"/>
          <p:cNvSpPr/>
          <p:nvPr/>
        </p:nvSpPr>
        <p:spPr>
          <a:xfrm>
            <a:off x="983884" y="3511153"/>
            <a:ext cx="7390544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 análisis del péndulo ilustra cómo la inclusión de no linealidades (fricción) cambia drásticamente el comportamiento del sistema en el plano de fase.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4351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214313"/>
            <a:ext cx="8215313" cy="4814888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802" y="469702"/>
            <a:ext cx="257175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97702" y="462558"/>
            <a:ext cx="4362934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Estabilidad y Método de Lyapunov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714375" y="864394"/>
            <a:ext cx="7786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Análisis de la estabilidad de sistemas dinámicos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714375" y="1235869"/>
            <a:ext cx="7715250" cy="125730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8" name="Shape 4"/>
          <p:cNvSpPr/>
          <p:nvPr/>
        </p:nvSpPr>
        <p:spPr>
          <a:xfrm>
            <a:off x="714375" y="1235869"/>
            <a:ext cx="28575" cy="125730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401961"/>
            <a:ext cx="142875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57275" y="1398389"/>
            <a:ext cx="1990204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Estabilidad de Sistemas LTI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857250" y="1685925"/>
            <a:ext cx="4205715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 estabilidad de un sistema lineal e invariante en el tiempo (LTI) depende de los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4991528" y="1685925"/>
            <a:ext cx="112569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autovalores (polos)</a:t>
            </a:r>
            <a:endParaRPr lang="en-US" sz="900" dirty="0"/>
          </a:p>
        </p:txBody>
      </p:sp>
      <p:sp>
        <p:nvSpPr>
          <p:cNvPr id="13" name="Text 8"/>
          <p:cNvSpPr/>
          <p:nvPr/>
        </p:nvSpPr>
        <p:spPr>
          <a:xfrm>
            <a:off x="6045789" y="1685925"/>
            <a:ext cx="1361219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 la matriz de estado A.</a:t>
            </a:r>
            <a:endParaRPr lang="en-US" sz="900" dirty="0"/>
          </a:p>
        </p:txBody>
      </p:sp>
      <p:sp>
        <p:nvSpPr>
          <p:cNvPr id="14" name="Text 9"/>
          <p:cNvSpPr/>
          <p:nvPr/>
        </p:nvSpPr>
        <p:spPr>
          <a:xfrm>
            <a:off x="1103709" y="1935956"/>
            <a:ext cx="52442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Re(λ) &lt; 0:</a:t>
            </a:r>
            <a:endParaRPr lang="en-US" sz="788" dirty="0"/>
          </a:p>
        </p:txBody>
      </p:sp>
      <p:sp>
        <p:nvSpPr>
          <p:cNvPr id="15" name="Text 10"/>
          <p:cNvSpPr/>
          <p:nvPr/>
        </p:nvSpPr>
        <p:spPr>
          <a:xfrm>
            <a:off x="1556696" y="1935956"/>
            <a:ext cx="2134056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Estable (respuesta decae exponencialmente).</a:t>
            </a:r>
            <a:endParaRPr lang="en-US" sz="788" dirty="0"/>
          </a:p>
        </p:txBody>
      </p:sp>
      <p:sp>
        <p:nvSpPr>
          <p:cNvPr id="16" name="Text 11"/>
          <p:cNvSpPr/>
          <p:nvPr/>
        </p:nvSpPr>
        <p:spPr>
          <a:xfrm>
            <a:off x="1103709" y="2078831"/>
            <a:ext cx="52442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Re(λ) &gt; 0:</a:t>
            </a:r>
            <a:endParaRPr lang="en-US" sz="788" dirty="0"/>
          </a:p>
        </p:txBody>
      </p:sp>
      <p:sp>
        <p:nvSpPr>
          <p:cNvPr id="17" name="Text 12"/>
          <p:cNvSpPr/>
          <p:nvPr/>
        </p:nvSpPr>
        <p:spPr>
          <a:xfrm>
            <a:off x="1556696" y="2078831"/>
            <a:ext cx="2178453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Inestable (respuesta crece exponencialmente).</a:t>
            </a:r>
            <a:endParaRPr lang="en-US" sz="788" dirty="0"/>
          </a:p>
        </p:txBody>
      </p:sp>
      <p:sp>
        <p:nvSpPr>
          <p:cNvPr id="18" name="Text 13"/>
          <p:cNvSpPr/>
          <p:nvPr/>
        </p:nvSpPr>
        <p:spPr>
          <a:xfrm>
            <a:off x="1103709" y="2221706"/>
            <a:ext cx="52442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Re(λ) = 0:</a:t>
            </a:r>
            <a:endParaRPr lang="en-US" sz="788" dirty="0"/>
          </a:p>
        </p:txBody>
      </p:sp>
      <p:sp>
        <p:nvSpPr>
          <p:cNvPr id="19" name="Text 14"/>
          <p:cNvSpPr/>
          <p:nvPr/>
        </p:nvSpPr>
        <p:spPr>
          <a:xfrm>
            <a:off x="1556696" y="2221706"/>
            <a:ext cx="4641010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Marginalmente estable (oscilatorio sostenido) o inestable (si hay raíces repetidas en el eje imaginario).</a:t>
            </a:r>
            <a:endParaRPr lang="en-US" sz="788" dirty="0"/>
          </a:p>
        </p:txBody>
      </p:sp>
      <p:sp>
        <p:nvSpPr>
          <p:cNvPr id="20" name="Shape 15"/>
          <p:cNvSpPr/>
          <p:nvPr/>
        </p:nvSpPr>
        <p:spPr>
          <a:xfrm>
            <a:off x="714375" y="2636044"/>
            <a:ext cx="7715250" cy="157162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21" name="Shape 16"/>
          <p:cNvSpPr/>
          <p:nvPr/>
        </p:nvSpPr>
        <p:spPr>
          <a:xfrm>
            <a:off x="714375" y="2636044"/>
            <a:ext cx="28575" cy="1571625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2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2802136"/>
            <a:ext cx="178594" cy="142875"/>
          </a:xfrm>
          <a:prstGeom prst="rect">
            <a:avLst/>
          </a:prstGeom>
        </p:spPr>
      </p:pic>
      <p:sp>
        <p:nvSpPr>
          <p:cNvPr id="23" name="Text 17"/>
          <p:cNvSpPr/>
          <p:nvPr/>
        </p:nvSpPr>
        <p:spPr>
          <a:xfrm>
            <a:off x="1092994" y="2798564"/>
            <a:ext cx="1534595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Método de Lyapunov</a:t>
            </a:r>
            <a:endParaRPr lang="en-US" sz="1125" dirty="0"/>
          </a:p>
        </p:txBody>
      </p:sp>
      <p:sp>
        <p:nvSpPr>
          <p:cNvPr id="24" name="Text 18"/>
          <p:cNvSpPr/>
          <p:nvPr/>
        </p:nvSpPr>
        <p:spPr>
          <a:xfrm>
            <a:off x="857250" y="3064669"/>
            <a:ext cx="7500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Permite analizar la estabilidad de un punto de equilibrio de un sistema (lineal o no lineal) sin resolver explícitamente las ecuaciones diferenciales.</a:t>
            </a:r>
            <a:endParaRPr lang="en-US" sz="900" dirty="0"/>
          </a:p>
        </p:txBody>
      </p:sp>
      <p:sp>
        <p:nvSpPr>
          <p:cNvPr id="25" name="Text 19"/>
          <p:cNvSpPr/>
          <p:nvPr/>
        </p:nvSpPr>
        <p:spPr>
          <a:xfrm>
            <a:off x="857250" y="3343275"/>
            <a:ext cx="1418592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 basa en encontrar una</a:t>
            </a:r>
            <a:endParaRPr lang="en-US" sz="900" dirty="0"/>
          </a:p>
        </p:txBody>
      </p:sp>
      <p:sp>
        <p:nvSpPr>
          <p:cNvPr id="26" name="Text 20"/>
          <p:cNvSpPr/>
          <p:nvPr/>
        </p:nvSpPr>
        <p:spPr>
          <a:xfrm>
            <a:off x="2204405" y="3343275"/>
            <a:ext cx="1464246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función de Lyapunov V(x)</a:t>
            </a:r>
            <a:endParaRPr lang="en-US" sz="900" dirty="0"/>
          </a:p>
        </p:txBody>
      </p:sp>
      <p:sp>
        <p:nvSpPr>
          <p:cNvPr id="27" name="Text 21"/>
          <p:cNvSpPr/>
          <p:nvPr/>
        </p:nvSpPr>
        <p:spPr>
          <a:xfrm>
            <a:off x="3597213" y="3343275"/>
            <a:ext cx="2485858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(análoga a la energía del sistema) que cumpla:</a:t>
            </a:r>
            <a:endParaRPr lang="en-US" sz="900" dirty="0"/>
          </a:p>
        </p:txBody>
      </p:sp>
      <p:sp>
        <p:nvSpPr>
          <p:cNvPr id="28" name="Text 22"/>
          <p:cNvSpPr/>
          <p:nvPr/>
        </p:nvSpPr>
        <p:spPr>
          <a:xfrm>
            <a:off x="971550" y="3579019"/>
            <a:ext cx="7386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V(x) &gt; 0 para x ≠ 0 (definida positiva)</a:t>
            </a:r>
            <a:endParaRPr lang="en-US" sz="788" dirty="0"/>
          </a:p>
        </p:txBody>
      </p:sp>
      <p:sp>
        <p:nvSpPr>
          <p:cNvPr id="29" name="Text 23"/>
          <p:cNvSpPr/>
          <p:nvPr/>
        </p:nvSpPr>
        <p:spPr>
          <a:xfrm>
            <a:off x="971550" y="3721894"/>
            <a:ext cx="7386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dV(x)/dt ≤ 0 (derivada no positiva a lo largo de las trayectorias)</a:t>
            </a:r>
            <a:endParaRPr lang="en-US" sz="788" dirty="0"/>
          </a:p>
        </p:txBody>
      </p:sp>
      <p:sp>
        <p:nvSpPr>
          <p:cNvPr id="30" name="Text 24"/>
          <p:cNvSpPr/>
          <p:nvPr/>
        </p:nvSpPr>
        <p:spPr>
          <a:xfrm>
            <a:off x="857250" y="3921919"/>
            <a:ext cx="75009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 se cumplen estas condiciones, el punto de equilibrio es estable. Si dV(x)/dt &lt; 0, es asintóticamente estable.</a:t>
            </a:r>
            <a:endParaRPr lang="en-US" sz="788" dirty="0"/>
          </a:p>
        </p:txBody>
      </p:sp>
      <p:sp>
        <p:nvSpPr>
          <p:cNvPr id="31" name="Shape 25"/>
          <p:cNvSpPr/>
          <p:nvPr/>
        </p:nvSpPr>
        <p:spPr>
          <a:xfrm>
            <a:off x="714375" y="4379119"/>
            <a:ext cx="7715250" cy="40005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32" name="Shape 26"/>
          <p:cNvSpPr/>
          <p:nvPr/>
        </p:nvSpPr>
        <p:spPr>
          <a:xfrm>
            <a:off x="714375" y="4379119"/>
            <a:ext cx="28575" cy="40005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3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13" y="4518422"/>
            <a:ext cx="85725" cy="114300"/>
          </a:xfrm>
          <a:prstGeom prst="rect">
            <a:avLst/>
          </a:prstGeom>
        </p:spPr>
      </p:pic>
      <p:sp>
        <p:nvSpPr>
          <p:cNvPr id="34" name="Text 27"/>
          <p:cNvSpPr/>
          <p:nvPr/>
        </p:nvSpPr>
        <p:spPr>
          <a:xfrm>
            <a:off x="1033388" y="4514850"/>
            <a:ext cx="7291536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 método de Lyapunov es una herramienta poderosa para el análisis de estabilidad global, especialmente en sistemas no lineales complejos.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2025-06-11T15:16:42Z</dcterms:created>
  <dcterms:modified xsi:type="dcterms:W3CDTF">2025-06-11T15:16:42Z</dcterms:modified>
</cp:coreProperties>
</file>