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4931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22068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691" y="469702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23591" y="462558"/>
            <a:ext cx="5311127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Modelo Depredador-Presa (Lotka-Volterra)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Describe la dinámica de poblaciones de dos especies, una depredadora y otra presa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2120298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2120298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398389"/>
            <a:ext cx="169106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Ecuaciones del Modelo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85925"/>
            <a:ext cx="6241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Considera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409998" y="1685925"/>
            <a:ext cx="135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1473566" y="1685925"/>
            <a:ext cx="168531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como la población de presas e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3087439" y="1685925"/>
            <a:ext cx="135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y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3151008" y="1685925"/>
            <a:ext cx="195230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como la población de depredadores.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857250" y="1943100"/>
            <a:ext cx="7429500" cy="591536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7" name="Text 12"/>
          <p:cNvSpPr/>
          <p:nvPr/>
        </p:nvSpPr>
        <p:spPr>
          <a:xfrm>
            <a:off x="3628969" y="2071688"/>
            <a:ext cx="195747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dx/dt = αx - βxy  (Presas)</a:t>
            </a:r>
            <a:endParaRPr lang="en-US" sz="990" dirty="0"/>
          </a:p>
        </p:txBody>
      </p:sp>
      <p:sp>
        <p:nvSpPr>
          <p:cNvPr id="18" name="Text 13"/>
          <p:cNvSpPr/>
          <p:nvPr/>
        </p:nvSpPr>
        <p:spPr>
          <a:xfrm>
            <a:off x="3402657" y="2260299"/>
            <a:ext cx="241009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dy/dt = δxy - γy  (Depredadores)</a:t>
            </a:r>
            <a:endParaRPr lang="en-US" sz="990" dirty="0"/>
          </a:p>
        </p:txBody>
      </p:sp>
      <p:sp>
        <p:nvSpPr>
          <p:cNvPr id="19" name="Text 14"/>
          <p:cNvSpPr/>
          <p:nvPr/>
        </p:nvSpPr>
        <p:spPr>
          <a:xfrm>
            <a:off x="1103709" y="2656080"/>
            <a:ext cx="16623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α: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1198504" y="2656080"/>
            <a:ext cx="235068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Tasa de crecimiento de presas (sin depredadores).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1103709" y="2798955"/>
            <a:ext cx="16578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β: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1198057" y="2798955"/>
            <a:ext cx="105560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Tasa de depredación.</a:t>
            </a:r>
            <a:endParaRPr lang="en-US" sz="788" dirty="0"/>
          </a:p>
        </p:txBody>
      </p:sp>
      <p:sp>
        <p:nvSpPr>
          <p:cNvPr id="23" name="Text 18"/>
          <p:cNvSpPr/>
          <p:nvPr/>
        </p:nvSpPr>
        <p:spPr>
          <a:xfrm>
            <a:off x="1103709" y="2941830"/>
            <a:ext cx="16539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δ:</a:t>
            </a:r>
            <a:endParaRPr lang="en-US" sz="788" dirty="0"/>
          </a:p>
        </p:txBody>
      </p:sp>
      <p:sp>
        <p:nvSpPr>
          <p:cNvPr id="24" name="Text 19"/>
          <p:cNvSpPr/>
          <p:nvPr/>
        </p:nvSpPr>
        <p:spPr>
          <a:xfrm>
            <a:off x="1197666" y="2941830"/>
            <a:ext cx="275123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Tasa de crecimiento de depredadores (depende de presas).</a:t>
            </a:r>
            <a:endParaRPr lang="en-US" sz="788" dirty="0"/>
          </a:p>
        </p:txBody>
      </p:sp>
      <p:sp>
        <p:nvSpPr>
          <p:cNvPr id="25" name="Text 20"/>
          <p:cNvSpPr/>
          <p:nvPr/>
        </p:nvSpPr>
        <p:spPr>
          <a:xfrm>
            <a:off x="1103709" y="3084705"/>
            <a:ext cx="16037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γ: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1192643" y="3084705"/>
            <a:ext cx="230628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Tasa de mortalidad de depredadores (sin presas).</a:t>
            </a:r>
            <a:endParaRPr lang="en-US" sz="788" dirty="0"/>
          </a:p>
        </p:txBody>
      </p:sp>
      <p:sp>
        <p:nvSpPr>
          <p:cNvPr id="27" name="Shape 22"/>
          <p:cNvSpPr/>
          <p:nvPr/>
        </p:nvSpPr>
        <p:spPr>
          <a:xfrm>
            <a:off x="714375" y="3499042"/>
            <a:ext cx="7715250" cy="111442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8" name="Shape 23"/>
          <p:cNvSpPr/>
          <p:nvPr/>
        </p:nvSpPr>
        <p:spPr>
          <a:xfrm>
            <a:off x="714375" y="3499042"/>
            <a:ext cx="28575" cy="111442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665134"/>
            <a:ext cx="142875" cy="142875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1057275" y="3661563"/>
            <a:ext cx="150018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Puntos de Equilibrio</a:t>
            </a:r>
            <a:endParaRPr lang="en-US" sz="1125" dirty="0"/>
          </a:p>
        </p:txBody>
      </p:sp>
      <p:sp>
        <p:nvSpPr>
          <p:cNvPr id="31" name="Text 25"/>
          <p:cNvSpPr/>
          <p:nvPr/>
        </p:nvSpPr>
        <p:spPr>
          <a:xfrm>
            <a:off x="857250" y="3927667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 encuentran cuando dx/dt = 0 y dy/dt = 0.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1103709" y="4199130"/>
            <a:ext cx="33818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(0, 0):</a:t>
            </a:r>
            <a:endParaRPr lang="en-US" sz="788" dirty="0"/>
          </a:p>
        </p:txBody>
      </p:sp>
      <p:sp>
        <p:nvSpPr>
          <p:cNvPr id="33" name="Text 27"/>
          <p:cNvSpPr/>
          <p:nvPr/>
        </p:nvSpPr>
        <p:spPr>
          <a:xfrm>
            <a:off x="1370456" y="4199130"/>
            <a:ext cx="2534245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Extinción de ambas especies (punto de silla inestable).</a:t>
            </a:r>
            <a:endParaRPr lang="en-US" sz="788" dirty="0"/>
          </a:p>
        </p:txBody>
      </p:sp>
      <p:sp>
        <p:nvSpPr>
          <p:cNvPr id="34" name="Text 28"/>
          <p:cNvSpPr/>
          <p:nvPr/>
        </p:nvSpPr>
        <p:spPr>
          <a:xfrm>
            <a:off x="1103709" y="4342005"/>
            <a:ext cx="52129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(γ/δ, α/β):</a:t>
            </a:r>
            <a:endParaRPr lang="en-US" sz="788" dirty="0"/>
          </a:p>
        </p:txBody>
      </p:sp>
      <p:sp>
        <p:nvSpPr>
          <p:cNvPr id="35" name="Text 29"/>
          <p:cNvSpPr/>
          <p:nvPr/>
        </p:nvSpPr>
        <p:spPr>
          <a:xfrm>
            <a:off x="1553570" y="4342005"/>
            <a:ext cx="304549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Coexistencia de ambas especies (centro, oscilaciones periódicas).</a:t>
            </a:r>
            <a:endParaRPr lang="en-US" sz="788" dirty="0"/>
          </a:p>
        </p:txBody>
      </p:sp>
      <p:sp>
        <p:nvSpPr>
          <p:cNvPr id="36" name="Shape 30"/>
          <p:cNvSpPr/>
          <p:nvPr/>
        </p:nvSpPr>
        <p:spPr>
          <a:xfrm>
            <a:off x="714375" y="4784917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7" name="Shape 31"/>
          <p:cNvSpPr/>
          <p:nvPr/>
        </p:nvSpPr>
        <p:spPr>
          <a:xfrm>
            <a:off x="714375" y="4784917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2023" y="4924220"/>
            <a:ext cx="85725" cy="114300"/>
          </a:xfrm>
          <a:prstGeom prst="rect">
            <a:avLst/>
          </a:prstGeom>
        </p:spPr>
      </p:pic>
      <p:sp>
        <p:nvSpPr>
          <p:cNvPr id="39" name="Text 32"/>
          <p:cNvSpPr/>
          <p:nvPr/>
        </p:nvSpPr>
        <p:spPr>
          <a:xfrm>
            <a:off x="1904898" y="4920648"/>
            <a:ext cx="554851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modelo predice ciclos de población periódicos, donde las poblaciones de depredadores y presas oscilan.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0641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487778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590" y="469702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81783" y="462558"/>
            <a:ext cx="4659037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Modelo de Especies en Competencia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Describe la interacción entre dos especies que compiten por los mismos recursos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97742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977423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398389"/>
            <a:ext cx="169106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Ecuaciones del Modelo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85925"/>
            <a:ext cx="62418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Considera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409998" y="1685925"/>
            <a:ext cx="20125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N₁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1539813" y="1685925"/>
            <a:ext cx="1921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y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1660475" y="1685925"/>
            <a:ext cx="20476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N₂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1793807" y="1685925"/>
            <a:ext cx="298770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como las poblaciones de las dos especies competidoras.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857250" y="1943100"/>
            <a:ext cx="7429500" cy="591536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7" name="Text 12"/>
          <p:cNvSpPr/>
          <p:nvPr/>
        </p:nvSpPr>
        <p:spPr>
          <a:xfrm>
            <a:off x="3289502" y="2071688"/>
            <a:ext cx="263640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dN₁/dt = r₁N₁(1 - (N₁ + α₁₂N₂)/K₁)</a:t>
            </a:r>
            <a:endParaRPr lang="en-US" sz="990" dirty="0"/>
          </a:p>
        </p:txBody>
      </p:sp>
      <p:sp>
        <p:nvSpPr>
          <p:cNvPr id="18" name="Text 13"/>
          <p:cNvSpPr/>
          <p:nvPr/>
        </p:nvSpPr>
        <p:spPr>
          <a:xfrm>
            <a:off x="3289502" y="2260299"/>
            <a:ext cx="263640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dN₂/dt = r₂N₂(1 - (N₂ + α₂₁N₁)/K₂)</a:t>
            </a:r>
            <a:endParaRPr lang="en-US" sz="990" dirty="0"/>
          </a:p>
        </p:txBody>
      </p:sp>
      <p:sp>
        <p:nvSpPr>
          <p:cNvPr id="19" name="Text 14"/>
          <p:cNvSpPr/>
          <p:nvPr/>
        </p:nvSpPr>
        <p:spPr>
          <a:xfrm>
            <a:off x="1103709" y="2656080"/>
            <a:ext cx="15777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rᵢ: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1190048" y="2656080"/>
            <a:ext cx="214318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Tasa de crecimiento intrínseca de la especie i.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1103709" y="2798955"/>
            <a:ext cx="19109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Kᵢ: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1223367" y="2798955"/>
            <a:ext cx="237875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Capacidad de carga del ambiente para la especie i.</a:t>
            </a:r>
            <a:endParaRPr lang="en-US" sz="788" dirty="0"/>
          </a:p>
        </p:txBody>
      </p:sp>
      <p:sp>
        <p:nvSpPr>
          <p:cNvPr id="23" name="Text 18"/>
          <p:cNvSpPr/>
          <p:nvPr/>
        </p:nvSpPr>
        <p:spPr>
          <a:xfrm>
            <a:off x="1103709" y="2941830"/>
            <a:ext cx="19642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αᵢⱼ:</a:t>
            </a:r>
            <a:endParaRPr lang="en-US" sz="788" dirty="0"/>
          </a:p>
        </p:txBody>
      </p:sp>
      <p:sp>
        <p:nvSpPr>
          <p:cNvPr id="24" name="Text 19"/>
          <p:cNvSpPr/>
          <p:nvPr/>
        </p:nvSpPr>
        <p:spPr>
          <a:xfrm>
            <a:off x="1228697" y="2941830"/>
            <a:ext cx="320137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Coeficiente de competencia (efecto de la especie j sobre la especie i).</a:t>
            </a:r>
            <a:endParaRPr lang="en-US" sz="788" dirty="0"/>
          </a:p>
        </p:txBody>
      </p:sp>
      <p:sp>
        <p:nvSpPr>
          <p:cNvPr id="25" name="Shape 20"/>
          <p:cNvSpPr/>
          <p:nvPr/>
        </p:nvSpPr>
        <p:spPr>
          <a:xfrm>
            <a:off x="714375" y="3356167"/>
            <a:ext cx="7715250" cy="9144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6" name="Shape 21"/>
          <p:cNvSpPr/>
          <p:nvPr/>
        </p:nvSpPr>
        <p:spPr>
          <a:xfrm>
            <a:off x="714375" y="3356167"/>
            <a:ext cx="28575" cy="9144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522259"/>
            <a:ext cx="178594" cy="142875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1092994" y="3518688"/>
            <a:ext cx="250081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Principio de Exclusión Competitiva</a:t>
            </a:r>
            <a:endParaRPr lang="en-US" sz="1125" dirty="0"/>
          </a:p>
        </p:txBody>
      </p:sp>
      <p:sp>
        <p:nvSpPr>
          <p:cNvPr id="29" name="Text 23"/>
          <p:cNvSpPr/>
          <p:nvPr/>
        </p:nvSpPr>
        <p:spPr>
          <a:xfrm>
            <a:off x="857250" y="3784792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 dos especies compiten por el mismo recurso limitante, una de ellas eventualmente eliminará a la otra. No pueden coexistir indefinidamente si sus nichos ecológicos son idénticos.</a:t>
            </a:r>
            <a:endParaRPr lang="en-US" sz="900" dirty="0"/>
          </a:p>
        </p:txBody>
      </p:sp>
      <p:sp>
        <p:nvSpPr>
          <p:cNvPr id="30" name="Shape 24"/>
          <p:cNvSpPr/>
          <p:nvPr/>
        </p:nvSpPr>
        <p:spPr>
          <a:xfrm>
            <a:off x="714375" y="4442017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1" name="Shape 25"/>
          <p:cNvSpPr/>
          <p:nvPr/>
        </p:nvSpPr>
        <p:spPr>
          <a:xfrm>
            <a:off x="714375" y="4442017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051" y="4581320"/>
            <a:ext cx="85725" cy="114300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1977926" y="4577748"/>
            <a:ext cx="540246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resultado de la competencia depende de las capacidades de carga y los coeficientes de competencia.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2025-06-11T15:16:36Z</dcterms:created>
  <dcterms:modified xsi:type="dcterms:W3CDTF">2025-06-11T15:16:36Z</dcterms:modified>
</cp:coreProperties>
</file>