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5781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214313"/>
            <a:ext cx="8215313" cy="4929188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76" y="469702"/>
            <a:ext cx="257175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97476" y="462558"/>
            <a:ext cx="3963358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Distribuciones y Aleatorización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864394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Incorporando la variabilidad en los modelos de simulación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235869"/>
            <a:ext cx="7715250" cy="140017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714375" y="1235869"/>
            <a:ext cx="28575" cy="1400175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401961"/>
            <a:ext cx="178594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2994" y="1398389"/>
            <a:ext cx="1956020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Aleatorización de Variables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57250" y="1664494"/>
            <a:ext cx="7500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 simulación, la aleatorización de variables permite modelar la incertidumbre y la variabilidad inherente a los sistemas reales. Es crucial para obtener resultados realistas y robustos.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1103709" y="2078831"/>
            <a:ext cx="109960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Aleatorización Inicial: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2131879" y="2078831"/>
            <a:ext cx="2333885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Definir valores aleatorios al inicio de la simulación.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1103709" y="2221706"/>
            <a:ext cx="1553459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Aleatorización en Tiempo Real: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2585731" y="2221706"/>
            <a:ext cx="3951973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Generar valores aleatorios durante la ejecución de la simulación, según sea necesario.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1103709" y="2364581"/>
            <a:ext cx="112762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Elección de Variables: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2159896" y="2364581"/>
            <a:ext cx="529700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Identificar qué variables del sistema deben ser aleatorizadas (ej. tiempos de llegada, tiempos de servicio, fallas, etc.).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714375" y="2778919"/>
            <a:ext cx="7715250" cy="154305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9" name="Shape 14"/>
          <p:cNvSpPr/>
          <p:nvPr/>
        </p:nvSpPr>
        <p:spPr>
          <a:xfrm>
            <a:off x="714375" y="2778919"/>
            <a:ext cx="28575" cy="154305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2945011"/>
            <a:ext cx="142875" cy="142875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1057275" y="2941439"/>
            <a:ext cx="3279232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Relevamiento de Distribuciones de Frecuencia</a:t>
            </a:r>
            <a:endParaRPr lang="en-US" sz="1125" dirty="0"/>
          </a:p>
        </p:txBody>
      </p:sp>
      <p:sp>
        <p:nvSpPr>
          <p:cNvPr id="22" name="Text 16"/>
          <p:cNvSpPr/>
          <p:nvPr/>
        </p:nvSpPr>
        <p:spPr>
          <a:xfrm>
            <a:off x="857250" y="3207544"/>
            <a:ext cx="7500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 el proceso de recolectar datos históricos de un sistema para determinar la distribución de probabilidad que mejor describe el comportamiento de una variable específica.</a:t>
            </a:r>
            <a:endParaRPr lang="en-US" sz="900" dirty="0"/>
          </a:p>
        </p:txBody>
      </p:sp>
      <p:sp>
        <p:nvSpPr>
          <p:cNvPr id="23" name="Text 17"/>
          <p:cNvSpPr/>
          <p:nvPr/>
        </p:nvSpPr>
        <p:spPr>
          <a:xfrm>
            <a:off x="1103709" y="3621881"/>
            <a:ext cx="1388566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Distribución de Frecuencia:</a:t>
            </a:r>
            <a:endParaRPr lang="en-US" sz="788" dirty="0"/>
          </a:p>
        </p:txBody>
      </p:sp>
      <p:sp>
        <p:nvSpPr>
          <p:cNvPr id="24" name="Text 18"/>
          <p:cNvSpPr/>
          <p:nvPr/>
        </p:nvSpPr>
        <p:spPr>
          <a:xfrm>
            <a:off x="2420838" y="3621881"/>
            <a:ext cx="392247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Tabla o gráfico que muestra cuántas veces ocurre cada valor en un conjunto de datos.</a:t>
            </a:r>
            <a:endParaRPr lang="en-US" sz="788" dirty="0"/>
          </a:p>
        </p:txBody>
      </p:sp>
      <p:sp>
        <p:nvSpPr>
          <p:cNvPr id="25" name="Text 19"/>
          <p:cNvSpPr/>
          <p:nvPr/>
        </p:nvSpPr>
        <p:spPr>
          <a:xfrm>
            <a:off x="1103709" y="3764756"/>
            <a:ext cx="125529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Densidad de Frecuencia:</a:t>
            </a:r>
            <a:endParaRPr lang="en-US" sz="788" dirty="0"/>
          </a:p>
        </p:txBody>
      </p:sp>
      <p:sp>
        <p:nvSpPr>
          <p:cNvPr id="26" name="Text 20"/>
          <p:cNvSpPr/>
          <p:nvPr/>
        </p:nvSpPr>
        <p:spPr>
          <a:xfrm>
            <a:off x="2287563" y="3764756"/>
            <a:ext cx="3479592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 variables continuas, representa la probabilidad por unidad de intervalo.</a:t>
            </a:r>
            <a:endParaRPr lang="en-US" sz="788" dirty="0"/>
          </a:p>
        </p:txBody>
      </p:sp>
      <p:sp>
        <p:nvSpPr>
          <p:cNvPr id="27" name="Text 21"/>
          <p:cNvSpPr/>
          <p:nvPr/>
        </p:nvSpPr>
        <p:spPr>
          <a:xfrm>
            <a:off x="1103709" y="3907631"/>
            <a:ext cx="2307264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Distribución Acumulada de Frecuencias (CDF):</a:t>
            </a:r>
            <a:endParaRPr lang="en-US" sz="788" dirty="0"/>
          </a:p>
        </p:txBody>
      </p:sp>
      <p:sp>
        <p:nvSpPr>
          <p:cNvPr id="28" name="Text 22"/>
          <p:cNvSpPr/>
          <p:nvPr/>
        </p:nvSpPr>
        <p:spPr>
          <a:xfrm>
            <a:off x="971550" y="3907631"/>
            <a:ext cx="7182008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Muestra la probabilidad de que una variable tome un valor menor o igual a un punto dado. Es fundamental para la generación de números aleatorios.</a:t>
            </a:r>
            <a:endParaRPr lang="en-US" sz="788" dirty="0"/>
          </a:p>
        </p:txBody>
      </p:sp>
      <p:sp>
        <p:nvSpPr>
          <p:cNvPr id="29" name="Shape 23"/>
          <p:cNvSpPr/>
          <p:nvPr/>
        </p:nvSpPr>
        <p:spPr>
          <a:xfrm>
            <a:off x="714375" y="4493419"/>
            <a:ext cx="7715250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30" name="Shape 24"/>
          <p:cNvSpPr/>
          <p:nvPr/>
        </p:nvSpPr>
        <p:spPr>
          <a:xfrm>
            <a:off x="714375" y="4493419"/>
            <a:ext cx="28575" cy="4000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719" y="4632722"/>
            <a:ext cx="85725" cy="114300"/>
          </a:xfrm>
          <a:prstGeom prst="rect">
            <a:avLst/>
          </a:prstGeom>
        </p:spPr>
      </p:pic>
      <p:sp>
        <p:nvSpPr>
          <p:cNvPr id="32" name="Text 25"/>
          <p:cNvSpPr/>
          <p:nvPr/>
        </p:nvSpPr>
        <p:spPr>
          <a:xfrm>
            <a:off x="1625594" y="4629150"/>
            <a:ext cx="6107125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Una correcta aleatorización y relevamiento de distribuciones son la base para una simulación precisa y representativa.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0072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214313"/>
            <a:ext cx="8215313" cy="53721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14" y="469702"/>
            <a:ext cx="225028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16767" y="462558"/>
            <a:ext cx="5092629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Generación de Distribuciones Aleatorias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864394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Métodos para generar números que sigan una distribución específica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235869"/>
            <a:ext cx="7715250" cy="120015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714375" y="1235869"/>
            <a:ext cx="28575" cy="120015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401961"/>
            <a:ext cx="160734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75134" y="1398389"/>
            <a:ext cx="2302046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Distribución Uniforme (U(0,1))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57250" y="1635919"/>
            <a:ext cx="7500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Base para la generación de otras distribuciones. Se generan números pseudoaleatorios entre 0 y 1.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1103709" y="1878806"/>
            <a:ext cx="1297484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 de Von Neumann: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2329755" y="1878806"/>
            <a:ext cx="2106039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Cuadrados medios (histórico, poco eficiente).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1103709" y="2021681"/>
            <a:ext cx="109935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 de Fibonacci: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2131628" y="2021681"/>
            <a:ext cx="192808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Suma de números anteriores (mejorado).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1103709" y="2164556"/>
            <a:ext cx="1293968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Métodos Congruenciales: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2326239" y="2164556"/>
            <a:ext cx="2684041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Lineales, multiplicativos, aditivos (más usados, eficientes).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714375" y="2543175"/>
            <a:ext cx="7715250" cy="105727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9" name="Shape 14"/>
          <p:cNvSpPr/>
          <p:nvPr/>
        </p:nvSpPr>
        <p:spPr>
          <a:xfrm>
            <a:off x="714375" y="2543175"/>
            <a:ext cx="28575" cy="1057275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2709267"/>
            <a:ext cx="142875" cy="142875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1057275" y="2705695"/>
            <a:ext cx="2492918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Distribución Normal (Gaussiana)</a:t>
            </a:r>
            <a:endParaRPr lang="en-US" sz="1125" dirty="0"/>
          </a:p>
        </p:txBody>
      </p:sp>
      <p:sp>
        <p:nvSpPr>
          <p:cNvPr id="22" name="Text 16"/>
          <p:cNvSpPr/>
          <p:nvPr/>
        </p:nvSpPr>
        <p:spPr>
          <a:xfrm>
            <a:off x="857250" y="2943225"/>
            <a:ext cx="7500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Común en fenómenos naturales. Se puede generar a partir de uniformes.</a:t>
            </a:r>
            <a:endParaRPr lang="en-US" sz="900" dirty="0"/>
          </a:p>
        </p:txBody>
      </p:sp>
      <p:sp>
        <p:nvSpPr>
          <p:cNvPr id="23" name="Text 17"/>
          <p:cNvSpPr/>
          <p:nvPr/>
        </p:nvSpPr>
        <p:spPr>
          <a:xfrm>
            <a:off x="1103709" y="3186113"/>
            <a:ext cx="114930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 de Box-Muller:</a:t>
            </a:r>
            <a:endParaRPr lang="en-US" sz="788" dirty="0"/>
          </a:p>
        </p:txBody>
      </p:sp>
      <p:sp>
        <p:nvSpPr>
          <p:cNvPr id="24" name="Text 18"/>
          <p:cNvSpPr/>
          <p:nvPr/>
        </p:nvSpPr>
        <p:spPr>
          <a:xfrm>
            <a:off x="2181578" y="3186113"/>
            <a:ext cx="2483960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Transforma dos variables uniformes en dos normales.</a:t>
            </a:r>
            <a:endParaRPr lang="en-US" sz="788" dirty="0"/>
          </a:p>
        </p:txBody>
      </p:sp>
      <p:sp>
        <p:nvSpPr>
          <p:cNvPr id="25" name="Text 19"/>
          <p:cNvSpPr/>
          <p:nvPr/>
        </p:nvSpPr>
        <p:spPr>
          <a:xfrm>
            <a:off x="1103709" y="3328988"/>
            <a:ext cx="1381172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Teorema del Límite Central:</a:t>
            </a:r>
            <a:endParaRPr lang="en-US" sz="788" dirty="0"/>
          </a:p>
        </p:txBody>
      </p:sp>
      <p:sp>
        <p:nvSpPr>
          <p:cNvPr id="26" name="Text 20"/>
          <p:cNvSpPr/>
          <p:nvPr/>
        </p:nvSpPr>
        <p:spPr>
          <a:xfrm>
            <a:off x="2413443" y="3328988"/>
            <a:ext cx="3412843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Suma de muchas variables aleatorias independientes tiende a una normal.</a:t>
            </a:r>
            <a:endParaRPr lang="en-US" sz="788" dirty="0"/>
          </a:p>
        </p:txBody>
      </p:sp>
      <p:sp>
        <p:nvSpPr>
          <p:cNvPr id="27" name="Shape 21"/>
          <p:cNvSpPr/>
          <p:nvPr/>
        </p:nvSpPr>
        <p:spPr>
          <a:xfrm>
            <a:off x="714375" y="3707606"/>
            <a:ext cx="7715250" cy="105727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8" name="Shape 22"/>
          <p:cNvSpPr/>
          <p:nvPr/>
        </p:nvSpPr>
        <p:spPr>
          <a:xfrm>
            <a:off x="714375" y="3707606"/>
            <a:ext cx="28575" cy="1057275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3873698"/>
            <a:ext cx="178594" cy="142875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1092994" y="3870127"/>
            <a:ext cx="2019365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 Distribuciones Arbitrarias</a:t>
            </a:r>
            <a:endParaRPr lang="en-US" sz="1125" dirty="0"/>
          </a:p>
        </p:txBody>
      </p:sp>
      <p:sp>
        <p:nvSpPr>
          <p:cNvPr id="31" name="Text 24"/>
          <p:cNvSpPr/>
          <p:nvPr/>
        </p:nvSpPr>
        <p:spPr>
          <a:xfrm>
            <a:off x="857250" y="4107656"/>
            <a:ext cx="7500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Generación de números aleatorios que siguen una distribución observada en datos reales, sin una forma analítica conocida.</a:t>
            </a:r>
            <a:endParaRPr lang="en-US" sz="900" dirty="0"/>
          </a:p>
        </p:txBody>
      </p:sp>
      <p:sp>
        <p:nvSpPr>
          <p:cNvPr id="32" name="Text 25"/>
          <p:cNvSpPr/>
          <p:nvPr/>
        </p:nvSpPr>
        <p:spPr>
          <a:xfrm>
            <a:off x="1103709" y="4350544"/>
            <a:ext cx="1783231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 de la Transformada Inversa:</a:t>
            </a:r>
            <a:endParaRPr lang="en-US" sz="788" dirty="0"/>
          </a:p>
        </p:txBody>
      </p:sp>
      <p:sp>
        <p:nvSpPr>
          <p:cNvPr id="33" name="Text 26"/>
          <p:cNvSpPr/>
          <p:nvPr/>
        </p:nvSpPr>
        <p:spPr>
          <a:xfrm>
            <a:off x="2815503" y="4350544"/>
            <a:ext cx="2762343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Utiliza la función de distribución acumulada inversa (CDF⁻¹).</a:t>
            </a:r>
            <a:endParaRPr lang="en-US" sz="788" dirty="0"/>
          </a:p>
        </p:txBody>
      </p:sp>
      <p:sp>
        <p:nvSpPr>
          <p:cNvPr id="34" name="Text 27"/>
          <p:cNvSpPr/>
          <p:nvPr/>
        </p:nvSpPr>
        <p:spPr>
          <a:xfrm>
            <a:off x="1103709" y="4493419"/>
            <a:ext cx="1612506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 de Aceptación-Rechazo:</a:t>
            </a:r>
            <a:endParaRPr lang="en-US" sz="788" dirty="0"/>
          </a:p>
        </p:txBody>
      </p:sp>
      <p:sp>
        <p:nvSpPr>
          <p:cNvPr id="35" name="Text 28"/>
          <p:cNvSpPr/>
          <p:nvPr/>
        </p:nvSpPr>
        <p:spPr>
          <a:xfrm>
            <a:off x="2644778" y="4493419"/>
            <a:ext cx="3746283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Genera puntos aleatorios y los acepta o rechaza según la forma de la distribución.</a:t>
            </a:r>
            <a:endParaRPr lang="en-US" sz="788" dirty="0"/>
          </a:p>
        </p:txBody>
      </p:sp>
      <p:sp>
        <p:nvSpPr>
          <p:cNvPr id="36" name="Shape 29"/>
          <p:cNvSpPr/>
          <p:nvPr/>
        </p:nvSpPr>
        <p:spPr>
          <a:xfrm>
            <a:off x="714375" y="4936331"/>
            <a:ext cx="7715250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37" name="Shape 30"/>
          <p:cNvSpPr/>
          <p:nvPr/>
        </p:nvSpPr>
        <p:spPr>
          <a:xfrm>
            <a:off x="714375" y="4936331"/>
            <a:ext cx="28575" cy="4000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3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6741" y="5075634"/>
            <a:ext cx="85725" cy="114300"/>
          </a:xfrm>
          <a:prstGeom prst="rect">
            <a:avLst/>
          </a:prstGeom>
        </p:spPr>
      </p:pic>
      <p:sp>
        <p:nvSpPr>
          <p:cNvPr id="39" name="Text 31"/>
          <p:cNvSpPr/>
          <p:nvPr/>
        </p:nvSpPr>
        <p:spPr>
          <a:xfrm>
            <a:off x="1879616" y="5072063"/>
            <a:ext cx="5599081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calidad de los números aleatorios generados es crucial para la validez de los resultados de la simulación.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310753"/>
            <a:ext cx="8215313" cy="4521994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11" y="566142"/>
            <a:ext cx="289322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906557" y="558998"/>
            <a:ext cx="3777369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Pruebas de Bondad de Ajuste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960834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Verificación de la aleatoriedad y el ajuste a distribuciones teóricas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332309"/>
            <a:ext cx="7715250" cy="120015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714375" y="1332309"/>
            <a:ext cx="28575" cy="120015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498402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57275" y="1494830"/>
            <a:ext cx="1940058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Pruebas de Aleatoriedad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57250" y="1732359"/>
            <a:ext cx="7500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Evalúan si una secuencia de números generados es verdaderamente aleatoria (sin patrones o correlaciones).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1103709" y="1975247"/>
            <a:ext cx="114420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Prueba de Frecuencia: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2176472" y="1975247"/>
            <a:ext cx="2801076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Verifica si los números aparecen con la frecuencia esperada.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1103709" y="2118122"/>
            <a:ext cx="91638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Prueba de Series: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1948653" y="2118122"/>
            <a:ext cx="2395138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Examina la ocurrencia de pares o tríos de números.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1103709" y="2260997"/>
            <a:ext cx="102738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Prueba de Corridas: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2059660" y="2260997"/>
            <a:ext cx="3485313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Analiza la longitud de secuencias de números ascendentes o descendentes.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714375" y="2639616"/>
            <a:ext cx="7715250" cy="120015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9" name="Shape 14"/>
          <p:cNvSpPr/>
          <p:nvPr/>
        </p:nvSpPr>
        <p:spPr>
          <a:xfrm>
            <a:off x="714375" y="2639616"/>
            <a:ext cx="28575" cy="120015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2805708"/>
            <a:ext cx="142875" cy="142875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1057275" y="2802136"/>
            <a:ext cx="3440385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Pruebas de Bondad de Ajuste a Distribuciones</a:t>
            </a:r>
            <a:endParaRPr lang="en-US" sz="1125" dirty="0"/>
          </a:p>
        </p:txBody>
      </p:sp>
      <p:sp>
        <p:nvSpPr>
          <p:cNvPr id="22" name="Text 16"/>
          <p:cNvSpPr/>
          <p:nvPr/>
        </p:nvSpPr>
        <p:spPr>
          <a:xfrm>
            <a:off x="857250" y="3039666"/>
            <a:ext cx="7500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Determinan si un conjunto de datos observados se ajusta a una distribución de probabilidad teórica específica (ej. uniforme, normal, exponencial).</a:t>
            </a:r>
            <a:endParaRPr lang="en-US" sz="900" dirty="0"/>
          </a:p>
        </p:txBody>
      </p:sp>
      <p:sp>
        <p:nvSpPr>
          <p:cNvPr id="23" name="Text 17"/>
          <p:cNvSpPr/>
          <p:nvPr/>
        </p:nvSpPr>
        <p:spPr>
          <a:xfrm>
            <a:off x="1103709" y="3282553"/>
            <a:ext cx="1457018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Prueba de Chi Cuadrado (χ²):</a:t>
            </a:r>
            <a:endParaRPr lang="en-US" sz="788" dirty="0"/>
          </a:p>
        </p:txBody>
      </p:sp>
      <p:sp>
        <p:nvSpPr>
          <p:cNvPr id="24" name="Text 18"/>
          <p:cNvSpPr/>
          <p:nvPr/>
        </p:nvSpPr>
        <p:spPr>
          <a:xfrm>
            <a:off x="2489290" y="3282553"/>
            <a:ext cx="2617570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Compara las frecuencias observadas con las esperadas.</a:t>
            </a:r>
            <a:endParaRPr lang="en-US" sz="788" dirty="0"/>
          </a:p>
        </p:txBody>
      </p:sp>
      <p:sp>
        <p:nvSpPr>
          <p:cNvPr id="25" name="Text 19"/>
          <p:cNvSpPr/>
          <p:nvPr/>
        </p:nvSpPr>
        <p:spPr>
          <a:xfrm>
            <a:off x="1103709" y="3425428"/>
            <a:ext cx="1905121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Prueba de Kolmogorov-Smirnov (K-S):</a:t>
            </a:r>
            <a:endParaRPr lang="en-US" sz="788" dirty="0"/>
          </a:p>
        </p:txBody>
      </p:sp>
      <p:sp>
        <p:nvSpPr>
          <p:cNvPr id="26" name="Text 20"/>
          <p:cNvSpPr/>
          <p:nvPr/>
        </p:nvSpPr>
        <p:spPr>
          <a:xfrm>
            <a:off x="2937393" y="3425428"/>
            <a:ext cx="3517878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Compara la función de distribución acumulada (CDF) empírica con la teórica.</a:t>
            </a:r>
            <a:endParaRPr lang="en-US" sz="788" dirty="0"/>
          </a:p>
        </p:txBody>
      </p:sp>
      <p:sp>
        <p:nvSpPr>
          <p:cNvPr id="27" name="Text 21"/>
          <p:cNvSpPr/>
          <p:nvPr/>
        </p:nvSpPr>
        <p:spPr>
          <a:xfrm>
            <a:off x="1103709" y="3568303"/>
            <a:ext cx="1456962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Prueba de Anderson-Darling:</a:t>
            </a:r>
            <a:endParaRPr lang="en-US" sz="788" dirty="0"/>
          </a:p>
        </p:txBody>
      </p:sp>
      <p:sp>
        <p:nvSpPr>
          <p:cNvPr id="28" name="Text 22"/>
          <p:cNvSpPr/>
          <p:nvPr/>
        </p:nvSpPr>
        <p:spPr>
          <a:xfrm>
            <a:off x="2489234" y="3568303"/>
            <a:ext cx="2845333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Similar a K-S, pero da más peso a las colas de la distribución.</a:t>
            </a:r>
            <a:endParaRPr lang="en-US" sz="788" dirty="0"/>
          </a:p>
        </p:txBody>
      </p:sp>
      <p:sp>
        <p:nvSpPr>
          <p:cNvPr id="29" name="Shape 23"/>
          <p:cNvSpPr/>
          <p:nvPr/>
        </p:nvSpPr>
        <p:spPr>
          <a:xfrm>
            <a:off x="714375" y="4011216"/>
            <a:ext cx="7715250" cy="57150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30" name="Shape 24"/>
          <p:cNvSpPr/>
          <p:nvPr/>
        </p:nvSpPr>
        <p:spPr>
          <a:xfrm>
            <a:off x="714375" y="4011216"/>
            <a:ext cx="28575" cy="57150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076" y="4150519"/>
            <a:ext cx="85725" cy="114300"/>
          </a:xfrm>
          <a:prstGeom prst="rect">
            <a:avLst/>
          </a:prstGeom>
        </p:spPr>
      </p:pic>
      <p:sp>
        <p:nvSpPr>
          <p:cNvPr id="32" name="Text 25"/>
          <p:cNvSpPr/>
          <p:nvPr/>
        </p:nvSpPr>
        <p:spPr>
          <a:xfrm>
            <a:off x="1186951" y="4146947"/>
            <a:ext cx="6984411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Estas pruebas son esenciales para validar la calidad de los generadores de números aleatorios y la representatividad de los datos en la simulación.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717947"/>
            <a:ext cx="8215313" cy="3707606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168" y="973336"/>
            <a:ext cx="321469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289362" y="966192"/>
            <a:ext cx="3043907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Software de Simulación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1368028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Herramientas computacionales para modelar y analizar sistemas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746647"/>
            <a:ext cx="3768328" cy="185737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714375" y="1746647"/>
            <a:ext cx="28575" cy="1857375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912739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57275" y="1909167"/>
            <a:ext cx="1747093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Programas Comerciales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57250" y="2175272"/>
            <a:ext cx="3554016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Software especializado que ofrece entornos gráficos, librerías de componentes y herramientas de análisis para facilitar la construcción y ejecución de modelos de simulación.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1103709" y="2761059"/>
            <a:ext cx="1894573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Simulación de Sistemas Estocásticos: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971550" y="2761059"/>
            <a:ext cx="3221915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Arena, AnyLogic, FlexSim, Simulink (con extensiones).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1103709" y="3046809"/>
            <a:ext cx="2027904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Simulación de Sistemas Determinísticos: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971550" y="3046809"/>
            <a:ext cx="3041870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MATLAB, Simulink, LabVIEW.</a:t>
            </a:r>
            <a:endParaRPr lang="en-US" sz="788" dirty="0"/>
          </a:p>
        </p:txBody>
      </p:sp>
      <p:sp>
        <p:nvSpPr>
          <p:cNvPr id="16" name="Shape 11"/>
          <p:cNvSpPr/>
          <p:nvPr/>
        </p:nvSpPr>
        <p:spPr>
          <a:xfrm>
            <a:off x="4661297" y="1746647"/>
            <a:ext cx="3768328" cy="185737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7" name="Shape 12"/>
          <p:cNvSpPr/>
          <p:nvPr/>
        </p:nvSpPr>
        <p:spPr>
          <a:xfrm>
            <a:off x="4661297" y="1746647"/>
            <a:ext cx="28575" cy="1857375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72" y="1912739"/>
            <a:ext cx="89297" cy="142875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4950619" y="1909167"/>
            <a:ext cx="1892340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Vissim (Visual Simulation)</a:t>
            </a:r>
            <a:endParaRPr lang="en-US" sz="1125" dirty="0"/>
          </a:p>
        </p:txBody>
      </p:sp>
      <p:sp>
        <p:nvSpPr>
          <p:cNvPr id="20" name="Text 14"/>
          <p:cNvSpPr/>
          <p:nvPr/>
        </p:nvSpPr>
        <p:spPr>
          <a:xfrm>
            <a:off x="4804172" y="2175272"/>
            <a:ext cx="3554016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Software de microsimulación de tráfico que permite modelar y simular el comportamiento individual de vehículos y peatones en redes de transporte.</a:t>
            </a:r>
            <a:endParaRPr lang="en-US" sz="900" dirty="0"/>
          </a:p>
        </p:txBody>
      </p:sp>
      <p:sp>
        <p:nvSpPr>
          <p:cNvPr id="21" name="Text 15"/>
          <p:cNvSpPr/>
          <p:nvPr/>
        </p:nvSpPr>
        <p:spPr>
          <a:xfrm>
            <a:off x="5050631" y="2761059"/>
            <a:ext cx="72171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Aplicaciones:</a:t>
            </a:r>
            <a:endParaRPr lang="en-US" sz="788" dirty="0"/>
          </a:p>
        </p:txBody>
      </p:sp>
      <p:sp>
        <p:nvSpPr>
          <p:cNvPr id="22" name="Text 16"/>
          <p:cNvSpPr/>
          <p:nvPr/>
        </p:nvSpPr>
        <p:spPr>
          <a:xfrm>
            <a:off x="4918472" y="2761059"/>
            <a:ext cx="3249988" cy="39826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Análisis de intersecciones, planificación de transporte público, evaluación de infraestructuras viales, estudios de impacto ambiental.</a:t>
            </a:r>
            <a:endParaRPr lang="en-US" sz="788" dirty="0"/>
          </a:p>
        </p:txBody>
      </p:sp>
      <p:sp>
        <p:nvSpPr>
          <p:cNvPr id="23" name="Text 17"/>
          <p:cNvSpPr/>
          <p:nvPr/>
        </p:nvSpPr>
        <p:spPr>
          <a:xfrm>
            <a:off x="5050631" y="3189684"/>
            <a:ext cx="82197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Características:</a:t>
            </a:r>
            <a:endParaRPr lang="en-US" sz="788" dirty="0"/>
          </a:p>
        </p:txBody>
      </p:sp>
      <p:sp>
        <p:nvSpPr>
          <p:cNvPr id="24" name="Text 18"/>
          <p:cNvSpPr/>
          <p:nvPr/>
        </p:nvSpPr>
        <p:spPr>
          <a:xfrm>
            <a:off x="4918472" y="3189684"/>
            <a:ext cx="2877871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Modelado detallado de comportamiento de conductores, semáforos, transporte público, etc.</a:t>
            </a:r>
            <a:endParaRPr lang="en-US" sz="788" dirty="0"/>
          </a:p>
        </p:txBody>
      </p:sp>
      <p:sp>
        <p:nvSpPr>
          <p:cNvPr id="25" name="Shape 19"/>
          <p:cNvSpPr/>
          <p:nvPr/>
        </p:nvSpPr>
        <p:spPr>
          <a:xfrm>
            <a:off x="714375" y="3775472"/>
            <a:ext cx="7715250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26" name="Shape 20"/>
          <p:cNvSpPr/>
          <p:nvPr/>
        </p:nvSpPr>
        <p:spPr>
          <a:xfrm>
            <a:off x="714375" y="3775472"/>
            <a:ext cx="28575" cy="4000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2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363" y="3914775"/>
            <a:ext cx="85725" cy="114300"/>
          </a:xfrm>
          <a:prstGeom prst="rect">
            <a:avLst/>
          </a:prstGeom>
        </p:spPr>
      </p:pic>
      <p:sp>
        <p:nvSpPr>
          <p:cNvPr id="28" name="Text 21"/>
          <p:cNvSpPr/>
          <p:nvPr/>
        </p:nvSpPr>
        <p:spPr>
          <a:xfrm>
            <a:off x="1657238" y="3911203"/>
            <a:ext cx="604383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elección del software depende del tipo de sistema a simular, la complejidad del modelo y los objetivos del análisis.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2025-06-11T15:16:38Z</dcterms:created>
  <dcterms:modified xsi:type="dcterms:W3CDTF">2025-06-11T15:16:38Z</dcterms:modified>
</cp:coreProperties>
</file>