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75798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632936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792" y="469702"/>
            <a:ext cx="321469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69985" y="462558"/>
            <a:ext cx="5482661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Teoría del Caos: Conceptos Fundamentales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Estudio de sistemas dinámicos complejos y sensibles a las condiciones iniciales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400175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400175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42875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57275" y="1398389"/>
            <a:ext cx="1781138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Antecedentes Históricos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6449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Aunque el concepto de caos ha existido implícitamente en la ciencia por siglos, su estudio formal comenzó en el siglo XX con trabajos de Poincaré, Lorenz y Mandelbrot.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2078831"/>
            <a:ext cx="81064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Henri Poincaré: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842920" y="2078831"/>
            <a:ext cx="226713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Problema de los tres cuerpos (finales del s. XIX).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2221706"/>
            <a:ext cx="82158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Edward Lorenz: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853859" y="2221706"/>
            <a:ext cx="236740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Efecto mariposa (1960s), modelado meteorológico.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364581"/>
            <a:ext cx="98260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Benoît Mandelbrot: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2014872" y="2364581"/>
            <a:ext cx="236156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Geometría fractal (1970s), patrones auto-similares.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2778919"/>
            <a:ext cx="7715250" cy="154305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2778919"/>
            <a:ext cx="28575" cy="154305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945011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57275" y="2941439"/>
            <a:ext cx="139721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Definición de Caos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320754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caos se refiere a un comportamiento aperiódico, acotado y determinista en sistemas dinámicos no lineales, caracterizado por una extrema sensibilidad a las condiciones iniciales.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1103709" y="3621881"/>
            <a:ext cx="62708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Aperiódico: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1659359" y="3621881"/>
            <a:ext cx="142791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Nunca se repite exactamente.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1103709" y="3764756"/>
            <a:ext cx="50480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Acotado: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1537078" y="3764756"/>
            <a:ext cx="175052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Permanece dentro de un rango finito.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3907631"/>
            <a:ext cx="71058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Determinista: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1742852" y="3907631"/>
            <a:ext cx="293468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 hay aleatoriedad, el futuro está determinado por el presente.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1103709" y="4050506"/>
            <a:ext cx="182768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Sensibilidad a Condiciones Iniciales: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2859956" y="4050506"/>
            <a:ext cx="434663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Pequeñas variaciones en el inicio producen grandes diferencias en el tiempo (Efecto Mariposa).</a:t>
            </a:r>
            <a:endParaRPr lang="en-US" sz="788" dirty="0"/>
          </a:p>
        </p:txBody>
      </p:sp>
      <p:sp>
        <p:nvSpPr>
          <p:cNvPr id="31" name="Shape 25"/>
          <p:cNvSpPr/>
          <p:nvPr/>
        </p:nvSpPr>
        <p:spPr>
          <a:xfrm>
            <a:off x="714375" y="4464844"/>
            <a:ext cx="7715250" cy="12573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2" name="Shape 26"/>
          <p:cNvSpPr/>
          <p:nvPr/>
        </p:nvSpPr>
        <p:spPr>
          <a:xfrm>
            <a:off x="714375" y="4464844"/>
            <a:ext cx="28575" cy="12573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4630936"/>
            <a:ext cx="107156" cy="142875"/>
          </a:xfrm>
          <a:prstGeom prst="rect">
            <a:avLst/>
          </a:prstGeom>
        </p:spPr>
      </p:pic>
      <p:sp>
        <p:nvSpPr>
          <p:cNvPr id="34" name="Text 27"/>
          <p:cNvSpPr/>
          <p:nvPr/>
        </p:nvSpPr>
        <p:spPr>
          <a:xfrm>
            <a:off x="1021556" y="4627364"/>
            <a:ext cx="174667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Paradigma de Prigogine</a:t>
            </a:r>
            <a:endParaRPr lang="en-US" sz="1125" dirty="0"/>
          </a:p>
        </p:txBody>
      </p:sp>
      <p:sp>
        <p:nvSpPr>
          <p:cNvPr id="35" name="Text 28"/>
          <p:cNvSpPr/>
          <p:nvPr/>
        </p:nvSpPr>
        <p:spPr>
          <a:xfrm>
            <a:off x="857250" y="4893469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Ilya Prigogine, premio Nobel de Química, enfatizó el papel de la disipación y la no linealidad en la formación de estructuras complejas y el comportamiento caótico en sistemas alejados del equilibrio termodinámico.</a:t>
            </a:r>
            <a:endParaRPr lang="en-US" sz="900" dirty="0"/>
          </a:p>
        </p:txBody>
      </p:sp>
      <p:sp>
        <p:nvSpPr>
          <p:cNvPr id="36" name="Text 29"/>
          <p:cNvSpPr/>
          <p:nvPr/>
        </p:nvSpPr>
        <p:spPr>
          <a:xfrm>
            <a:off x="971550" y="5293519"/>
            <a:ext cx="7386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abiertos que intercambian energía y materia con su entorno.</a:t>
            </a:r>
            <a:endParaRPr lang="en-US" sz="788" dirty="0"/>
          </a:p>
        </p:txBody>
      </p:sp>
      <p:sp>
        <p:nvSpPr>
          <p:cNvPr id="37" name="Text 30"/>
          <p:cNvSpPr/>
          <p:nvPr/>
        </p:nvSpPr>
        <p:spPr>
          <a:xfrm>
            <a:off x="971550" y="5436394"/>
            <a:ext cx="7386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complejos pueden auto-organizarse y exhibir comportamientos emergentes.</a:t>
            </a:r>
            <a:endParaRPr lang="en-US" sz="788" dirty="0"/>
          </a:p>
        </p:txBody>
      </p:sp>
      <p:sp>
        <p:nvSpPr>
          <p:cNvPr id="38" name="Shape 31"/>
          <p:cNvSpPr/>
          <p:nvPr/>
        </p:nvSpPr>
        <p:spPr>
          <a:xfrm>
            <a:off x="714375" y="5893594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9" name="Shape 32"/>
          <p:cNvSpPr/>
          <p:nvPr/>
        </p:nvSpPr>
        <p:spPr>
          <a:xfrm>
            <a:off x="714375" y="5893594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12" y="6032897"/>
            <a:ext cx="114300" cy="114300"/>
          </a:xfrm>
          <a:prstGeom prst="rect">
            <a:avLst/>
          </a:prstGeom>
        </p:spPr>
      </p:pic>
      <p:sp>
        <p:nvSpPr>
          <p:cNvPr id="41" name="Text 33"/>
          <p:cNvSpPr/>
          <p:nvPr/>
        </p:nvSpPr>
        <p:spPr>
          <a:xfrm>
            <a:off x="1043462" y="6029325"/>
            <a:ext cx="7299964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Teoría del Caos nos enseña que la impredecibilidad no siempre implica aleatoriedad, sino que puede surgir de la complejidad determinista.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4366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601503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24" y="482203"/>
            <a:ext cx="200053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92502" y="462558"/>
            <a:ext cx="4916212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Sistemas y Comportamientos Caóticos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Características distintivas de los sistemas que exhiben caos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3716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3716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9105"/>
            <a:ext cx="111147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5547" y="1398389"/>
            <a:ext cx="181775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Comportamiento Caótico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64494"/>
            <a:ext cx="7500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 caracteriza por ser: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103709" y="1907381"/>
            <a:ext cx="62708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Aperiódico: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659359" y="1907381"/>
            <a:ext cx="1427913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Nunca se repite exactamente.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103709" y="2050256"/>
            <a:ext cx="50480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Acotado: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537078" y="2050256"/>
            <a:ext cx="175052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Permanece dentro de un rango finito.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193131"/>
            <a:ext cx="71058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Determinista: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1742852" y="2193131"/>
            <a:ext cx="293468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No hay aleatoriedad, el futuro está determinado por el presente.</a:t>
            </a:r>
            <a:endParaRPr lang="en-US" sz="788" dirty="0"/>
          </a:p>
        </p:txBody>
      </p:sp>
      <p:sp>
        <p:nvSpPr>
          <p:cNvPr id="18" name="Text 13"/>
          <p:cNvSpPr/>
          <p:nvPr/>
        </p:nvSpPr>
        <p:spPr>
          <a:xfrm>
            <a:off x="1103709" y="2336006"/>
            <a:ext cx="164992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Sensible a Condiciones Iniciales: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2682199" y="2336006"/>
            <a:ext cx="434663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Pequeñas variaciones en el inicio producen grandes diferencias en el tiempo (Efecto Mariposa).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714375" y="2750344"/>
            <a:ext cx="7715250" cy="12573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21" name="Shape 16"/>
          <p:cNvSpPr/>
          <p:nvPr/>
        </p:nvSpPr>
        <p:spPr>
          <a:xfrm>
            <a:off x="714375" y="2750344"/>
            <a:ext cx="28575" cy="12573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923580"/>
            <a:ext cx="111147" cy="142875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1025547" y="2912864"/>
            <a:ext cx="143195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Atractores Lineales</a:t>
            </a:r>
            <a:endParaRPr lang="en-US" sz="1125" dirty="0"/>
          </a:p>
        </p:txBody>
      </p:sp>
      <p:sp>
        <p:nvSpPr>
          <p:cNvPr id="24" name="Text 18"/>
          <p:cNvSpPr/>
          <p:nvPr/>
        </p:nvSpPr>
        <p:spPr>
          <a:xfrm>
            <a:off x="857250" y="3178969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 sistemas lineales, las trayectorias convergen a puntos de equilibrio (atractores puntuales) o a ciclos límite (atractores periódicos). Son predecibles y estables.</a:t>
            </a:r>
            <a:endParaRPr lang="en-US" sz="900" dirty="0"/>
          </a:p>
        </p:txBody>
      </p:sp>
      <p:sp>
        <p:nvSpPr>
          <p:cNvPr id="25" name="Text 19"/>
          <p:cNvSpPr/>
          <p:nvPr/>
        </p:nvSpPr>
        <p:spPr>
          <a:xfrm>
            <a:off x="1103709" y="3593306"/>
            <a:ext cx="59357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Punto Fijo: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1625845" y="3593306"/>
            <a:ext cx="201730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único punto al que el sistema converge.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3736181"/>
            <a:ext cx="67156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Ciclo Límite: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1703840" y="3736181"/>
            <a:ext cx="232300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Una órbita periódica a la que el sistema converge.</a:t>
            </a:r>
            <a:endParaRPr lang="en-US" sz="788" dirty="0"/>
          </a:p>
        </p:txBody>
      </p:sp>
      <p:sp>
        <p:nvSpPr>
          <p:cNvPr id="29" name="Shape 23"/>
          <p:cNvSpPr/>
          <p:nvPr/>
        </p:nvSpPr>
        <p:spPr>
          <a:xfrm>
            <a:off x="714375" y="4150519"/>
            <a:ext cx="7715250" cy="12573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30" name="Shape 24"/>
          <p:cNvSpPr/>
          <p:nvPr/>
        </p:nvSpPr>
        <p:spPr>
          <a:xfrm>
            <a:off x="714375" y="4150519"/>
            <a:ext cx="28575" cy="12573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4323755"/>
            <a:ext cx="111147" cy="142875"/>
          </a:xfrm>
          <a:prstGeom prst="rect">
            <a:avLst/>
          </a:prstGeom>
        </p:spPr>
      </p:pic>
      <p:sp>
        <p:nvSpPr>
          <p:cNvPr id="32" name="Text 25"/>
          <p:cNvSpPr/>
          <p:nvPr/>
        </p:nvSpPr>
        <p:spPr>
          <a:xfrm>
            <a:off x="1025547" y="4313039"/>
            <a:ext cx="2209819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Atractores Caóticos (Extraños)</a:t>
            </a:r>
            <a:endParaRPr lang="en-US" sz="1125" dirty="0"/>
          </a:p>
        </p:txBody>
      </p:sp>
      <p:sp>
        <p:nvSpPr>
          <p:cNvPr id="33" name="Text 26"/>
          <p:cNvSpPr/>
          <p:nvPr/>
        </p:nvSpPr>
        <p:spPr>
          <a:xfrm>
            <a:off x="857250" y="457914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En sistemas caóticos, las trayectorias convergen a una región compleja del espacio de fase, que no es un punto ni un ciclo. Son fractales y exhiben auto-similitud.</a:t>
            </a:r>
            <a:endParaRPr lang="en-US" sz="900" dirty="0"/>
          </a:p>
        </p:txBody>
      </p:sp>
      <p:sp>
        <p:nvSpPr>
          <p:cNvPr id="34" name="Text 27"/>
          <p:cNvSpPr/>
          <p:nvPr/>
        </p:nvSpPr>
        <p:spPr>
          <a:xfrm>
            <a:off x="1103709" y="4993481"/>
            <a:ext cx="54939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Ejemplos:</a:t>
            </a:r>
            <a:endParaRPr lang="en-US" sz="788" dirty="0"/>
          </a:p>
        </p:txBody>
      </p:sp>
      <p:sp>
        <p:nvSpPr>
          <p:cNvPr id="35" name="Text 28"/>
          <p:cNvSpPr/>
          <p:nvPr/>
        </p:nvSpPr>
        <p:spPr>
          <a:xfrm>
            <a:off x="1581671" y="4993481"/>
            <a:ext cx="184476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Atractor de Lorenz, Atractor de Rössler.</a:t>
            </a:r>
            <a:endParaRPr lang="en-US" sz="788" dirty="0"/>
          </a:p>
        </p:txBody>
      </p:sp>
      <p:sp>
        <p:nvSpPr>
          <p:cNvPr id="36" name="Text 29"/>
          <p:cNvSpPr/>
          <p:nvPr/>
        </p:nvSpPr>
        <p:spPr>
          <a:xfrm>
            <a:off x="1103709" y="5136356"/>
            <a:ext cx="70502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Propiedades:</a:t>
            </a:r>
            <a:endParaRPr lang="en-US" sz="788" dirty="0"/>
          </a:p>
        </p:txBody>
      </p:sp>
      <p:sp>
        <p:nvSpPr>
          <p:cNvPr id="37" name="Text 30"/>
          <p:cNvSpPr/>
          <p:nvPr/>
        </p:nvSpPr>
        <p:spPr>
          <a:xfrm>
            <a:off x="1737299" y="5136356"/>
            <a:ext cx="361822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Tienen dimensión fractal (no entera) y son sensibles a las condiciones iniciales.</a:t>
            </a:r>
            <a:endParaRPr lang="en-US" sz="788" dirty="0"/>
          </a:p>
        </p:txBody>
      </p:sp>
      <p:sp>
        <p:nvSpPr>
          <p:cNvPr id="38" name="Shape 31"/>
          <p:cNvSpPr/>
          <p:nvPr/>
        </p:nvSpPr>
        <p:spPr>
          <a:xfrm>
            <a:off x="714375" y="5579269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9" name="Shape 32"/>
          <p:cNvSpPr/>
          <p:nvPr/>
        </p:nvSpPr>
        <p:spPr>
          <a:xfrm>
            <a:off x="714375" y="5579269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980" y="5723930"/>
            <a:ext cx="88906" cy="114300"/>
          </a:xfrm>
          <a:prstGeom prst="rect">
            <a:avLst/>
          </a:prstGeom>
        </p:spPr>
      </p:pic>
      <p:sp>
        <p:nvSpPr>
          <p:cNvPr id="41" name="Text 33"/>
          <p:cNvSpPr/>
          <p:nvPr/>
        </p:nvSpPr>
        <p:spPr>
          <a:xfrm>
            <a:off x="2148036" y="5715000"/>
            <a:ext cx="5065421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presencia de un atractor extraño es una señal clave de comportamiento caótico en un sistema.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4647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517849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48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685548" y="462558"/>
            <a:ext cx="4187242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Logística y Bifurcación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modelo simple que exhibe comportamiento caótico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81738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817387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07156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21556" y="1398389"/>
            <a:ext cx="141320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Ecuación Logística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64494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 modelo matemático simple que describe el crecimiento de una población con recursos limitados. A pesar de su simplicidad, puede exhibir un comportamiento muy complejo, incluyendo el caos.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857250" y="2114550"/>
            <a:ext cx="7429500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13" name="Text 8"/>
          <p:cNvSpPr/>
          <p:nvPr/>
        </p:nvSpPr>
        <p:spPr>
          <a:xfrm>
            <a:off x="857250" y="2114550"/>
            <a:ext cx="7500938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Xn+1 = r * Xn * (1 - Xn)</a:t>
            </a:r>
            <a:endParaRPr lang="en-US" sz="990" dirty="0"/>
          </a:p>
        </p:txBody>
      </p:sp>
      <p:sp>
        <p:nvSpPr>
          <p:cNvPr id="14" name="Text 9"/>
          <p:cNvSpPr/>
          <p:nvPr/>
        </p:nvSpPr>
        <p:spPr>
          <a:xfrm>
            <a:off x="1103709" y="2638918"/>
            <a:ext cx="23256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Xn: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264834" y="2638918"/>
            <a:ext cx="236187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Población en el tiempo n (normalizada entre 0 y 1).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781793"/>
            <a:ext cx="1436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1175956" y="2781793"/>
            <a:ext cx="230053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Parámetro de crecimiento (tasa de reproducción).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3196130"/>
            <a:ext cx="7715250" cy="17145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3196130"/>
            <a:ext cx="28575" cy="17145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362223"/>
            <a:ext cx="125016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39416" y="3358651"/>
            <a:ext cx="89709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Bifurcación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3624755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Cambio cualitativo en el comportamiento de un sistema dinámico a medida que un parámetro (en este caso, 'r') varía. En la ecuación logística, a medida que 'r' aumenta, el sistema pasa por una serie de bifurcaciones de duplicación de período.</a:t>
            </a:r>
            <a:endParaRPr lang="en-US" sz="900" dirty="0"/>
          </a:p>
        </p:txBody>
      </p:sp>
      <p:sp>
        <p:nvSpPr>
          <p:cNvPr id="23" name="Text 17"/>
          <p:cNvSpPr/>
          <p:nvPr/>
        </p:nvSpPr>
        <p:spPr>
          <a:xfrm>
            <a:off x="1103709" y="4067668"/>
            <a:ext cx="31326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 &lt; 1:</a:t>
            </a:r>
            <a:endParaRPr lang="en-US" sz="788" dirty="0"/>
          </a:p>
        </p:txBody>
      </p:sp>
      <p:sp>
        <p:nvSpPr>
          <p:cNvPr id="24" name="Text 18"/>
          <p:cNvSpPr/>
          <p:nvPr/>
        </p:nvSpPr>
        <p:spPr>
          <a:xfrm>
            <a:off x="1345536" y="4067668"/>
            <a:ext cx="123355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población se extingue.</a:t>
            </a:r>
            <a:endParaRPr lang="en-US" sz="788" dirty="0"/>
          </a:p>
        </p:txBody>
      </p:sp>
      <p:sp>
        <p:nvSpPr>
          <p:cNvPr id="25" name="Text 19"/>
          <p:cNvSpPr/>
          <p:nvPr/>
        </p:nvSpPr>
        <p:spPr>
          <a:xfrm>
            <a:off x="1103709" y="4210543"/>
            <a:ext cx="482873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1 &lt; r &lt; 3: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1515145" y="4210543"/>
            <a:ext cx="281823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población converge a un único punto de equilibrio estable.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4353418"/>
            <a:ext cx="677540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 &lt; r &lt; 3.449: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1709812" y="4353418"/>
            <a:ext cx="2656582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población oscila entre dos valores (ciclo de período 2).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1103709" y="4496293"/>
            <a:ext cx="87217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3.449 &lt; r &lt; 3.544: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1904451" y="4496293"/>
            <a:ext cx="2773310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La población oscila entre cuatro valores (ciclo de período 4).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1103709" y="4639168"/>
            <a:ext cx="61916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 &gt; 3.56995:</a:t>
            </a:r>
            <a:endParaRPr lang="en-US" sz="788" dirty="0"/>
          </a:p>
        </p:txBody>
      </p:sp>
      <p:sp>
        <p:nvSpPr>
          <p:cNvPr id="32" name="Text 26"/>
          <p:cNvSpPr/>
          <p:nvPr/>
        </p:nvSpPr>
        <p:spPr>
          <a:xfrm>
            <a:off x="1651434" y="4639168"/>
            <a:ext cx="6025614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sistema entra en un régimen caótico, donde la población nunca se repite y es extremadamente sensible a las condiciones iniciales.</a:t>
            </a:r>
            <a:endParaRPr lang="en-US" sz="788" dirty="0"/>
          </a:p>
        </p:txBody>
      </p:sp>
      <p:sp>
        <p:nvSpPr>
          <p:cNvPr id="33" name="Shape 27"/>
          <p:cNvSpPr/>
          <p:nvPr/>
        </p:nvSpPr>
        <p:spPr>
          <a:xfrm>
            <a:off x="714375" y="5082080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4" name="Shape 28"/>
          <p:cNvSpPr/>
          <p:nvPr/>
        </p:nvSpPr>
        <p:spPr>
          <a:xfrm>
            <a:off x="714375" y="5082080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474" y="5221384"/>
            <a:ext cx="85725" cy="114300"/>
          </a:xfrm>
          <a:prstGeom prst="rect">
            <a:avLst/>
          </a:prstGeom>
        </p:spPr>
      </p:pic>
      <p:sp>
        <p:nvSpPr>
          <p:cNvPr id="36" name="Text 29"/>
          <p:cNvSpPr/>
          <p:nvPr/>
        </p:nvSpPr>
        <p:spPr>
          <a:xfrm>
            <a:off x="1371349" y="5217812"/>
            <a:ext cx="661561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El diagrama de bifurcación de la ecuación logística es un ejemplo icónico de cómo la complejidad puede surgir de la simplicidad.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3217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64344" y="214313"/>
            <a:ext cx="8215313" cy="5403549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22" y="469702"/>
            <a:ext cx="257175" cy="2571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85322" y="462558"/>
            <a:ext cx="3787666" cy="28753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Fractales y Dimensión Fractal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714375" y="864394"/>
            <a:ext cx="77866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Geometría de la naturaleza y la complejidad</a:t>
            </a:r>
            <a:endParaRPr lang="en-US" sz="1013" dirty="0"/>
          </a:p>
        </p:txBody>
      </p:sp>
      <p:sp>
        <p:nvSpPr>
          <p:cNvPr id="7" name="Shape 3"/>
          <p:cNvSpPr/>
          <p:nvPr/>
        </p:nvSpPr>
        <p:spPr>
          <a:xfrm>
            <a:off x="714375" y="1235869"/>
            <a:ext cx="7715250" cy="1257300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8" name="Shape 4"/>
          <p:cNvSpPr/>
          <p:nvPr/>
        </p:nvSpPr>
        <p:spPr>
          <a:xfrm>
            <a:off x="714375" y="1235869"/>
            <a:ext cx="28575" cy="12573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1401961"/>
            <a:ext cx="178594" cy="1428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2994" y="1398389"/>
            <a:ext cx="2239677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Curvas Fractales y Prefractales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857250" y="1685925"/>
            <a:ext cx="2493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Un</a:t>
            </a:r>
            <a:endParaRPr lang="en-US" sz="900" dirty="0"/>
          </a:p>
        </p:txBody>
      </p:sp>
      <p:sp>
        <p:nvSpPr>
          <p:cNvPr id="12" name="Text 7"/>
          <p:cNvSpPr/>
          <p:nvPr/>
        </p:nvSpPr>
        <p:spPr>
          <a:xfrm>
            <a:off x="1035118" y="1685925"/>
            <a:ext cx="41450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fractal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857250" y="1685925"/>
            <a:ext cx="7384405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un objeto geométrico cuya estructura básica se repite a diferentes escalas. Presentan auto-similitud, lo que significa que una parte del objeto es similar al objeto completo.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1103709" y="2078831"/>
            <a:ext cx="67742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Prefractales: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1709700" y="2078831"/>
            <a:ext cx="3490587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Son las iteraciones finitas de un proceso que, al infinito, generaría un fractal.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03709" y="2221706"/>
            <a:ext cx="54939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Ejemplos:</a:t>
            </a:r>
            <a:endParaRPr lang="en-US" sz="788" dirty="0"/>
          </a:p>
        </p:txBody>
      </p:sp>
      <p:sp>
        <p:nvSpPr>
          <p:cNvPr id="17" name="Text 12"/>
          <p:cNvSpPr/>
          <p:nvPr/>
        </p:nvSpPr>
        <p:spPr>
          <a:xfrm>
            <a:off x="1581671" y="2221706"/>
            <a:ext cx="4241099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Copo de Nieve de Koch, Conjunto de Mandelbrot, Conjunto de Julia, Árboles, Nubes, Costas.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714375" y="2636044"/>
            <a:ext cx="7715250" cy="2160287"/>
          </a:xfrm>
          <a:prstGeom prst="rect">
            <a:avLst/>
          </a:prstGeom>
          <a:solidFill>
            <a:srgbClr val="F8FAFC"/>
          </a:solidFill>
          <a:ln/>
        </p:spPr>
      </p:sp>
      <p:sp>
        <p:nvSpPr>
          <p:cNvPr id="19" name="Shape 14"/>
          <p:cNvSpPr/>
          <p:nvPr/>
        </p:nvSpPr>
        <p:spPr>
          <a:xfrm>
            <a:off x="714375" y="2636044"/>
            <a:ext cx="28575" cy="2160287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802136"/>
            <a:ext cx="142875" cy="142875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1057275" y="2798564"/>
            <a:ext cx="134972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Dimensión Fractal</a:t>
            </a:r>
            <a:endParaRPr lang="en-US" sz="1125" dirty="0"/>
          </a:p>
        </p:txBody>
      </p:sp>
      <p:sp>
        <p:nvSpPr>
          <p:cNvPr id="22" name="Text 16"/>
          <p:cNvSpPr/>
          <p:nvPr/>
        </p:nvSpPr>
        <p:spPr>
          <a:xfrm>
            <a:off x="857250" y="3064669"/>
            <a:ext cx="750093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Es una medida de la complejidad de un fractal, que a menudo es un número no entero. Refleja cómo el espacio ocupado por el fractal cambia con la escala.</a:t>
            </a:r>
            <a:endParaRPr lang="en-US" sz="900" dirty="0"/>
          </a:p>
        </p:txBody>
      </p:sp>
      <p:sp>
        <p:nvSpPr>
          <p:cNvPr id="23" name="Shape 17"/>
          <p:cNvSpPr/>
          <p:nvPr/>
        </p:nvSpPr>
        <p:spPr>
          <a:xfrm>
            <a:off x="857250" y="3514725"/>
            <a:ext cx="7429500" cy="402924"/>
          </a:xfrm>
          <a:prstGeom prst="rect">
            <a:avLst/>
          </a:prstGeom>
          <a:solidFill>
            <a:srgbClr val="1A202C"/>
          </a:solidFill>
          <a:ln/>
        </p:spPr>
      </p:sp>
      <p:sp>
        <p:nvSpPr>
          <p:cNvPr id="24" name="Text 18"/>
          <p:cNvSpPr/>
          <p:nvPr/>
        </p:nvSpPr>
        <p:spPr>
          <a:xfrm>
            <a:off x="857250" y="3514725"/>
            <a:ext cx="7500938" cy="402924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99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 = log(N) / log(1/r)</a:t>
            </a:r>
            <a:endParaRPr lang="en-US" sz="990" dirty="0"/>
          </a:p>
        </p:txBody>
      </p:sp>
      <p:sp>
        <p:nvSpPr>
          <p:cNvPr id="25" name="Text 19"/>
          <p:cNvSpPr/>
          <p:nvPr/>
        </p:nvSpPr>
        <p:spPr>
          <a:xfrm>
            <a:off x="1103709" y="4039093"/>
            <a:ext cx="1769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D: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1209247" y="4039093"/>
            <a:ext cx="89963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Dimensión fractal.</a:t>
            </a:r>
            <a:endParaRPr lang="en-US" sz="788" dirty="0"/>
          </a:p>
        </p:txBody>
      </p:sp>
      <p:sp>
        <p:nvSpPr>
          <p:cNvPr id="27" name="Text 21"/>
          <p:cNvSpPr/>
          <p:nvPr/>
        </p:nvSpPr>
        <p:spPr>
          <a:xfrm>
            <a:off x="1103709" y="4181968"/>
            <a:ext cx="1769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N:</a:t>
            </a:r>
            <a:endParaRPr lang="en-US" sz="788" dirty="0"/>
          </a:p>
        </p:txBody>
      </p:sp>
      <p:sp>
        <p:nvSpPr>
          <p:cNvPr id="28" name="Text 22"/>
          <p:cNvSpPr/>
          <p:nvPr/>
        </p:nvSpPr>
        <p:spPr>
          <a:xfrm>
            <a:off x="1209247" y="4181968"/>
            <a:ext cx="1588926" cy="11251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Número de copias auto-similares.</a:t>
            </a:r>
            <a:endParaRPr lang="en-US" sz="788" dirty="0"/>
          </a:p>
        </p:txBody>
      </p:sp>
      <p:sp>
        <p:nvSpPr>
          <p:cNvPr id="29" name="Text 23"/>
          <p:cNvSpPr/>
          <p:nvPr/>
        </p:nvSpPr>
        <p:spPr>
          <a:xfrm>
            <a:off x="1103709" y="4324843"/>
            <a:ext cx="143684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r:</a:t>
            </a:r>
            <a:endParaRPr lang="en-US" sz="788" dirty="0"/>
          </a:p>
        </p:txBody>
      </p:sp>
      <p:sp>
        <p:nvSpPr>
          <p:cNvPr id="30" name="Text 24"/>
          <p:cNvSpPr/>
          <p:nvPr/>
        </p:nvSpPr>
        <p:spPr>
          <a:xfrm>
            <a:off x="1175956" y="4324843"/>
            <a:ext cx="86637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Factor de escala.</a:t>
            </a:r>
            <a:endParaRPr lang="en-US" sz="788" dirty="0"/>
          </a:p>
        </p:txBody>
      </p:sp>
      <p:sp>
        <p:nvSpPr>
          <p:cNvPr id="31" name="Text 25"/>
          <p:cNvSpPr/>
          <p:nvPr/>
        </p:nvSpPr>
        <p:spPr>
          <a:xfrm>
            <a:off x="857250" y="4510580"/>
            <a:ext cx="7500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Para una línea, D=1; para un plano, D=2. Para un fractal, D es típicamente un valor fraccionario entre la dimensión topológica y la euclidiana.</a:t>
            </a:r>
            <a:endParaRPr lang="en-US" sz="788" dirty="0"/>
          </a:p>
        </p:txBody>
      </p:sp>
      <p:sp>
        <p:nvSpPr>
          <p:cNvPr id="32" name="Shape 26"/>
          <p:cNvSpPr/>
          <p:nvPr/>
        </p:nvSpPr>
        <p:spPr>
          <a:xfrm>
            <a:off x="714375" y="4967780"/>
            <a:ext cx="7715250" cy="4000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3" name="Shape 27"/>
          <p:cNvSpPr/>
          <p:nvPr/>
        </p:nvSpPr>
        <p:spPr>
          <a:xfrm>
            <a:off x="714375" y="4967780"/>
            <a:ext cx="28575" cy="4000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0139" y="5107084"/>
            <a:ext cx="85725" cy="114300"/>
          </a:xfrm>
          <a:prstGeom prst="rect">
            <a:avLst/>
          </a:prstGeom>
        </p:spPr>
      </p:pic>
      <p:sp>
        <p:nvSpPr>
          <p:cNvPr id="35" name="Text 28"/>
          <p:cNvSpPr/>
          <p:nvPr/>
        </p:nvSpPr>
        <p:spPr>
          <a:xfrm>
            <a:off x="1073014" y="5103512"/>
            <a:ext cx="7212285" cy="1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Los fractales nos permiten describir y cuantificar la irregularidad y la complejidad presentes en la naturaleza y en muchos sistemas caóticos.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2025-06-11T15:16:40Z</dcterms:created>
  <dcterms:modified xsi:type="dcterms:W3CDTF">2025-06-11T15:16:40Z</dcterms:modified>
</cp:coreProperties>
</file>