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Shape 0"/>
          <p:cNvSpPr/>
          <p:nvPr/>
        </p:nvSpPr>
        <p:spPr>
          <a:xfrm>
            <a:off x="464344" y="221456"/>
            <a:ext cx="8215313" cy="4700588"/>
          </a:xfrm>
          <a:prstGeom prst="rect">
            <a:avLst/>
          </a:prstGeom>
          <a:solidFill>
            <a:srgbClr val="FFFFFF">
              <a:alpha val="95000"/>
            </a:srgbClr>
          </a:solidFill>
          <a:ln/>
        </p:spPr>
      </p:sp>
      <p:pic>
        <p:nvPicPr>
          <p:cNvPr id="4" name="Image 1" descr="preencoded.png">    </p:cNvPr>
          <p:cNvPicPr>
            <a:picLocks noChangeAspect="1"/>
          </p:cNvPicPr>
          <p:nvPr/>
        </p:nvPicPr>
        <p:blipFill>
          <a:blip r:embed="rId2"/>
          <a:stretch>
            <a:fillRect/>
          </a:stretch>
        </p:blipFill>
        <p:spPr>
          <a:xfrm>
            <a:off x="2910911" y="476845"/>
            <a:ext cx="321469" cy="257175"/>
          </a:xfrm>
          <a:prstGeom prst="rect">
            <a:avLst/>
          </a:prstGeom>
        </p:spPr>
      </p:pic>
      <p:sp>
        <p:nvSpPr>
          <p:cNvPr id="5" name="Text 1"/>
          <p:cNvSpPr/>
          <p:nvPr/>
        </p:nvSpPr>
        <p:spPr>
          <a:xfrm>
            <a:off x="3318104" y="469702"/>
            <a:ext cx="2986394" cy="287536"/>
          </a:xfrm>
          <a:prstGeom prst="rect">
            <a:avLst/>
          </a:prstGeom>
          <a:noFill/>
          <a:ln/>
        </p:spPr>
        <p:txBody>
          <a:bodyPr wrap="square" lIns="0" tIns="0" rIns="0" bIns="0" rtlCol="0" anchor="ctr">
            <a:spAutoFit/>
          </a:bodyPr>
          <a:lstStyle/>
          <a:p>
            <a:pPr algn="ctr" indent="0" marL="0">
              <a:buNone/>
            </a:pPr>
            <a:r>
              <a:rPr lang="en-US" sz="2025" b="1" dirty="0">
                <a:solidFill>
                  <a:srgbClr val="1F2937"/>
                </a:solidFill>
                <a:latin typeface="Segoe UI" pitchFamily="34" charset="0"/>
                <a:ea typeface="Segoe UI" pitchFamily="34" charset="-122"/>
                <a:cs typeface="Segoe UI" pitchFamily="34" charset="-120"/>
              </a:rPr>
              <a:t>Optimización No Lineal</a:t>
            </a:r>
            <a:endParaRPr lang="en-US" sz="2025" dirty="0"/>
          </a:p>
        </p:txBody>
      </p:sp>
      <p:sp>
        <p:nvSpPr>
          <p:cNvPr id="6" name="Text 2"/>
          <p:cNvSpPr/>
          <p:nvPr/>
        </p:nvSpPr>
        <p:spPr>
          <a:xfrm>
            <a:off x="714375" y="871538"/>
            <a:ext cx="7786688" cy="200025"/>
          </a:xfrm>
          <a:prstGeom prst="rect">
            <a:avLst/>
          </a:prstGeom>
          <a:noFill/>
          <a:ln/>
        </p:spPr>
        <p:txBody>
          <a:bodyPr wrap="square" lIns="0" tIns="0" rIns="0" bIns="0" rtlCol="0" anchor="ctr">
            <a:spAutoFit/>
          </a:bodyPr>
          <a:lstStyle/>
          <a:p>
            <a:pPr algn="ctr" indent="0" marL="0">
              <a:buNone/>
            </a:pPr>
            <a:r>
              <a:rPr lang="en-US" sz="1013" dirty="0">
                <a:solidFill>
                  <a:srgbClr val="4B5563"/>
                </a:solidFill>
                <a:latin typeface="Segoe UI" pitchFamily="34" charset="0"/>
                <a:ea typeface="Segoe UI" pitchFamily="34" charset="-122"/>
                <a:cs typeface="Segoe UI" pitchFamily="34" charset="-120"/>
              </a:rPr>
              <a:t>Análisis de sistemas no lineales con perturbaciones y ecuaciones funcionales</a:t>
            </a:r>
            <a:endParaRPr lang="en-US" sz="1013" dirty="0"/>
          </a:p>
        </p:txBody>
      </p:sp>
      <p:sp>
        <p:nvSpPr>
          <p:cNvPr id="7" name="Shape 3"/>
          <p:cNvSpPr/>
          <p:nvPr/>
        </p:nvSpPr>
        <p:spPr>
          <a:xfrm>
            <a:off x="714375" y="1243013"/>
            <a:ext cx="7715250" cy="1257300"/>
          </a:xfrm>
          <a:prstGeom prst="rect">
            <a:avLst/>
          </a:prstGeom>
          <a:solidFill>
            <a:srgbClr val="F8FAFC"/>
          </a:solidFill>
          <a:ln/>
        </p:spPr>
      </p:sp>
      <p:sp>
        <p:nvSpPr>
          <p:cNvPr id="8" name="Shape 4"/>
          <p:cNvSpPr/>
          <p:nvPr/>
        </p:nvSpPr>
        <p:spPr>
          <a:xfrm>
            <a:off x="714375" y="1243013"/>
            <a:ext cx="28575" cy="1257300"/>
          </a:xfrm>
          <a:prstGeom prst="rect">
            <a:avLst/>
          </a:prstGeom>
          <a:solidFill>
            <a:srgbClr val="4F46E5"/>
          </a:solidFill>
          <a:ln/>
        </p:spPr>
      </p:sp>
      <p:pic>
        <p:nvPicPr>
          <p:cNvPr id="9" name="Image 2" descr="preencoded.png">    </p:cNvPr>
          <p:cNvPicPr>
            <a:picLocks noChangeAspect="1"/>
          </p:cNvPicPr>
          <p:nvPr/>
        </p:nvPicPr>
        <p:blipFill>
          <a:blip r:embed="rId3"/>
          <a:stretch>
            <a:fillRect/>
          </a:stretch>
        </p:blipFill>
        <p:spPr>
          <a:xfrm>
            <a:off x="857250" y="1409105"/>
            <a:ext cx="142875" cy="142875"/>
          </a:xfrm>
          <a:prstGeom prst="rect">
            <a:avLst/>
          </a:prstGeom>
        </p:spPr>
      </p:pic>
      <p:sp>
        <p:nvSpPr>
          <p:cNvPr id="10" name="Text 5"/>
          <p:cNvSpPr/>
          <p:nvPr/>
        </p:nvSpPr>
        <p:spPr>
          <a:xfrm>
            <a:off x="1057275" y="1405533"/>
            <a:ext cx="3771481"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Sistemas No Lineales con Perturbaciones Constantes</a:t>
            </a:r>
            <a:endParaRPr lang="en-US" sz="1125" dirty="0"/>
          </a:p>
        </p:txBody>
      </p:sp>
      <p:sp>
        <p:nvSpPr>
          <p:cNvPr id="11" name="Text 6"/>
          <p:cNvSpPr/>
          <p:nvPr/>
        </p:nvSpPr>
        <p:spPr>
          <a:xfrm>
            <a:off x="857250" y="1671638"/>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Muchos sistemas reales están sujetos a perturbaciones externas que pueden ser constantes o variables en el tiempo. En sistemas no lineales, el efecto de estas perturbaciones puede ser complejo y no lineal.</a:t>
            </a:r>
            <a:endParaRPr lang="en-US" sz="900" dirty="0"/>
          </a:p>
        </p:txBody>
      </p:sp>
      <p:sp>
        <p:nvSpPr>
          <p:cNvPr id="12" name="Text 7"/>
          <p:cNvSpPr/>
          <p:nvPr/>
        </p:nvSpPr>
        <p:spPr>
          <a:xfrm>
            <a:off x="971550" y="2071688"/>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La presencia de perturbaciones puede alterar los puntos de equilibrio y la estabilidad del sistema.</a:t>
            </a:r>
            <a:endParaRPr lang="en-US" sz="788" dirty="0"/>
          </a:p>
        </p:txBody>
      </p:sp>
      <p:sp>
        <p:nvSpPr>
          <p:cNvPr id="13" name="Text 8"/>
          <p:cNvSpPr/>
          <p:nvPr/>
        </p:nvSpPr>
        <p:spPr>
          <a:xfrm>
            <a:off x="971550" y="2214563"/>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El análisis requiere considerar cómo la perturbación interactúa con las no linealidades inherentes del sistema.</a:t>
            </a:r>
            <a:endParaRPr lang="en-US" sz="788" dirty="0"/>
          </a:p>
        </p:txBody>
      </p:sp>
      <p:sp>
        <p:nvSpPr>
          <p:cNvPr id="14" name="Shape 9"/>
          <p:cNvSpPr/>
          <p:nvPr/>
        </p:nvSpPr>
        <p:spPr>
          <a:xfrm>
            <a:off x="714375" y="2643188"/>
            <a:ext cx="7715250" cy="1285875"/>
          </a:xfrm>
          <a:prstGeom prst="rect">
            <a:avLst/>
          </a:prstGeom>
          <a:solidFill>
            <a:srgbClr val="F8FAFC"/>
          </a:solidFill>
          <a:ln/>
        </p:spPr>
      </p:sp>
      <p:sp>
        <p:nvSpPr>
          <p:cNvPr id="15" name="Shape 10"/>
          <p:cNvSpPr/>
          <p:nvPr/>
        </p:nvSpPr>
        <p:spPr>
          <a:xfrm>
            <a:off x="714375" y="2643188"/>
            <a:ext cx="28575" cy="1285875"/>
          </a:xfrm>
          <a:prstGeom prst="rect">
            <a:avLst/>
          </a:prstGeom>
          <a:solidFill>
            <a:srgbClr val="4F46E5"/>
          </a:solidFill>
          <a:ln/>
        </p:spPr>
      </p:sp>
      <p:sp>
        <p:nvSpPr>
          <p:cNvPr id="16" name="Text 11"/>
          <p:cNvSpPr/>
          <p:nvPr/>
        </p:nvSpPr>
        <p:spPr>
          <a:xfrm>
            <a:off x="914400" y="2805708"/>
            <a:ext cx="1778543"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Ecuaciones Funcionales</a:t>
            </a:r>
            <a:endParaRPr lang="en-US" sz="1125" dirty="0"/>
          </a:p>
        </p:txBody>
      </p:sp>
      <p:sp>
        <p:nvSpPr>
          <p:cNvPr id="17" name="Text 12"/>
          <p:cNvSpPr/>
          <p:nvPr/>
        </p:nvSpPr>
        <p:spPr>
          <a:xfrm>
            <a:off x="857250" y="3071813"/>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Las ecuaciones funcionales son ecuaciones donde la incógnita es una función. En el contexto de sistemas dinámicos, pueden surgir al modelar sistemas con retardo, o al buscar soluciones de equilibrio.</a:t>
            </a:r>
            <a:endParaRPr lang="en-US" sz="900" dirty="0"/>
          </a:p>
        </p:txBody>
      </p:sp>
      <p:sp>
        <p:nvSpPr>
          <p:cNvPr id="18" name="Text 13"/>
          <p:cNvSpPr/>
          <p:nvPr/>
        </p:nvSpPr>
        <p:spPr>
          <a:xfrm>
            <a:off x="971550" y="3500438"/>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A menudo, la solución de estas ecuaciones no es trivial y puede requerir métodos numéricos o aproximaciones.</a:t>
            </a:r>
            <a:endParaRPr lang="en-US" sz="788" dirty="0"/>
          </a:p>
        </p:txBody>
      </p:sp>
      <p:sp>
        <p:nvSpPr>
          <p:cNvPr id="19" name="Text 14"/>
          <p:cNvSpPr/>
          <p:nvPr/>
        </p:nvSpPr>
        <p:spPr>
          <a:xfrm>
            <a:off x="971550" y="3643313"/>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Pueden describir fenómenos complejos como la histéresis o la fatiga en materiales.</a:t>
            </a:r>
            <a:endParaRPr lang="en-US" sz="788" dirty="0"/>
          </a:p>
        </p:txBody>
      </p:sp>
      <p:sp>
        <p:nvSpPr>
          <p:cNvPr id="20" name="Shape 15"/>
          <p:cNvSpPr/>
          <p:nvPr/>
        </p:nvSpPr>
        <p:spPr>
          <a:xfrm>
            <a:off x="714375" y="4100513"/>
            <a:ext cx="7715250" cy="571500"/>
          </a:xfrm>
          <a:prstGeom prst="rect">
            <a:avLst/>
          </a:prstGeom>
          <a:solidFill>
            <a:srgbClr val="FFFBEB"/>
          </a:solidFill>
          <a:ln/>
        </p:spPr>
      </p:sp>
      <p:sp>
        <p:nvSpPr>
          <p:cNvPr id="21" name="Shape 16"/>
          <p:cNvSpPr/>
          <p:nvPr/>
        </p:nvSpPr>
        <p:spPr>
          <a:xfrm>
            <a:off x="714375" y="4100513"/>
            <a:ext cx="28575" cy="571500"/>
          </a:xfrm>
          <a:prstGeom prst="rect">
            <a:avLst/>
          </a:prstGeom>
          <a:solidFill>
            <a:srgbClr val="F59E0B"/>
          </a:solidFill>
          <a:ln/>
        </p:spPr>
      </p:sp>
      <p:pic>
        <p:nvPicPr>
          <p:cNvPr id="22" name="Image 3" descr="preencoded.png">    </p:cNvPr>
          <p:cNvPicPr>
            <a:picLocks noChangeAspect="1"/>
          </p:cNvPicPr>
          <p:nvPr/>
        </p:nvPicPr>
        <p:blipFill>
          <a:blip r:embed="rId4"/>
          <a:stretch>
            <a:fillRect/>
          </a:stretch>
        </p:blipFill>
        <p:spPr>
          <a:xfrm>
            <a:off x="1060066" y="4239816"/>
            <a:ext cx="85725" cy="114300"/>
          </a:xfrm>
          <a:prstGeom prst="rect">
            <a:avLst/>
          </a:prstGeom>
        </p:spPr>
      </p:pic>
      <p:sp>
        <p:nvSpPr>
          <p:cNvPr id="23" name="Text 17"/>
          <p:cNvSpPr/>
          <p:nvPr/>
        </p:nvSpPr>
        <p:spPr>
          <a:xfrm>
            <a:off x="1202941" y="4236244"/>
            <a:ext cx="6952431" cy="300038"/>
          </a:xfrm>
          <a:prstGeom prst="rect">
            <a:avLst/>
          </a:prstGeom>
          <a:noFill/>
          <a:ln/>
        </p:spPr>
        <p:txBody>
          <a:bodyPr wrap="square" lIns="0" tIns="0" rIns="0" bIns="0" rtlCol="0" anchor="ctr">
            <a:spAutoFit/>
          </a:bodyPr>
          <a:lstStyle/>
          <a:p>
            <a:pPr algn="ctr" indent="0" marL="0">
              <a:buNone/>
            </a:pPr>
            <a:r>
              <a:rPr lang="en-US" sz="900" b="1" dirty="0">
                <a:solidFill>
                  <a:srgbClr val="92400E"/>
                </a:solidFill>
                <a:latin typeface="Segoe UI" pitchFamily="34" charset="0"/>
                <a:ea typeface="Segoe UI" pitchFamily="34" charset="-122"/>
                <a:cs typeface="Segoe UI" pitchFamily="34" charset="-120"/>
              </a:rPr>
              <a:t>La optimización no lineal busca encontrar los mejores parámetros o condiciones de operación en sistemas donde las relaciones no son proporcionales.</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460699"/>
          </a:xfrm>
          <a:prstGeom prst="rect">
            <a:avLst/>
          </a:prstGeom>
        </p:spPr>
      </p:pic>
      <p:sp>
        <p:nvSpPr>
          <p:cNvPr id="3" name="Shape 0"/>
          <p:cNvSpPr/>
          <p:nvPr/>
        </p:nvSpPr>
        <p:spPr>
          <a:xfrm>
            <a:off x="464344" y="214313"/>
            <a:ext cx="8215313" cy="5032074"/>
          </a:xfrm>
          <a:prstGeom prst="rect">
            <a:avLst/>
          </a:prstGeom>
          <a:solidFill>
            <a:srgbClr val="FFFFFF">
              <a:alpha val="95000"/>
            </a:srgbClr>
          </a:solidFill>
          <a:ln/>
        </p:spPr>
      </p:sp>
      <p:pic>
        <p:nvPicPr>
          <p:cNvPr id="4" name="Image 1" descr="preencoded.png">    </p:cNvPr>
          <p:cNvPicPr>
            <a:picLocks noChangeAspect="1"/>
          </p:cNvPicPr>
          <p:nvPr/>
        </p:nvPicPr>
        <p:blipFill>
          <a:blip r:embed="rId2"/>
          <a:stretch>
            <a:fillRect/>
          </a:stretch>
        </p:blipFill>
        <p:spPr>
          <a:xfrm>
            <a:off x="2771161" y="469702"/>
            <a:ext cx="257175" cy="257175"/>
          </a:xfrm>
          <a:prstGeom prst="rect">
            <a:avLst/>
          </a:prstGeom>
        </p:spPr>
      </p:pic>
      <p:sp>
        <p:nvSpPr>
          <p:cNvPr id="5" name="Text 1"/>
          <p:cNvSpPr/>
          <p:nvPr/>
        </p:nvSpPr>
        <p:spPr>
          <a:xfrm>
            <a:off x="3114061" y="462558"/>
            <a:ext cx="3330215" cy="287536"/>
          </a:xfrm>
          <a:prstGeom prst="rect">
            <a:avLst/>
          </a:prstGeom>
          <a:noFill/>
          <a:ln/>
        </p:spPr>
        <p:txBody>
          <a:bodyPr wrap="square" lIns="0" tIns="0" rIns="0" bIns="0" rtlCol="0" anchor="ctr">
            <a:spAutoFit/>
          </a:bodyPr>
          <a:lstStyle/>
          <a:p>
            <a:pPr algn="ctr" indent="0" marL="0">
              <a:buNone/>
            </a:pPr>
            <a:r>
              <a:rPr lang="en-US" sz="2025" b="1" dirty="0">
                <a:solidFill>
                  <a:srgbClr val="1F2937"/>
                </a:solidFill>
                <a:latin typeface="Segoe UI" pitchFamily="34" charset="0"/>
                <a:ea typeface="Segoe UI" pitchFamily="34" charset="-122"/>
                <a:cs typeface="Segoe UI" pitchFamily="34" charset="-120"/>
              </a:rPr>
              <a:t>Linealización de Sistemas</a:t>
            </a:r>
            <a:endParaRPr lang="en-US" sz="2025" dirty="0"/>
          </a:p>
        </p:txBody>
      </p:sp>
      <p:sp>
        <p:nvSpPr>
          <p:cNvPr id="6" name="Text 2"/>
          <p:cNvSpPr/>
          <p:nvPr/>
        </p:nvSpPr>
        <p:spPr>
          <a:xfrm>
            <a:off x="714375" y="864394"/>
            <a:ext cx="7786688" cy="200025"/>
          </a:xfrm>
          <a:prstGeom prst="rect">
            <a:avLst/>
          </a:prstGeom>
          <a:noFill/>
          <a:ln/>
        </p:spPr>
        <p:txBody>
          <a:bodyPr wrap="square" lIns="0" tIns="0" rIns="0" bIns="0" rtlCol="0" anchor="ctr">
            <a:spAutoFit/>
          </a:bodyPr>
          <a:lstStyle/>
          <a:p>
            <a:pPr algn="ctr" indent="0" marL="0">
              <a:buNone/>
            </a:pPr>
            <a:r>
              <a:rPr lang="en-US" sz="1013" dirty="0">
                <a:solidFill>
                  <a:srgbClr val="4B5563"/>
                </a:solidFill>
                <a:latin typeface="Segoe UI" pitchFamily="34" charset="0"/>
                <a:ea typeface="Segoe UI" pitchFamily="34" charset="-122"/>
                <a:cs typeface="Segoe UI" pitchFamily="34" charset="-120"/>
              </a:rPr>
              <a:t>Aproximación de sistemas no lineales para facilitar su análisis</a:t>
            </a:r>
            <a:endParaRPr lang="en-US" sz="1013" dirty="0"/>
          </a:p>
        </p:txBody>
      </p:sp>
      <p:sp>
        <p:nvSpPr>
          <p:cNvPr id="7" name="Shape 3"/>
          <p:cNvSpPr/>
          <p:nvPr/>
        </p:nvSpPr>
        <p:spPr>
          <a:xfrm>
            <a:off x="714375" y="1235869"/>
            <a:ext cx="7715250" cy="1400175"/>
          </a:xfrm>
          <a:prstGeom prst="rect">
            <a:avLst/>
          </a:prstGeom>
          <a:solidFill>
            <a:srgbClr val="F8FAFC"/>
          </a:solidFill>
          <a:ln/>
        </p:spPr>
      </p:sp>
      <p:sp>
        <p:nvSpPr>
          <p:cNvPr id="8" name="Shape 4"/>
          <p:cNvSpPr/>
          <p:nvPr/>
        </p:nvSpPr>
        <p:spPr>
          <a:xfrm>
            <a:off x="714375" y="1235869"/>
            <a:ext cx="28575" cy="1400175"/>
          </a:xfrm>
          <a:prstGeom prst="rect">
            <a:avLst/>
          </a:prstGeom>
          <a:solidFill>
            <a:srgbClr val="4F46E5"/>
          </a:solidFill>
          <a:ln/>
        </p:spPr>
      </p:sp>
      <p:pic>
        <p:nvPicPr>
          <p:cNvPr id="9" name="Image 2" descr="preencoded.png">    </p:cNvPr>
          <p:cNvPicPr>
            <a:picLocks noChangeAspect="1"/>
          </p:cNvPicPr>
          <p:nvPr/>
        </p:nvPicPr>
        <p:blipFill>
          <a:blip r:embed="rId3"/>
          <a:stretch>
            <a:fillRect/>
          </a:stretch>
        </p:blipFill>
        <p:spPr>
          <a:xfrm>
            <a:off x="857250" y="1401961"/>
            <a:ext cx="142875" cy="142875"/>
          </a:xfrm>
          <a:prstGeom prst="rect">
            <a:avLst/>
          </a:prstGeom>
        </p:spPr>
      </p:pic>
      <p:sp>
        <p:nvSpPr>
          <p:cNvPr id="10" name="Text 5"/>
          <p:cNvSpPr/>
          <p:nvPr/>
        </p:nvSpPr>
        <p:spPr>
          <a:xfrm>
            <a:off x="1057275" y="1398389"/>
            <a:ext cx="1516317"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¿Por qué Linealizar?</a:t>
            </a:r>
            <a:endParaRPr lang="en-US" sz="1125" dirty="0"/>
          </a:p>
        </p:txBody>
      </p:sp>
      <p:sp>
        <p:nvSpPr>
          <p:cNvPr id="11" name="Text 6"/>
          <p:cNvSpPr/>
          <p:nvPr/>
        </p:nvSpPr>
        <p:spPr>
          <a:xfrm>
            <a:off x="857250" y="1664494"/>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Los sistemas no lineales son difíciles de analizar matemáticamente. La linealización permite aproximar el comportamiento del sistema alrededor de un punto de operación (punto de equilibrio) mediante un modelo lineal, lo que facilita el uso de herramientas de análisis de sistemas lineales.</a:t>
            </a:r>
            <a:endParaRPr lang="en-US" sz="900" dirty="0"/>
          </a:p>
        </p:txBody>
      </p:sp>
      <p:sp>
        <p:nvSpPr>
          <p:cNvPr id="12" name="Text 7"/>
          <p:cNvSpPr/>
          <p:nvPr/>
        </p:nvSpPr>
        <p:spPr>
          <a:xfrm>
            <a:off x="971550" y="2064544"/>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Simplifica el análisis de estabilidad.</a:t>
            </a:r>
            <a:endParaRPr lang="en-US" sz="788" dirty="0"/>
          </a:p>
        </p:txBody>
      </p:sp>
      <p:sp>
        <p:nvSpPr>
          <p:cNvPr id="13" name="Text 8"/>
          <p:cNvSpPr/>
          <p:nvPr/>
        </p:nvSpPr>
        <p:spPr>
          <a:xfrm>
            <a:off x="971550" y="2207419"/>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Permite el diseño de controladores lineales.</a:t>
            </a:r>
            <a:endParaRPr lang="en-US" sz="788" dirty="0"/>
          </a:p>
        </p:txBody>
      </p:sp>
      <p:sp>
        <p:nvSpPr>
          <p:cNvPr id="14" name="Text 9"/>
          <p:cNvSpPr/>
          <p:nvPr/>
        </p:nvSpPr>
        <p:spPr>
          <a:xfrm>
            <a:off x="971550" y="2350294"/>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Válida para pequeñas desviaciones alrededor del punto de operación.</a:t>
            </a:r>
            <a:endParaRPr lang="en-US" sz="788" dirty="0"/>
          </a:p>
        </p:txBody>
      </p:sp>
      <p:sp>
        <p:nvSpPr>
          <p:cNvPr id="15" name="Shape 10"/>
          <p:cNvSpPr/>
          <p:nvPr/>
        </p:nvSpPr>
        <p:spPr>
          <a:xfrm>
            <a:off x="714375" y="2778919"/>
            <a:ext cx="7715250" cy="1645937"/>
          </a:xfrm>
          <a:prstGeom prst="rect">
            <a:avLst/>
          </a:prstGeom>
          <a:solidFill>
            <a:srgbClr val="F8FAFC"/>
          </a:solidFill>
          <a:ln/>
        </p:spPr>
      </p:sp>
      <p:sp>
        <p:nvSpPr>
          <p:cNvPr id="16" name="Shape 11"/>
          <p:cNvSpPr/>
          <p:nvPr/>
        </p:nvSpPr>
        <p:spPr>
          <a:xfrm>
            <a:off x="714375" y="2778919"/>
            <a:ext cx="28575" cy="1645937"/>
          </a:xfrm>
          <a:prstGeom prst="rect">
            <a:avLst/>
          </a:prstGeom>
          <a:solidFill>
            <a:srgbClr val="4F46E5"/>
          </a:solidFill>
          <a:ln/>
        </p:spPr>
      </p:sp>
      <p:pic>
        <p:nvPicPr>
          <p:cNvPr id="17" name="Image 3" descr="preencoded.png">    </p:cNvPr>
          <p:cNvPicPr>
            <a:picLocks noChangeAspect="1"/>
          </p:cNvPicPr>
          <p:nvPr/>
        </p:nvPicPr>
        <p:blipFill>
          <a:blip r:embed="rId4"/>
          <a:stretch>
            <a:fillRect/>
          </a:stretch>
        </p:blipFill>
        <p:spPr>
          <a:xfrm>
            <a:off x="857250" y="2945011"/>
            <a:ext cx="107156" cy="142875"/>
          </a:xfrm>
          <a:prstGeom prst="rect">
            <a:avLst/>
          </a:prstGeom>
        </p:spPr>
      </p:pic>
      <p:sp>
        <p:nvSpPr>
          <p:cNvPr id="18" name="Text 12"/>
          <p:cNvSpPr/>
          <p:nvPr/>
        </p:nvSpPr>
        <p:spPr>
          <a:xfrm>
            <a:off x="1021556" y="2941439"/>
            <a:ext cx="2910939"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Método de Linealización (Serie de Taylor)</a:t>
            </a:r>
            <a:endParaRPr lang="en-US" sz="1125" dirty="0"/>
          </a:p>
        </p:txBody>
      </p:sp>
      <p:sp>
        <p:nvSpPr>
          <p:cNvPr id="19" name="Text 13"/>
          <p:cNvSpPr/>
          <p:nvPr/>
        </p:nvSpPr>
        <p:spPr>
          <a:xfrm>
            <a:off x="857250" y="3207544"/>
            <a:ext cx="7500938" cy="17145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Se utiliza la expansión en serie de Taylor de las funciones no lineales alrededor del punto de equilibrio, truncando los términos de orden superior.</a:t>
            </a:r>
            <a:endParaRPr lang="en-US" sz="900" dirty="0"/>
          </a:p>
        </p:txBody>
      </p:sp>
      <p:sp>
        <p:nvSpPr>
          <p:cNvPr id="20" name="Shape 14"/>
          <p:cNvSpPr/>
          <p:nvPr/>
        </p:nvSpPr>
        <p:spPr>
          <a:xfrm>
            <a:off x="857250" y="3486150"/>
            <a:ext cx="7429500" cy="402924"/>
          </a:xfrm>
          <a:prstGeom prst="rect">
            <a:avLst/>
          </a:prstGeom>
          <a:solidFill>
            <a:srgbClr val="1A202C"/>
          </a:solidFill>
          <a:ln/>
        </p:spPr>
      </p:sp>
      <p:sp>
        <p:nvSpPr>
          <p:cNvPr id="21" name="Text 15"/>
          <p:cNvSpPr/>
          <p:nvPr/>
        </p:nvSpPr>
        <p:spPr>
          <a:xfrm>
            <a:off x="857250" y="3486150"/>
            <a:ext cx="7500938" cy="402924"/>
          </a:xfrm>
          <a:prstGeom prst="rect">
            <a:avLst/>
          </a:prstGeom>
          <a:noFill/>
          <a:ln/>
        </p:spPr>
        <p:txBody>
          <a:bodyPr wrap="square" lIns="127508" tIns="127508" rIns="127508" bIns="127508" rtlCol="0" anchor="ctr">
            <a:spAutoFit/>
          </a:bodyPr>
          <a:lstStyle/>
          <a:p>
            <a:pPr algn="ctr" indent="0" marL="0">
              <a:buNone/>
            </a:pPr>
            <a:r>
              <a:rPr lang="en-US" sz="990" dirty="0">
                <a:solidFill>
                  <a:srgbClr val="FFFFFF"/>
                </a:solidFill>
                <a:latin typeface="Courier New" pitchFamily="34" charset="0"/>
                <a:ea typeface="Courier New" pitchFamily="34" charset="-122"/>
                <a:cs typeface="Courier New" pitchFamily="34" charset="-120"/>
              </a:rPr>
              <a:t>f(x) ≈ f(x₀) + f'(x₀)(x - x₀)</a:t>
            </a:r>
            <a:endParaRPr lang="en-US" sz="990" dirty="0"/>
          </a:p>
        </p:txBody>
      </p:sp>
      <p:sp>
        <p:nvSpPr>
          <p:cNvPr id="22" name="Text 16"/>
          <p:cNvSpPr/>
          <p:nvPr/>
        </p:nvSpPr>
        <p:spPr>
          <a:xfrm>
            <a:off x="971550" y="3996230"/>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Para sistemas con múltiples variables, se utiliza la matriz Jacobiana.</a:t>
            </a:r>
            <a:endParaRPr lang="en-US" sz="788" dirty="0"/>
          </a:p>
        </p:txBody>
      </p:sp>
      <p:sp>
        <p:nvSpPr>
          <p:cNvPr id="23" name="Text 17"/>
          <p:cNvSpPr/>
          <p:nvPr/>
        </p:nvSpPr>
        <p:spPr>
          <a:xfrm>
            <a:off x="971550" y="4139105"/>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El punto de equilibrio (x₀) es donde la derivada del sistema es cero.</a:t>
            </a:r>
            <a:endParaRPr lang="en-US" sz="788" dirty="0"/>
          </a:p>
        </p:txBody>
      </p:sp>
      <p:sp>
        <p:nvSpPr>
          <p:cNvPr id="24" name="Shape 18"/>
          <p:cNvSpPr/>
          <p:nvPr/>
        </p:nvSpPr>
        <p:spPr>
          <a:xfrm>
            <a:off x="714375" y="4596305"/>
            <a:ext cx="7715250" cy="400050"/>
          </a:xfrm>
          <a:prstGeom prst="rect">
            <a:avLst/>
          </a:prstGeom>
          <a:solidFill>
            <a:srgbClr val="FFFBEB"/>
          </a:solidFill>
          <a:ln/>
        </p:spPr>
      </p:sp>
      <p:sp>
        <p:nvSpPr>
          <p:cNvPr id="25" name="Shape 19"/>
          <p:cNvSpPr/>
          <p:nvPr/>
        </p:nvSpPr>
        <p:spPr>
          <a:xfrm>
            <a:off x="714375" y="4596305"/>
            <a:ext cx="28575" cy="400050"/>
          </a:xfrm>
          <a:prstGeom prst="rect">
            <a:avLst/>
          </a:prstGeom>
          <a:solidFill>
            <a:srgbClr val="F59E0B"/>
          </a:solidFill>
          <a:ln/>
        </p:spPr>
      </p:sp>
      <p:pic>
        <p:nvPicPr>
          <p:cNvPr id="26" name="Image 4" descr="preencoded.png">    </p:cNvPr>
          <p:cNvPicPr>
            <a:picLocks noChangeAspect="1"/>
          </p:cNvPicPr>
          <p:nvPr/>
        </p:nvPicPr>
        <p:blipFill>
          <a:blip r:embed="rId5"/>
          <a:stretch>
            <a:fillRect/>
          </a:stretch>
        </p:blipFill>
        <p:spPr>
          <a:xfrm>
            <a:off x="1480849" y="4735609"/>
            <a:ext cx="114300" cy="114300"/>
          </a:xfrm>
          <a:prstGeom prst="rect">
            <a:avLst/>
          </a:prstGeom>
        </p:spPr>
      </p:pic>
      <p:sp>
        <p:nvSpPr>
          <p:cNvPr id="27" name="Text 20"/>
          <p:cNvSpPr/>
          <p:nvPr/>
        </p:nvSpPr>
        <p:spPr>
          <a:xfrm>
            <a:off x="1652299" y="4732037"/>
            <a:ext cx="6082289" cy="128588"/>
          </a:xfrm>
          <a:prstGeom prst="rect">
            <a:avLst/>
          </a:prstGeom>
          <a:noFill/>
          <a:ln/>
        </p:spPr>
        <p:txBody>
          <a:bodyPr wrap="square" lIns="0" tIns="0" rIns="0" bIns="0" rtlCol="0" anchor="ctr">
            <a:spAutoFit/>
          </a:bodyPr>
          <a:lstStyle/>
          <a:p>
            <a:pPr algn="ctr" indent="0" marL="0">
              <a:buNone/>
            </a:pPr>
            <a:r>
              <a:rPr lang="en-US" sz="900" b="1" dirty="0">
                <a:solidFill>
                  <a:srgbClr val="92400E"/>
                </a:solidFill>
                <a:latin typeface="Segoe UI" pitchFamily="34" charset="0"/>
                <a:ea typeface="Segoe UI" pitchFamily="34" charset="-122"/>
                <a:cs typeface="Segoe UI" pitchFamily="34" charset="-120"/>
              </a:rPr>
              <a:t>La linealización es una herramienta poderosa, pero su validez está limitada a la región cercana al punto de operación.</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660724"/>
          </a:xfrm>
          <a:prstGeom prst="rect">
            <a:avLst/>
          </a:prstGeom>
        </p:spPr>
      </p:pic>
      <p:sp>
        <p:nvSpPr>
          <p:cNvPr id="3" name="Shape 0"/>
          <p:cNvSpPr/>
          <p:nvPr/>
        </p:nvSpPr>
        <p:spPr>
          <a:xfrm>
            <a:off x="464344" y="214313"/>
            <a:ext cx="8215313" cy="5232099"/>
          </a:xfrm>
          <a:prstGeom prst="rect">
            <a:avLst/>
          </a:prstGeom>
          <a:solidFill>
            <a:srgbClr val="FFFFFF">
              <a:alpha val="95000"/>
            </a:srgbClr>
          </a:solidFill>
          <a:ln/>
        </p:spPr>
      </p:sp>
      <p:sp>
        <p:nvSpPr>
          <p:cNvPr id="4" name="Text 1"/>
          <p:cNvSpPr/>
          <p:nvPr/>
        </p:nvSpPr>
        <p:spPr>
          <a:xfrm>
            <a:off x="2528636" y="462558"/>
            <a:ext cx="4243890" cy="287536"/>
          </a:xfrm>
          <a:prstGeom prst="rect">
            <a:avLst/>
          </a:prstGeom>
          <a:noFill/>
          <a:ln/>
        </p:spPr>
        <p:txBody>
          <a:bodyPr wrap="square" lIns="0" tIns="0" rIns="0" bIns="0" rtlCol="0" anchor="ctr">
            <a:spAutoFit/>
          </a:bodyPr>
          <a:lstStyle/>
          <a:p>
            <a:pPr algn="ctr" indent="0" marL="0">
              <a:buNone/>
            </a:pPr>
            <a:r>
              <a:rPr lang="en-US" sz="2025" b="1" dirty="0">
                <a:solidFill>
                  <a:srgbClr val="1F2937"/>
                </a:solidFill>
                <a:latin typeface="Segoe UI" pitchFamily="34" charset="0"/>
                <a:ea typeface="Segoe UI" pitchFamily="34" charset="-122"/>
                <a:cs typeface="Segoe UI" pitchFamily="34" charset="-120"/>
              </a:rPr>
              <a:t>Resorte No Lineal: Duro y Blando</a:t>
            </a:r>
            <a:endParaRPr lang="en-US" sz="2025" dirty="0"/>
          </a:p>
        </p:txBody>
      </p:sp>
      <p:sp>
        <p:nvSpPr>
          <p:cNvPr id="5" name="Text 2"/>
          <p:cNvSpPr/>
          <p:nvPr/>
        </p:nvSpPr>
        <p:spPr>
          <a:xfrm>
            <a:off x="714375" y="864394"/>
            <a:ext cx="7786688" cy="200025"/>
          </a:xfrm>
          <a:prstGeom prst="rect">
            <a:avLst/>
          </a:prstGeom>
          <a:noFill/>
          <a:ln/>
        </p:spPr>
        <p:txBody>
          <a:bodyPr wrap="square" lIns="0" tIns="0" rIns="0" bIns="0" rtlCol="0" anchor="ctr">
            <a:spAutoFit/>
          </a:bodyPr>
          <a:lstStyle/>
          <a:p>
            <a:pPr algn="ctr" indent="0" marL="0">
              <a:buNone/>
            </a:pPr>
            <a:r>
              <a:rPr lang="en-US" sz="1013" dirty="0">
                <a:solidFill>
                  <a:srgbClr val="4B5563"/>
                </a:solidFill>
                <a:latin typeface="Segoe UI" pitchFamily="34" charset="0"/>
                <a:ea typeface="Segoe UI" pitchFamily="34" charset="-122"/>
                <a:cs typeface="Segoe UI" pitchFamily="34" charset="-120"/>
              </a:rPr>
              <a:t>Comportamiento de resortes con fuerza de restauración no proporcional al desplazamiento</a:t>
            </a:r>
            <a:endParaRPr lang="en-US" sz="1013" dirty="0"/>
          </a:p>
        </p:txBody>
      </p:sp>
      <p:sp>
        <p:nvSpPr>
          <p:cNvPr id="6" name="Shape 3"/>
          <p:cNvSpPr/>
          <p:nvPr/>
        </p:nvSpPr>
        <p:spPr>
          <a:xfrm>
            <a:off x="714375" y="1235869"/>
            <a:ext cx="7715250" cy="1257300"/>
          </a:xfrm>
          <a:prstGeom prst="rect">
            <a:avLst/>
          </a:prstGeom>
          <a:solidFill>
            <a:srgbClr val="F8FAFC"/>
          </a:solidFill>
          <a:ln/>
        </p:spPr>
      </p:sp>
      <p:sp>
        <p:nvSpPr>
          <p:cNvPr id="7" name="Shape 4"/>
          <p:cNvSpPr/>
          <p:nvPr/>
        </p:nvSpPr>
        <p:spPr>
          <a:xfrm>
            <a:off x="714375" y="1235869"/>
            <a:ext cx="28575" cy="1257300"/>
          </a:xfrm>
          <a:prstGeom prst="rect">
            <a:avLst/>
          </a:prstGeom>
          <a:solidFill>
            <a:srgbClr val="4F46E5"/>
          </a:solidFill>
          <a:ln/>
        </p:spPr>
      </p:sp>
      <p:pic>
        <p:nvPicPr>
          <p:cNvPr id="8" name="Image 1" descr="preencoded.png">    </p:cNvPr>
          <p:cNvPicPr>
            <a:picLocks noChangeAspect="1"/>
          </p:cNvPicPr>
          <p:nvPr/>
        </p:nvPicPr>
        <p:blipFill>
          <a:blip r:embed="rId2"/>
          <a:stretch>
            <a:fillRect/>
          </a:stretch>
        </p:blipFill>
        <p:spPr>
          <a:xfrm>
            <a:off x="857250" y="1401961"/>
            <a:ext cx="142875" cy="142875"/>
          </a:xfrm>
          <a:prstGeom prst="rect">
            <a:avLst/>
          </a:prstGeom>
        </p:spPr>
      </p:pic>
      <p:sp>
        <p:nvSpPr>
          <p:cNvPr id="9" name="Text 5"/>
          <p:cNvSpPr/>
          <p:nvPr/>
        </p:nvSpPr>
        <p:spPr>
          <a:xfrm>
            <a:off x="1057275" y="1398389"/>
            <a:ext cx="2016714"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Resorte Lineal vs. No Lineal</a:t>
            </a:r>
            <a:endParaRPr lang="en-US" sz="1125" dirty="0"/>
          </a:p>
        </p:txBody>
      </p:sp>
      <p:sp>
        <p:nvSpPr>
          <p:cNvPr id="10" name="Text 6"/>
          <p:cNvSpPr/>
          <p:nvPr/>
        </p:nvSpPr>
        <p:spPr>
          <a:xfrm>
            <a:off x="857250" y="1664494"/>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En un resorte lineal (Ley de Hooke), la fuerza de restauración es directamente proporcional al desplazamiento (F = -kx). En resortes no lineales, esta relación no es lineal.</a:t>
            </a:r>
            <a:endParaRPr lang="en-US" sz="900" dirty="0"/>
          </a:p>
        </p:txBody>
      </p:sp>
      <p:sp>
        <p:nvSpPr>
          <p:cNvPr id="11" name="Text 7"/>
          <p:cNvSpPr/>
          <p:nvPr/>
        </p:nvSpPr>
        <p:spPr>
          <a:xfrm>
            <a:off x="1103709" y="2078831"/>
            <a:ext cx="1405003" cy="112514"/>
          </a:xfrm>
          <a:prstGeom prst="rect">
            <a:avLst/>
          </a:prstGeom>
          <a:noFill/>
          <a:ln/>
        </p:spPr>
        <p:txBody>
          <a:bodyPr wrap="square" lIns="0" tIns="0" rIns="0" bIns="0" rtlCol="0" anchor="ctr">
            <a:spAutoFit/>
          </a:bodyPr>
          <a:lstStyle/>
          <a:p>
            <a:pPr algn="l" indent="0" marL="0">
              <a:buNone/>
            </a:pPr>
            <a:r>
              <a:rPr lang="en-US" sz="788" b="1" dirty="0">
                <a:solidFill>
                  <a:srgbClr val="4B5563"/>
                </a:solidFill>
                <a:latin typeface="Segoe UI" pitchFamily="34" charset="0"/>
                <a:ea typeface="Segoe UI" pitchFamily="34" charset="-122"/>
                <a:cs typeface="Segoe UI" pitchFamily="34" charset="-120"/>
              </a:rPr>
              <a:t>Resorte Duro (Hard Spring):</a:t>
            </a:r>
            <a:endParaRPr lang="en-US" sz="788" dirty="0"/>
          </a:p>
        </p:txBody>
      </p:sp>
      <p:sp>
        <p:nvSpPr>
          <p:cNvPr id="12" name="Text 8"/>
          <p:cNvSpPr/>
          <p:nvPr/>
        </p:nvSpPr>
        <p:spPr>
          <a:xfrm>
            <a:off x="2437274" y="2078831"/>
            <a:ext cx="4235602" cy="112514"/>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La fuerza de restauración aumenta más rápidamente que linealmente con el desplazamiento.</a:t>
            </a:r>
            <a:endParaRPr lang="en-US" sz="788" dirty="0"/>
          </a:p>
        </p:txBody>
      </p:sp>
      <p:sp>
        <p:nvSpPr>
          <p:cNvPr id="13" name="Text 9"/>
          <p:cNvSpPr/>
          <p:nvPr/>
        </p:nvSpPr>
        <p:spPr>
          <a:xfrm>
            <a:off x="1103709" y="2221706"/>
            <a:ext cx="1477138" cy="112514"/>
          </a:xfrm>
          <a:prstGeom prst="rect">
            <a:avLst/>
          </a:prstGeom>
          <a:noFill/>
          <a:ln/>
        </p:spPr>
        <p:txBody>
          <a:bodyPr wrap="square" lIns="0" tIns="0" rIns="0" bIns="0" rtlCol="0" anchor="ctr">
            <a:spAutoFit/>
          </a:bodyPr>
          <a:lstStyle/>
          <a:p>
            <a:pPr algn="l" indent="0" marL="0">
              <a:buNone/>
            </a:pPr>
            <a:r>
              <a:rPr lang="en-US" sz="788" b="1" dirty="0">
                <a:solidFill>
                  <a:srgbClr val="4B5563"/>
                </a:solidFill>
                <a:latin typeface="Segoe UI" pitchFamily="34" charset="0"/>
                <a:ea typeface="Segoe UI" pitchFamily="34" charset="-122"/>
                <a:cs typeface="Segoe UI" pitchFamily="34" charset="-120"/>
              </a:rPr>
              <a:t>Resorte Blando (Soft Spring):</a:t>
            </a:r>
            <a:endParaRPr lang="en-US" sz="788" dirty="0"/>
          </a:p>
        </p:txBody>
      </p:sp>
      <p:sp>
        <p:nvSpPr>
          <p:cNvPr id="14" name="Text 10"/>
          <p:cNvSpPr/>
          <p:nvPr/>
        </p:nvSpPr>
        <p:spPr>
          <a:xfrm>
            <a:off x="2509410" y="2221706"/>
            <a:ext cx="4174461" cy="112514"/>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La fuerza de restauración aumenta más lentamente que linealmente con el desplazamiento.</a:t>
            </a:r>
            <a:endParaRPr lang="en-US" sz="788" dirty="0"/>
          </a:p>
        </p:txBody>
      </p:sp>
      <p:sp>
        <p:nvSpPr>
          <p:cNvPr id="15" name="Shape 11"/>
          <p:cNvSpPr/>
          <p:nvPr/>
        </p:nvSpPr>
        <p:spPr>
          <a:xfrm>
            <a:off x="714375" y="2636044"/>
            <a:ext cx="7715250" cy="1817387"/>
          </a:xfrm>
          <a:prstGeom prst="rect">
            <a:avLst/>
          </a:prstGeom>
          <a:solidFill>
            <a:srgbClr val="F8FAFC"/>
          </a:solidFill>
          <a:ln/>
        </p:spPr>
      </p:sp>
      <p:sp>
        <p:nvSpPr>
          <p:cNvPr id="16" name="Shape 12"/>
          <p:cNvSpPr/>
          <p:nvPr/>
        </p:nvSpPr>
        <p:spPr>
          <a:xfrm>
            <a:off x="714375" y="2636044"/>
            <a:ext cx="28575" cy="1817387"/>
          </a:xfrm>
          <a:prstGeom prst="rect">
            <a:avLst/>
          </a:prstGeom>
          <a:solidFill>
            <a:srgbClr val="4F46E5"/>
          </a:solidFill>
          <a:ln/>
        </p:spPr>
      </p:sp>
      <p:pic>
        <p:nvPicPr>
          <p:cNvPr id="17" name="Image 2" descr="preencoded.png">    </p:cNvPr>
          <p:cNvPicPr>
            <a:picLocks noChangeAspect="1"/>
          </p:cNvPicPr>
          <p:nvPr/>
        </p:nvPicPr>
        <p:blipFill>
          <a:blip r:embed="rId3"/>
          <a:stretch>
            <a:fillRect/>
          </a:stretch>
        </p:blipFill>
        <p:spPr>
          <a:xfrm>
            <a:off x="857250" y="2802136"/>
            <a:ext cx="142875" cy="142875"/>
          </a:xfrm>
          <a:prstGeom prst="rect">
            <a:avLst/>
          </a:prstGeom>
        </p:spPr>
      </p:pic>
      <p:sp>
        <p:nvSpPr>
          <p:cNvPr id="18" name="Text 13"/>
          <p:cNvSpPr/>
          <p:nvPr/>
        </p:nvSpPr>
        <p:spPr>
          <a:xfrm>
            <a:off x="1057275" y="2798564"/>
            <a:ext cx="1334095"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Diagrama de Fase</a:t>
            </a:r>
            <a:endParaRPr lang="en-US" sz="1125" dirty="0"/>
          </a:p>
        </p:txBody>
      </p:sp>
      <p:sp>
        <p:nvSpPr>
          <p:cNvPr id="19" name="Text 14"/>
          <p:cNvSpPr/>
          <p:nvPr/>
        </p:nvSpPr>
        <p:spPr>
          <a:xfrm>
            <a:off x="857250" y="3064669"/>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El diagrama de fase para un oscilador con resorte no lineal muestra trayectorias que no son elipses perfectas (como en el caso lineal), sino que se distorsionan. Los puntos de equilibrio y la estabilidad pueden variar.</a:t>
            </a:r>
            <a:endParaRPr lang="en-US" sz="900" dirty="0"/>
          </a:p>
        </p:txBody>
      </p:sp>
      <p:sp>
        <p:nvSpPr>
          <p:cNvPr id="20" name="Shape 15"/>
          <p:cNvSpPr/>
          <p:nvPr/>
        </p:nvSpPr>
        <p:spPr>
          <a:xfrm>
            <a:off x="857250" y="3514725"/>
            <a:ext cx="7429500" cy="402924"/>
          </a:xfrm>
          <a:prstGeom prst="rect">
            <a:avLst/>
          </a:prstGeom>
          <a:solidFill>
            <a:srgbClr val="1A202C"/>
          </a:solidFill>
          <a:ln/>
        </p:spPr>
      </p:sp>
      <p:sp>
        <p:nvSpPr>
          <p:cNvPr id="21" name="Text 16"/>
          <p:cNvSpPr/>
          <p:nvPr/>
        </p:nvSpPr>
        <p:spPr>
          <a:xfrm>
            <a:off x="857250" y="3514725"/>
            <a:ext cx="7500938" cy="402924"/>
          </a:xfrm>
          <a:prstGeom prst="rect">
            <a:avLst/>
          </a:prstGeom>
          <a:noFill/>
          <a:ln/>
        </p:spPr>
        <p:txBody>
          <a:bodyPr wrap="square" lIns="127508" tIns="127508" rIns="127508" bIns="127508" rtlCol="0" anchor="ctr">
            <a:spAutoFit/>
          </a:bodyPr>
          <a:lstStyle/>
          <a:p>
            <a:pPr algn="ctr" indent="0" marL="0">
              <a:buNone/>
            </a:pPr>
            <a:r>
              <a:rPr lang="en-US" sz="990" dirty="0">
                <a:solidFill>
                  <a:srgbClr val="FFFFFF"/>
                </a:solidFill>
                <a:latin typeface="Courier New" pitchFamily="34" charset="0"/>
                <a:ea typeface="Courier New" pitchFamily="34" charset="-122"/>
                <a:cs typeface="Courier New" pitchFamily="34" charset="-120"/>
              </a:rPr>
              <a:t>m(d²x/dt²) + c(dx/dt) + f(x) = 0</a:t>
            </a:r>
            <a:endParaRPr lang="en-US" sz="990" dirty="0"/>
          </a:p>
        </p:txBody>
      </p:sp>
      <p:sp>
        <p:nvSpPr>
          <p:cNvPr id="22" name="Text 17"/>
          <p:cNvSpPr/>
          <p:nvPr/>
        </p:nvSpPr>
        <p:spPr>
          <a:xfrm>
            <a:off x="1103709" y="4039093"/>
            <a:ext cx="260300" cy="112514"/>
          </a:xfrm>
          <a:prstGeom prst="rect">
            <a:avLst/>
          </a:prstGeom>
          <a:noFill/>
          <a:ln/>
        </p:spPr>
        <p:txBody>
          <a:bodyPr wrap="none" lIns="0" tIns="0" rIns="0" bIns="0" rtlCol="0" anchor="ctr">
            <a:spAutoFit/>
          </a:bodyPr>
          <a:lstStyle/>
          <a:p>
            <a:pPr algn="l" indent="0" marL="0">
              <a:buNone/>
            </a:pPr>
            <a:r>
              <a:rPr lang="en-US" sz="788" b="1" dirty="0">
                <a:solidFill>
                  <a:srgbClr val="4B5563"/>
                </a:solidFill>
                <a:latin typeface="Segoe UI" pitchFamily="34" charset="0"/>
                <a:ea typeface="Segoe UI" pitchFamily="34" charset="-122"/>
                <a:cs typeface="Segoe UI" pitchFamily="34" charset="-120"/>
              </a:rPr>
              <a:t>f(x):</a:t>
            </a:r>
            <a:endParaRPr lang="en-US" sz="788" dirty="0"/>
          </a:p>
        </p:txBody>
      </p:sp>
      <p:sp>
        <p:nvSpPr>
          <p:cNvPr id="23" name="Text 18"/>
          <p:cNvSpPr/>
          <p:nvPr/>
        </p:nvSpPr>
        <p:spPr>
          <a:xfrm>
            <a:off x="1292572" y="4039093"/>
            <a:ext cx="4214450" cy="112514"/>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Fuerza de restauración no lineal (ej. kx + αx³ para resorte duro, kx - αx³ para resorte blando).</a:t>
            </a:r>
            <a:endParaRPr lang="en-US" sz="788" dirty="0"/>
          </a:p>
        </p:txBody>
      </p:sp>
      <p:sp>
        <p:nvSpPr>
          <p:cNvPr id="24" name="Text 19"/>
          <p:cNvSpPr/>
          <p:nvPr/>
        </p:nvSpPr>
        <p:spPr>
          <a:xfrm>
            <a:off x="971550" y="4167680"/>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La forma de las trayectorias en el plano de fase (posición vs. velocidad) revela el comportamiento dinámico del sistema.</a:t>
            </a:r>
            <a:endParaRPr lang="en-US" sz="788" dirty="0"/>
          </a:p>
        </p:txBody>
      </p:sp>
      <p:sp>
        <p:nvSpPr>
          <p:cNvPr id="25" name="Shape 20"/>
          <p:cNvSpPr/>
          <p:nvPr/>
        </p:nvSpPr>
        <p:spPr>
          <a:xfrm>
            <a:off x="714375" y="4624880"/>
            <a:ext cx="7715250" cy="571500"/>
          </a:xfrm>
          <a:prstGeom prst="rect">
            <a:avLst/>
          </a:prstGeom>
          <a:solidFill>
            <a:srgbClr val="FFFBEB"/>
          </a:solidFill>
          <a:ln/>
        </p:spPr>
      </p:sp>
      <p:sp>
        <p:nvSpPr>
          <p:cNvPr id="26" name="Shape 21"/>
          <p:cNvSpPr/>
          <p:nvPr/>
        </p:nvSpPr>
        <p:spPr>
          <a:xfrm>
            <a:off x="714375" y="4624880"/>
            <a:ext cx="28575" cy="571500"/>
          </a:xfrm>
          <a:prstGeom prst="rect">
            <a:avLst/>
          </a:prstGeom>
          <a:solidFill>
            <a:srgbClr val="F59E0B"/>
          </a:solidFill>
          <a:ln/>
        </p:spPr>
      </p:sp>
      <p:pic>
        <p:nvPicPr>
          <p:cNvPr id="27" name="Image 3" descr="preencoded.png">    </p:cNvPr>
          <p:cNvPicPr>
            <a:picLocks noChangeAspect="1"/>
          </p:cNvPicPr>
          <p:nvPr/>
        </p:nvPicPr>
        <p:blipFill>
          <a:blip r:embed="rId4"/>
          <a:stretch>
            <a:fillRect/>
          </a:stretch>
        </p:blipFill>
        <p:spPr>
          <a:xfrm>
            <a:off x="1122043" y="4764184"/>
            <a:ext cx="114300" cy="114300"/>
          </a:xfrm>
          <a:prstGeom prst="rect">
            <a:avLst/>
          </a:prstGeom>
        </p:spPr>
      </p:pic>
      <p:sp>
        <p:nvSpPr>
          <p:cNvPr id="28" name="Text 22"/>
          <p:cNvSpPr/>
          <p:nvPr/>
        </p:nvSpPr>
        <p:spPr>
          <a:xfrm>
            <a:off x="1293493" y="4760612"/>
            <a:ext cx="6799901" cy="300038"/>
          </a:xfrm>
          <a:prstGeom prst="rect">
            <a:avLst/>
          </a:prstGeom>
          <a:noFill/>
          <a:ln/>
        </p:spPr>
        <p:txBody>
          <a:bodyPr wrap="square" lIns="0" tIns="0" rIns="0" bIns="0" rtlCol="0" anchor="ctr">
            <a:spAutoFit/>
          </a:bodyPr>
          <a:lstStyle/>
          <a:p>
            <a:pPr algn="ctr" indent="0" marL="0">
              <a:buNone/>
            </a:pPr>
            <a:r>
              <a:rPr lang="en-US" sz="900" b="1" dirty="0">
                <a:solidFill>
                  <a:srgbClr val="92400E"/>
                </a:solidFill>
                <a:latin typeface="Segoe UI" pitchFamily="34" charset="0"/>
                <a:ea typeface="Segoe UI" pitchFamily="34" charset="-122"/>
                <a:cs typeface="Segoe UI" pitchFamily="34" charset="-120"/>
              </a:rPr>
              <a:t>El análisis de resortes no lineales es crucial en ingeniería para entender fenómenos como la resonancia y la estabilidad en sistemas mecánicos.</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Shape 0"/>
          <p:cNvSpPr/>
          <p:nvPr/>
        </p:nvSpPr>
        <p:spPr>
          <a:xfrm>
            <a:off x="464344" y="250031"/>
            <a:ext cx="8215313" cy="4643438"/>
          </a:xfrm>
          <a:prstGeom prst="rect">
            <a:avLst/>
          </a:prstGeom>
          <a:solidFill>
            <a:srgbClr val="FFFFFF">
              <a:alpha val="95000"/>
            </a:srgbClr>
          </a:solidFill>
          <a:ln/>
        </p:spPr>
      </p:sp>
      <p:pic>
        <p:nvPicPr>
          <p:cNvPr id="4" name="Image 1" descr="preencoded.png">    </p:cNvPr>
          <p:cNvPicPr>
            <a:picLocks noChangeAspect="1"/>
          </p:cNvPicPr>
          <p:nvPr/>
        </p:nvPicPr>
        <p:blipFill>
          <a:blip r:embed="rId2"/>
          <a:stretch>
            <a:fillRect/>
          </a:stretch>
        </p:blipFill>
        <p:spPr>
          <a:xfrm>
            <a:off x="3592776" y="505420"/>
            <a:ext cx="257175" cy="257175"/>
          </a:xfrm>
          <a:prstGeom prst="rect">
            <a:avLst/>
          </a:prstGeom>
        </p:spPr>
      </p:pic>
      <p:sp>
        <p:nvSpPr>
          <p:cNvPr id="5" name="Text 1"/>
          <p:cNvSpPr/>
          <p:nvPr/>
        </p:nvSpPr>
        <p:spPr>
          <a:xfrm>
            <a:off x="3935676" y="498277"/>
            <a:ext cx="1686957" cy="287536"/>
          </a:xfrm>
          <a:prstGeom prst="rect">
            <a:avLst/>
          </a:prstGeom>
          <a:noFill/>
          <a:ln/>
        </p:spPr>
        <p:txBody>
          <a:bodyPr wrap="square" lIns="0" tIns="0" rIns="0" bIns="0" rtlCol="0" anchor="ctr">
            <a:spAutoFit/>
          </a:bodyPr>
          <a:lstStyle/>
          <a:p>
            <a:pPr algn="ctr" indent="0" marL="0">
              <a:buNone/>
            </a:pPr>
            <a:r>
              <a:rPr lang="en-US" sz="2025" b="1" dirty="0">
                <a:solidFill>
                  <a:srgbClr val="1F2937"/>
                </a:solidFill>
                <a:latin typeface="Segoe UI" pitchFamily="34" charset="0"/>
                <a:ea typeface="Segoe UI" pitchFamily="34" charset="-122"/>
                <a:cs typeface="Segoe UI" pitchFamily="34" charset="-120"/>
              </a:rPr>
              <a:t>Separatrices</a:t>
            </a:r>
            <a:endParaRPr lang="en-US" sz="2025" dirty="0"/>
          </a:p>
        </p:txBody>
      </p:sp>
      <p:sp>
        <p:nvSpPr>
          <p:cNvPr id="6" name="Text 2"/>
          <p:cNvSpPr/>
          <p:nvPr/>
        </p:nvSpPr>
        <p:spPr>
          <a:xfrm>
            <a:off x="714375" y="900113"/>
            <a:ext cx="7786688" cy="200025"/>
          </a:xfrm>
          <a:prstGeom prst="rect">
            <a:avLst/>
          </a:prstGeom>
          <a:noFill/>
          <a:ln/>
        </p:spPr>
        <p:txBody>
          <a:bodyPr wrap="square" lIns="0" tIns="0" rIns="0" bIns="0" rtlCol="0" anchor="ctr">
            <a:spAutoFit/>
          </a:bodyPr>
          <a:lstStyle/>
          <a:p>
            <a:pPr algn="ctr" indent="0" marL="0">
              <a:buNone/>
            </a:pPr>
            <a:r>
              <a:rPr lang="en-US" sz="1013" dirty="0">
                <a:solidFill>
                  <a:srgbClr val="4B5563"/>
                </a:solidFill>
                <a:latin typeface="Segoe UI" pitchFamily="34" charset="0"/>
                <a:ea typeface="Segoe UI" pitchFamily="34" charset="-122"/>
                <a:cs typeface="Segoe UI" pitchFamily="34" charset="-120"/>
              </a:rPr>
              <a:t>Fronteras en el diagrama de fase que dividen regiones con diferentes comportamientos dinámicos</a:t>
            </a:r>
            <a:endParaRPr lang="en-US" sz="1013" dirty="0"/>
          </a:p>
        </p:txBody>
      </p:sp>
      <p:sp>
        <p:nvSpPr>
          <p:cNvPr id="7" name="Shape 3"/>
          <p:cNvSpPr/>
          <p:nvPr/>
        </p:nvSpPr>
        <p:spPr>
          <a:xfrm>
            <a:off x="714375" y="1271588"/>
            <a:ext cx="7715250" cy="1257300"/>
          </a:xfrm>
          <a:prstGeom prst="rect">
            <a:avLst/>
          </a:prstGeom>
          <a:solidFill>
            <a:srgbClr val="F8FAFC"/>
          </a:solidFill>
          <a:ln/>
        </p:spPr>
      </p:sp>
      <p:sp>
        <p:nvSpPr>
          <p:cNvPr id="8" name="Shape 4"/>
          <p:cNvSpPr/>
          <p:nvPr/>
        </p:nvSpPr>
        <p:spPr>
          <a:xfrm>
            <a:off x="714375" y="1271588"/>
            <a:ext cx="28575" cy="1257300"/>
          </a:xfrm>
          <a:prstGeom prst="rect">
            <a:avLst/>
          </a:prstGeom>
          <a:solidFill>
            <a:srgbClr val="4F46E5"/>
          </a:solidFill>
          <a:ln/>
        </p:spPr>
      </p:sp>
      <p:pic>
        <p:nvPicPr>
          <p:cNvPr id="9" name="Image 2" descr="preencoded.png">    </p:cNvPr>
          <p:cNvPicPr>
            <a:picLocks noChangeAspect="1"/>
          </p:cNvPicPr>
          <p:nvPr/>
        </p:nvPicPr>
        <p:blipFill>
          <a:blip r:embed="rId3"/>
          <a:stretch>
            <a:fillRect/>
          </a:stretch>
        </p:blipFill>
        <p:spPr>
          <a:xfrm>
            <a:off x="857250" y="1437680"/>
            <a:ext cx="125016" cy="142875"/>
          </a:xfrm>
          <a:prstGeom prst="rect">
            <a:avLst/>
          </a:prstGeom>
        </p:spPr>
      </p:pic>
      <p:sp>
        <p:nvSpPr>
          <p:cNvPr id="10" name="Text 5"/>
          <p:cNvSpPr/>
          <p:nvPr/>
        </p:nvSpPr>
        <p:spPr>
          <a:xfrm>
            <a:off x="1039416" y="1434108"/>
            <a:ext cx="1516094"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Definición y Función</a:t>
            </a:r>
            <a:endParaRPr lang="en-US" sz="1125" dirty="0"/>
          </a:p>
        </p:txBody>
      </p:sp>
      <p:sp>
        <p:nvSpPr>
          <p:cNvPr id="11" name="Text 6"/>
          <p:cNvSpPr/>
          <p:nvPr/>
        </p:nvSpPr>
        <p:spPr>
          <a:xfrm>
            <a:off x="857250" y="1700213"/>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Las separatrices son trayectorias especiales en el diagrama de fase que actúan como fronteras, dividiendo el espacio de fase en regiones donde las trayectorias tienen comportamientos cualitativamente diferentes.</a:t>
            </a:r>
            <a:endParaRPr lang="en-US" sz="900" dirty="0"/>
          </a:p>
        </p:txBody>
      </p:sp>
      <p:sp>
        <p:nvSpPr>
          <p:cNvPr id="12" name="Text 7"/>
          <p:cNvSpPr/>
          <p:nvPr/>
        </p:nvSpPr>
        <p:spPr>
          <a:xfrm>
            <a:off x="971550" y="2100263"/>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A menudo, las separatrices conectan puntos de silla o se extienden al infinito.</a:t>
            </a:r>
            <a:endParaRPr lang="en-US" sz="788" dirty="0"/>
          </a:p>
        </p:txBody>
      </p:sp>
      <p:sp>
        <p:nvSpPr>
          <p:cNvPr id="13" name="Text 8"/>
          <p:cNvSpPr/>
          <p:nvPr/>
        </p:nvSpPr>
        <p:spPr>
          <a:xfrm>
            <a:off x="971550" y="2243138"/>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Determinan las cuencas de atracción de diferentes atractores o el escape del sistema.</a:t>
            </a:r>
            <a:endParaRPr lang="en-US" sz="788" dirty="0"/>
          </a:p>
        </p:txBody>
      </p:sp>
      <p:sp>
        <p:nvSpPr>
          <p:cNvPr id="14" name="Shape 9"/>
          <p:cNvSpPr/>
          <p:nvPr/>
        </p:nvSpPr>
        <p:spPr>
          <a:xfrm>
            <a:off x="714375" y="2671763"/>
            <a:ext cx="7715250" cy="1400175"/>
          </a:xfrm>
          <a:prstGeom prst="rect">
            <a:avLst/>
          </a:prstGeom>
          <a:solidFill>
            <a:srgbClr val="F8FAFC"/>
          </a:solidFill>
          <a:ln/>
        </p:spPr>
      </p:sp>
      <p:sp>
        <p:nvSpPr>
          <p:cNvPr id="15" name="Shape 10"/>
          <p:cNvSpPr/>
          <p:nvPr/>
        </p:nvSpPr>
        <p:spPr>
          <a:xfrm>
            <a:off x="714375" y="2671763"/>
            <a:ext cx="28575" cy="1400175"/>
          </a:xfrm>
          <a:prstGeom prst="rect">
            <a:avLst/>
          </a:prstGeom>
          <a:solidFill>
            <a:srgbClr val="4F46E5"/>
          </a:solidFill>
          <a:ln/>
        </p:spPr>
      </p:sp>
      <p:pic>
        <p:nvPicPr>
          <p:cNvPr id="16" name="Image 3" descr="preencoded.png">    </p:cNvPr>
          <p:cNvPicPr>
            <a:picLocks noChangeAspect="1"/>
          </p:cNvPicPr>
          <p:nvPr/>
        </p:nvPicPr>
        <p:blipFill>
          <a:blip r:embed="rId4"/>
          <a:stretch>
            <a:fillRect/>
          </a:stretch>
        </p:blipFill>
        <p:spPr>
          <a:xfrm>
            <a:off x="857250" y="2837855"/>
            <a:ext cx="142875" cy="142875"/>
          </a:xfrm>
          <a:prstGeom prst="rect">
            <a:avLst/>
          </a:prstGeom>
        </p:spPr>
      </p:pic>
      <p:sp>
        <p:nvSpPr>
          <p:cNvPr id="17" name="Text 11"/>
          <p:cNvSpPr/>
          <p:nvPr/>
        </p:nvSpPr>
        <p:spPr>
          <a:xfrm>
            <a:off x="1057275" y="2834283"/>
            <a:ext cx="2742112" cy="158948"/>
          </a:xfrm>
          <a:prstGeom prst="rect">
            <a:avLst/>
          </a:prstGeom>
          <a:noFill/>
          <a:ln/>
        </p:spPr>
        <p:txBody>
          <a:bodyPr wrap="square" lIns="0" tIns="0" rIns="0" bIns="0" rtlCol="0" anchor="ctr">
            <a:spAutoFit/>
          </a:bodyPr>
          <a:lstStyle/>
          <a:p>
            <a:pPr indent="0" marL="0">
              <a:buNone/>
            </a:pPr>
            <a:r>
              <a:rPr lang="en-US" sz="1125" b="1" dirty="0">
                <a:solidFill>
                  <a:srgbClr val="1F2937"/>
                </a:solidFill>
                <a:latin typeface="Segoe UI" pitchFamily="34" charset="0"/>
                <a:ea typeface="Segoe UI" pitchFamily="34" charset="-122"/>
                <a:cs typeface="Segoe UI" pitchFamily="34" charset="-120"/>
              </a:rPr>
              <a:t>Importancia en el Análisis de Sistemas</a:t>
            </a:r>
            <a:endParaRPr lang="en-US" sz="1125" dirty="0"/>
          </a:p>
        </p:txBody>
      </p:sp>
      <p:sp>
        <p:nvSpPr>
          <p:cNvPr id="18" name="Text 12"/>
          <p:cNvSpPr/>
          <p:nvPr/>
        </p:nvSpPr>
        <p:spPr>
          <a:xfrm>
            <a:off x="857250" y="3100388"/>
            <a:ext cx="7500938" cy="342900"/>
          </a:xfrm>
          <a:prstGeom prst="rect">
            <a:avLst/>
          </a:prstGeom>
          <a:noFill/>
          <a:ln/>
        </p:spPr>
        <p:txBody>
          <a:bodyPr wrap="square" lIns="0" tIns="0" rIns="0" bIns="0" rtlCol="0" anchor="ctr">
            <a:spAutoFit/>
          </a:bodyPr>
          <a:lstStyle/>
          <a:p>
            <a:pPr indent="0" marL="0">
              <a:buNone/>
            </a:pPr>
            <a:r>
              <a:rPr lang="en-US" sz="900" dirty="0">
                <a:solidFill>
                  <a:srgbClr val="4B5563"/>
                </a:solidFill>
                <a:latin typeface="Segoe UI" pitchFamily="34" charset="0"/>
                <a:ea typeface="Segoe UI" pitchFamily="34" charset="-122"/>
                <a:cs typeface="Segoe UI" pitchFamily="34" charset="-120"/>
              </a:rPr>
              <a:t>El estudio de las separatrices es crucial para comprender la dinámica global de los sistemas no lineales, especialmente en la presencia de múltiples puntos de equilibrio o atractores.</a:t>
            </a:r>
            <a:endParaRPr lang="en-US" sz="900" dirty="0"/>
          </a:p>
        </p:txBody>
      </p:sp>
      <p:sp>
        <p:nvSpPr>
          <p:cNvPr id="19" name="Text 13"/>
          <p:cNvSpPr/>
          <p:nvPr/>
        </p:nvSpPr>
        <p:spPr>
          <a:xfrm>
            <a:off x="971550" y="3500438"/>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Permiten identificar regiones de estabilidad y de inestabilidad.</a:t>
            </a:r>
            <a:endParaRPr lang="en-US" sz="788" dirty="0"/>
          </a:p>
        </p:txBody>
      </p:sp>
      <p:sp>
        <p:nvSpPr>
          <p:cNvPr id="20" name="Text 14"/>
          <p:cNvSpPr/>
          <p:nvPr/>
        </p:nvSpPr>
        <p:spPr>
          <a:xfrm>
            <a:off x="971550" y="3643313"/>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Ayudan a predecir si el sistema convergerá a un estado particular o si exhibirá un comportamiento más complejo (ej. oscilaciones, caos).</a:t>
            </a:r>
            <a:endParaRPr lang="en-US" sz="788" dirty="0"/>
          </a:p>
        </p:txBody>
      </p:sp>
      <p:sp>
        <p:nvSpPr>
          <p:cNvPr id="21" name="Text 15"/>
          <p:cNvSpPr/>
          <p:nvPr/>
        </p:nvSpPr>
        <p:spPr>
          <a:xfrm>
            <a:off x="971550" y="3786188"/>
            <a:ext cx="7386638" cy="142875"/>
          </a:xfrm>
          <a:prstGeom prst="rect">
            <a:avLst/>
          </a:prstGeom>
          <a:noFill/>
          <a:ln/>
        </p:spPr>
        <p:txBody>
          <a:bodyPr wrap="square" lIns="0" tIns="0" rIns="0" bIns="0" rtlCol="0" anchor="ctr">
            <a:spAutoFit/>
          </a:bodyPr>
          <a:lstStyle/>
          <a:p>
            <a:pPr algn="l" indent="0" marL="0">
              <a:buNone/>
            </a:pPr>
            <a:r>
              <a:rPr lang="en-US" sz="788" dirty="0">
                <a:solidFill>
                  <a:srgbClr val="4B5563"/>
                </a:solidFill>
                <a:latin typeface="Segoe UI" pitchFamily="34" charset="0"/>
                <a:ea typeface="Segoe UI" pitchFamily="34" charset="-122"/>
                <a:cs typeface="Segoe UI" pitchFamily="34" charset="-120"/>
              </a:rPr>
              <a:t>Son fundamentales en el análisis de bifurcaciones y transiciones de fase.</a:t>
            </a:r>
            <a:endParaRPr lang="en-US" sz="788" dirty="0"/>
          </a:p>
        </p:txBody>
      </p:sp>
      <p:sp>
        <p:nvSpPr>
          <p:cNvPr id="22" name="Shape 16"/>
          <p:cNvSpPr/>
          <p:nvPr/>
        </p:nvSpPr>
        <p:spPr>
          <a:xfrm>
            <a:off x="714375" y="4243388"/>
            <a:ext cx="7715250" cy="400050"/>
          </a:xfrm>
          <a:prstGeom prst="rect">
            <a:avLst/>
          </a:prstGeom>
          <a:solidFill>
            <a:srgbClr val="FFFBEB"/>
          </a:solidFill>
          <a:ln/>
        </p:spPr>
      </p:sp>
      <p:sp>
        <p:nvSpPr>
          <p:cNvPr id="23" name="Shape 17"/>
          <p:cNvSpPr/>
          <p:nvPr/>
        </p:nvSpPr>
        <p:spPr>
          <a:xfrm>
            <a:off x="714375" y="4243388"/>
            <a:ext cx="28575" cy="400050"/>
          </a:xfrm>
          <a:prstGeom prst="rect">
            <a:avLst/>
          </a:prstGeom>
          <a:solidFill>
            <a:srgbClr val="F59E0B"/>
          </a:solidFill>
          <a:ln/>
        </p:spPr>
      </p:sp>
      <p:pic>
        <p:nvPicPr>
          <p:cNvPr id="24" name="Image 4" descr="preencoded.png">    </p:cNvPr>
          <p:cNvPicPr>
            <a:picLocks noChangeAspect="1"/>
          </p:cNvPicPr>
          <p:nvPr/>
        </p:nvPicPr>
        <p:blipFill>
          <a:blip r:embed="rId5"/>
          <a:stretch>
            <a:fillRect/>
          </a:stretch>
        </p:blipFill>
        <p:spPr>
          <a:xfrm>
            <a:off x="3868424" y="4382691"/>
            <a:ext cx="85725" cy="114300"/>
          </a:xfrm>
          <a:prstGeom prst="rect">
            <a:avLst/>
          </a:prstGeom>
        </p:spPr>
      </p:pic>
      <p:sp>
        <p:nvSpPr>
          <p:cNvPr id="25" name="Text 18"/>
          <p:cNvSpPr/>
          <p:nvPr/>
        </p:nvSpPr>
        <p:spPr>
          <a:xfrm>
            <a:off x="4011299" y="4379119"/>
            <a:ext cx="1335714" cy="128588"/>
          </a:xfrm>
          <a:prstGeom prst="rect">
            <a:avLst/>
          </a:prstGeom>
          <a:noFill/>
          <a:ln/>
        </p:spPr>
        <p:txBody>
          <a:bodyPr wrap="square" lIns="0" tIns="0" rIns="0" bIns="0" rtlCol="0" anchor="ctr">
            <a:spAutoFit/>
          </a:bodyPr>
          <a:lstStyle/>
          <a:p>
            <a:pPr algn="ctr" indent="0" marL="0">
              <a:buNone/>
            </a:pPr>
            <a:r>
              <a:rPr lang="en-US" sz="900" b="1" dirty="0">
                <a:solidFill>
                  <a:srgbClr val="92400E"/>
                </a:solidFill>
                <a:latin typeface="Segoe UI" pitchFamily="34" charset="0"/>
                <a:ea typeface="Segoe UI" pitchFamily="34" charset="-122"/>
                <a:cs typeface="Segoe UI" pitchFamily="34" charset="-120"/>
              </a:rPr>
              <a:t>Las separatrices son las</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2025-06-11T15:16:37Z</dcterms:created>
  <dcterms:modified xsi:type="dcterms:W3CDTF">2025-06-11T15:16:37Z</dcterms:modified>
</cp:coreProperties>
</file>