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60" r:id="rId13"/>
    <p:sldId id="361" r:id="rId14"/>
    <p:sldId id="362" r:id="rId15"/>
    <p:sldId id="355" r:id="rId16"/>
    <p:sldId id="3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/>
    <p:restoredTop sz="68642"/>
  </p:normalViewPr>
  <p:slideViewPr>
    <p:cSldViewPr snapToGrid="0">
      <p:cViewPr varScale="1">
        <p:scale>
          <a:sx n="87" d="100"/>
          <a:sy n="87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D388-59D8-44EE-8DA1-D0C1FE7DF0E7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12F54-C6A1-4F92-B160-933FCAA54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3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2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这是最主要的缺点。</a:t>
            </a:r>
            <a:endParaRPr lang="en-US" altLang="zh-CN" dirty="0"/>
          </a:p>
          <a:p>
            <a:r>
              <a:rPr lang="zh-CN" altLang="en-US" dirty="0"/>
              <a:t>论文中用的是</a:t>
            </a:r>
            <a:r>
              <a:rPr lang="en-US" altLang="zh-CN" dirty="0" err="1"/>
              <a:t>Broyden’s</a:t>
            </a:r>
            <a:r>
              <a:rPr lang="en-US" altLang="zh-CN" dirty="0"/>
              <a:t> quasi-Newton</a:t>
            </a:r>
            <a:r>
              <a:rPr lang="zh-CN" altLang="en-US" dirty="0"/>
              <a:t>，但是因为很高维，所以可能不是很快。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3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2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求解时间会随着</a:t>
            </a:r>
            <a:r>
              <a:rPr lang="en-US" altLang="zh-CN" dirty="0"/>
              <a:t>threshold </a:t>
            </a:r>
            <a:r>
              <a:rPr lang="en-US" altLang="zh-CN" dirty="0" err="1"/>
              <a:t>εf</a:t>
            </a:r>
            <a:r>
              <a:rPr lang="zh-CN" altLang="en-US" dirty="0"/>
              <a:t>（见下图） 的减少而增大（终止准则变得严格了，所以要迭代更久），但是论文里没报时间，看看能不能把训练时间关于</a:t>
            </a:r>
            <a:r>
              <a:rPr lang="en-US" altLang="zh-CN" dirty="0"/>
              <a:t>threshold </a:t>
            </a:r>
            <a:r>
              <a:rPr lang="zh-CN" altLang="en-US" dirty="0"/>
              <a:t>的敏感性报一下，然后说这个对训练总时间很关键。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第一个就是说有没有更快的不动点求解算法，我们已经用了一个稍微快一点的加速算法，希望能有更快的。如果想要有更快的就要去结合函数的形式，网络的结构去探索出来一些更快的方法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第二个就是探索一下阈值对于这个计算的影响，我们不是实验稍微看了一下，当阈值比较小的时候，他就会算的很慢嘛，然后阈值大也可能会有一些数值不稳定的情况。这是用隐式微分要面临的 ，所以希望有些方法能稳定隐式微分的计算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12F54-C6A1-4F92-B160-933FCAA548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3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69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4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5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2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9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6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1F94B-15D7-4071-9F6C-413E2F0B86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3C59A-80E4-4089-863A-961D2D47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2A734-3463-4550-B405-E459813BF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78A2A-28B3-4D42-9B98-858F3CE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86816-E336-467D-B344-32F0071D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303A2-6BD9-4CF9-971D-342527B6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82FDE-3B9B-4BB9-9F65-460F4D3F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6C2F2-875A-4754-871E-131818719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1D55F-2DF4-4A1B-85A6-409879FE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E7167-5960-42A7-89D9-CE6B73A7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66661-48F0-436D-AD2C-45FF3C1F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7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53307D-31C1-4CD7-B47F-D8E357709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2BB5D-499F-425C-946B-201A2F42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9CC2B-2B14-4EFF-BEFC-0F2710C6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EFF72-973C-4391-A5B2-089EE5F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93548-90A0-4E80-BBF5-A912B242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4"/>
          <p:cNvSpPr>
            <a:spLocks/>
          </p:cNvSpPr>
          <p:nvPr userDrawn="1"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37448 w 2436495"/>
              <a:gd name="T3" fmla="*/ 249659 h 3543376"/>
              <a:gd name="T4" fmla="*/ 2094032 w 2436495"/>
              <a:gd name="T5" fmla="*/ 3543149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  <a:gd name="T12" fmla="*/ 0 w 2436495"/>
              <a:gd name="T13" fmla="*/ 0 h 3543376"/>
              <a:gd name="T14" fmla="*/ 2436495 w 2436495"/>
              <a:gd name="T15" fmla="*/ 3543376 h 3543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6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3D297-309F-42F2-9821-78877FD1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0FCD8-6E44-463F-A91B-399E8F9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9D2A7-8610-48D0-B2EE-61B3F09E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2004D-4C7E-495C-9215-3670B57C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3108E-8B44-4179-B600-699266C5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9A3D-4DCC-45D0-A909-0856B44C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92F26-158B-4CEB-AEE1-2819B51A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9254B-D73A-48E7-BACA-B91FA72F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7B220-CECD-40A4-8515-10899287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F7D0-CC09-4CB6-ADCA-377B7D8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B40BF-C0CE-4768-B101-08CE1F77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B3DFB-046E-4606-BCBF-3469C692B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CAD57-41AC-4102-85BE-2E2BC36F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6734A-C259-4464-A0EA-69807B4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D6699-D90F-42F5-A65E-402657A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1510E-4C54-4B2E-89EA-93BC8313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EB7A7-1090-47B0-BB59-8BA0461C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694E5-772B-4A18-831F-9475E190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B195B-811C-48EF-B3DE-2E4B4DF34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00595-BADA-4452-B12B-8D4BA5765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60CC76-FDC3-4122-9B2B-54A53D645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644A0E-9FE4-4999-A631-9DA08EA4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CEC3AC-6830-4128-A0DA-70ED84E0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AD7E1-5D38-4F68-84FF-454F8327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6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61014-9331-42B6-897E-5B532EC7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181AB4-AEA8-4418-AF90-3F97D5F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285D6-A226-4ACA-A1C8-B95AF944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D1D26-12EE-4DE4-8C31-E256AAEA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8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2EF6E-65A8-468A-9827-FD74875A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5F4AD-A633-43E6-84F8-715CF5CB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E5C49-E882-4143-96FF-F3D92C71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3F86-1E15-47C5-8410-461BA229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C2DF5-514F-4639-B290-5FE45764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5A2C1-B8F8-4EC3-992F-ED0DCE0F1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9157E-6318-4579-91D4-2775AD44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97342-FF17-4900-84C2-82A6E78F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1EF09-D594-4887-A9DE-3C076ACF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08DC5-F4CD-4899-8DD8-D1FA0D9E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DAB54-466D-49D7-AD45-4C4CDFB80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8A6D3-2C81-4D13-85A5-3DDD57A77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D8D95-F7E1-44E5-900B-B486CBBA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BD855-F8A9-4FEB-9DF3-17B718F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49826-33D8-4940-BBFB-3B97654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050A4-90D7-40CE-9F08-D9D64019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02A4C-77F0-4E33-8733-E6B506EA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53A66-8332-4FDB-8DA2-C670BC287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AC96-025D-4B66-BF07-7DF810502BA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99E5C-018C-439E-A5EE-C49301B2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238D2-4293-4430-80BB-F87B3D508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62A8-E071-4990-9BAC-E96AB2C2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i.org/10.1137/10078356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anyi.baidu.com/###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Course Project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F82C86-8776-4293-BAC4-622FCDFBFC5E}"/>
              </a:ext>
            </a:extLst>
          </p:cNvPr>
          <p:cNvSpPr txBox="1"/>
          <p:nvPr/>
        </p:nvSpPr>
        <p:spPr>
          <a:xfrm>
            <a:off x="2535570" y="2812868"/>
            <a:ext cx="712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Implicit Normalizing Flows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635DAB-D9D9-49CC-BE97-86A8AE55D891}"/>
              </a:ext>
            </a:extLst>
          </p:cNvPr>
          <p:cNvSpPr txBox="1"/>
          <p:nvPr/>
        </p:nvSpPr>
        <p:spPr>
          <a:xfrm>
            <a:off x="6496595" y="5797725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前沿交叉学科研究院     王秋皓  龚祝萍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9C752C-72DD-409A-9944-56B0AF62C5CA}"/>
              </a:ext>
            </a:extLst>
          </p:cNvPr>
          <p:cNvSpPr txBox="1"/>
          <p:nvPr/>
        </p:nvSpPr>
        <p:spPr>
          <a:xfrm>
            <a:off x="6496595" y="538911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ICLR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46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Some issues in training 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23D934-EE0D-44DD-9704-7B543FF73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68" y="1158105"/>
            <a:ext cx="5905500" cy="6953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C8C3FC-2B6C-4A89-B35E-8F4DCE6D16EA}"/>
              </a:ext>
            </a:extLst>
          </p:cNvPr>
          <p:cNvSpPr txBox="1"/>
          <p:nvPr/>
        </p:nvSpPr>
        <p:spPr>
          <a:xfrm>
            <a:off x="731520" y="211618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Using  MLE: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4B0971-9C5B-4571-A5B8-EB6EDE090148}"/>
              </a:ext>
            </a:extLst>
          </p:cNvPr>
          <p:cNvSpPr txBox="1"/>
          <p:nvPr/>
        </p:nvSpPr>
        <p:spPr>
          <a:xfrm>
            <a:off x="539931" y="275190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How to solve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F6E76B8-D446-4535-92E7-442DABBA6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617" y="2719073"/>
            <a:ext cx="1838325" cy="4857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C2109D8-1F04-42A8-BEAC-1C23ED253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074" y="310996"/>
            <a:ext cx="2590800" cy="542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BA9796-AB9E-452A-9DE4-BBC8E00DC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354" y="2705518"/>
            <a:ext cx="2590800" cy="5429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B5395-0118-4233-B103-AD8DAC0D293F}"/>
              </a:ext>
            </a:extLst>
          </p:cNvPr>
          <p:cNvSpPr txBox="1"/>
          <p:nvPr/>
        </p:nvSpPr>
        <p:spPr>
          <a:xfrm>
            <a:off x="4365558" y="271244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any root-find algorithm to solve</a:t>
            </a:r>
            <a:r>
              <a:rPr lang="zh-CN" altLang="en-US" dirty="0"/>
              <a:t>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5C33E2-4591-4DCD-AC90-321D9FEC5D40}"/>
              </a:ext>
            </a:extLst>
          </p:cNvPr>
          <p:cNvSpPr txBox="1"/>
          <p:nvPr/>
        </p:nvSpPr>
        <p:spPr>
          <a:xfrm>
            <a:off x="8129451" y="3178868"/>
            <a:ext cx="610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Broyden’s</a:t>
            </a:r>
            <a:r>
              <a:rPr lang="en-US" altLang="zh-CN" dirty="0"/>
              <a:t> quasi-Newton</a:t>
            </a:r>
          </a:p>
          <a:p>
            <a:r>
              <a:rPr lang="en-US" altLang="zh-CN" dirty="0"/>
              <a:t>Fixed point iteration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3CA5E1-39F5-48B0-827E-D7084A9251B6}"/>
              </a:ext>
            </a:extLst>
          </p:cNvPr>
          <p:cNvSpPr txBox="1"/>
          <p:nvPr/>
        </p:nvSpPr>
        <p:spPr>
          <a:xfrm>
            <a:off x="539931" y="397623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How to compute gradient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6A4C458-EB6E-45A0-B92D-89EE40FB5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51" y="1634324"/>
            <a:ext cx="542925" cy="39052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8C3EE70-A8F9-47A4-99D2-DED426426CA5}"/>
              </a:ext>
            </a:extLst>
          </p:cNvPr>
          <p:cNvSpPr txBox="1"/>
          <p:nvPr/>
        </p:nvSpPr>
        <p:spPr>
          <a:xfrm>
            <a:off x="8459159" y="155678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parameters in NNs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133DFF76-9BC9-4FAE-A913-0EA6FA611145}"/>
              </a:ext>
            </a:extLst>
          </p:cNvPr>
          <p:cNvSpPr/>
          <p:nvPr/>
        </p:nvSpPr>
        <p:spPr>
          <a:xfrm>
            <a:off x="4740676" y="4074850"/>
            <a:ext cx="230819" cy="133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F41F9EC1-FB5F-4B44-A148-F15A90891082}"/>
              </a:ext>
            </a:extLst>
          </p:cNvPr>
          <p:cNvSpPr/>
          <p:nvPr/>
        </p:nvSpPr>
        <p:spPr>
          <a:xfrm>
            <a:off x="6445247" y="4159164"/>
            <a:ext cx="979503" cy="665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4CB3C4-C866-4367-9BD6-6CAD9ECEB3E6}"/>
              </a:ext>
            </a:extLst>
          </p:cNvPr>
          <p:cNvSpPr txBox="1"/>
          <p:nvPr/>
        </p:nvSpPr>
        <p:spPr>
          <a:xfrm>
            <a:off x="6489879" y="377622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IFT</a:t>
            </a:r>
            <a:r>
              <a:rPr lang="zh-CN" altLang="en-US" dirty="0"/>
              <a:t>）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82969E6-6765-489E-9FC6-0035B1D55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451" y="3785217"/>
            <a:ext cx="1419225" cy="762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8E860FE-FDA7-406E-AC99-A2352983D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551" y="2015192"/>
            <a:ext cx="5048250" cy="55245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F99D976-9B55-46AB-A6B5-AA0CC24A3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4001" y="3822345"/>
            <a:ext cx="1562100" cy="6381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07A33C7-EAA7-4764-A1E5-AFBC933C78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851" y="4713025"/>
            <a:ext cx="4648200" cy="46672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F2BD0C-4EFD-4010-88A9-8726D02C84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9135" y="3862176"/>
            <a:ext cx="3171825" cy="781050"/>
          </a:xfrm>
          <a:prstGeom prst="rect">
            <a:avLst/>
          </a:prstGeom>
        </p:spPr>
      </p:pic>
      <p:sp>
        <p:nvSpPr>
          <p:cNvPr id="61" name="箭头: 下 60">
            <a:extLst>
              <a:ext uri="{FF2B5EF4-FFF2-40B4-BE49-F238E27FC236}">
                <a16:creationId xmlns:a16="http://schemas.microsoft.com/office/drawing/2014/main" id="{48DE01AE-64A9-4614-BD08-EFE8F1D82279}"/>
              </a:ext>
            </a:extLst>
          </p:cNvPr>
          <p:cNvSpPr/>
          <p:nvPr/>
        </p:nvSpPr>
        <p:spPr>
          <a:xfrm>
            <a:off x="8129451" y="4547217"/>
            <a:ext cx="364059" cy="1658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C9ED604B-C410-4F93-9A8B-285EF8A636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1010" y="4888835"/>
            <a:ext cx="1905000" cy="45720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86BE4BF2-D965-4B0B-83FF-6BCB56122760}"/>
              </a:ext>
            </a:extLst>
          </p:cNvPr>
          <p:cNvSpPr txBox="1"/>
          <p:nvPr/>
        </p:nvSpPr>
        <p:spPr>
          <a:xfrm>
            <a:off x="8311480" y="5450889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Another fixed point equation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linear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6340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Limitations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3CAA66-1F3E-4BA1-821A-31D8EA48AC6C}"/>
              </a:ext>
            </a:extLst>
          </p:cNvPr>
          <p:cNvSpPr txBox="1"/>
          <p:nvPr/>
        </p:nvSpPr>
        <p:spPr>
          <a:xfrm>
            <a:off x="283387" y="1284460"/>
            <a:ext cx="10815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Limitations</a:t>
            </a:r>
            <a:r>
              <a:rPr lang="zh-CN" altLang="en-US" dirty="0"/>
              <a:t>：隐式模型，</a:t>
            </a:r>
            <a:endParaRPr lang="en-US" altLang="zh-CN" dirty="0"/>
          </a:p>
          <a:p>
            <a:r>
              <a:rPr lang="zh-CN" altLang="en-US" dirty="0"/>
              <a:t>前向和后向都要解不动点</a:t>
            </a:r>
            <a:r>
              <a:rPr lang="en-US" altLang="zh-CN" dirty="0"/>
              <a:t>(</a:t>
            </a:r>
            <a:r>
              <a:rPr lang="zh-CN" altLang="en-US" dirty="0"/>
              <a:t>前向是非线性，后向是线性不动点方程）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C41CEE-F151-7940-903E-57F1A53CADEA}"/>
              </a:ext>
            </a:extLst>
          </p:cNvPr>
          <p:cNvSpPr txBox="1"/>
          <p:nvPr/>
        </p:nvSpPr>
        <p:spPr>
          <a:xfrm>
            <a:off x="283387" y="2525448"/>
            <a:ext cx="21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Anderson </a:t>
            </a:r>
            <a:r>
              <a:rPr kumimoji="1" lang="zh-CN" altLang="en-US" dirty="0"/>
              <a:t>加速算法：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A1D228-0149-CA4C-871E-AEB084531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2935440"/>
            <a:ext cx="1473200" cy="406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A2398C-7889-9B40-B620-6138C5AF8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9" y="2935440"/>
            <a:ext cx="1701800" cy="406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A82B01B-0F59-3D45-BF7D-CA9162D08C83}"/>
              </a:ext>
            </a:extLst>
          </p:cNvPr>
          <p:cNvSpPr txBox="1"/>
          <p:nvPr/>
        </p:nvSpPr>
        <p:spPr>
          <a:xfrm>
            <a:off x="472573" y="3471196"/>
            <a:ext cx="28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使用过去的信息：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8A1AFC-A4CC-8847-BAEC-6F723DE49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86" y="3375254"/>
            <a:ext cx="2209974" cy="61556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F9B6278-D921-4047-A2F3-5259B104126C}"/>
              </a:ext>
            </a:extLst>
          </p:cNvPr>
          <p:cNvSpPr txBox="1"/>
          <p:nvPr/>
        </p:nvSpPr>
        <p:spPr>
          <a:xfrm>
            <a:off x="472573" y="3936470"/>
            <a:ext cx="364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如何确定权重？ </a:t>
            </a:r>
            <a:r>
              <a:rPr kumimoji="1" lang="en-US" altLang="zh-CN" dirty="0"/>
              <a:t>Minimize error:</a:t>
            </a:r>
            <a:endParaRPr kumimoji="1"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141144A-9D79-264D-B8BD-D38D3F2BA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4435964"/>
            <a:ext cx="4343400" cy="558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FADB15-8075-024C-9DC3-6A17EABCB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53" y="4435964"/>
            <a:ext cx="5511800" cy="4953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72223B3-B46A-0548-80D3-3B5FFFADD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5637044"/>
            <a:ext cx="5422900" cy="8636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425F4D9F-69AB-9E42-AA21-FDF0F959AAAF}"/>
              </a:ext>
            </a:extLst>
          </p:cNvPr>
          <p:cNvSpPr/>
          <p:nvPr/>
        </p:nvSpPr>
        <p:spPr>
          <a:xfrm>
            <a:off x="473932" y="5331212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404040"/>
                </a:solidFill>
                <a:latin typeface="Raleway"/>
              </a:rPr>
              <a:t>generalized </a:t>
            </a:r>
            <a:r>
              <a:rPr lang="en" altLang="zh-CN" dirty="0" err="1">
                <a:solidFill>
                  <a:srgbClr val="404040"/>
                </a:solidFill>
                <a:latin typeface="Raleway"/>
              </a:rPr>
              <a:t>udpate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40828A-977B-B242-9281-E59AD5B2BDFA}"/>
              </a:ext>
            </a:extLst>
          </p:cNvPr>
          <p:cNvSpPr/>
          <p:nvPr/>
        </p:nvSpPr>
        <p:spPr>
          <a:xfrm>
            <a:off x="283387" y="2052342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Solutions: Anderson </a:t>
            </a:r>
            <a:r>
              <a:rPr lang="zh-CN" altLang="en-US" dirty="0"/>
              <a:t>加速不动点迭代算法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09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7" grpId="0"/>
      <p:bldP spid="20" grpId="0"/>
      <p:bldP spid="2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</a:t>
            </a:r>
            <a:r>
              <a:rPr kumimoji="1" lang="en-US" altLang="zh-CN" sz="3600" dirty="0"/>
              <a:t>Anderson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4A77E2-CFC1-CE41-952C-81AEBCB14CDB}"/>
              </a:ext>
            </a:extLst>
          </p:cNvPr>
          <p:cNvSpPr txBox="1"/>
          <p:nvPr/>
        </p:nvSpPr>
        <p:spPr>
          <a:xfrm>
            <a:off x="236686" y="18404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实验结果：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47E0A6-DB78-684B-A410-3CCF8071FD4C}"/>
              </a:ext>
            </a:extLst>
          </p:cNvPr>
          <p:cNvSpPr txBox="1"/>
          <p:nvPr/>
        </p:nvSpPr>
        <p:spPr>
          <a:xfrm>
            <a:off x="283387" y="125183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pytorch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中并行实现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使用 </a:t>
            </a:r>
            <a:r>
              <a:rPr kumimoji="1" lang="en-US" altLang="zh-CN" dirty="0" err="1"/>
              <a:t>torch.solve</a:t>
            </a:r>
            <a:r>
              <a:rPr kumimoji="1" lang="en-US" altLang="zh-CN" dirty="0"/>
              <a:t> </a:t>
            </a:r>
            <a:r>
              <a:rPr kumimoji="1" lang="zh-CN" altLang="en-US" dirty="0"/>
              <a:t>求解权重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7CFD5-FC1C-8B42-B746-1F39C6AA1D2B}"/>
              </a:ext>
            </a:extLst>
          </p:cNvPr>
          <p:cNvSpPr txBox="1"/>
          <p:nvPr/>
        </p:nvSpPr>
        <p:spPr>
          <a:xfrm>
            <a:off x="283387" y="2409991"/>
            <a:ext cx="94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toy</a:t>
            </a:r>
            <a:r>
              <a:rPr kumimoji="1" lang="zh-CN" altLang="en-US" dirty="0"/>
              <a:t> 环境： 维数为</a:t>
            </a:r>
            <a:r>
              <a:rPr kumimoji="1" lang="en-US" altLang="zh-CN" dirty="0"/>
              <a:t>2 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broyden</a:t>
            </a:r>
            <a:r>
              <a:rPr kumimoji="1" lang="en-US" altLang="zh-CN" dirty="0"/>
              <a:t>: 1.4563s   Anderson:2.0948s</a:t>
            </a:r>
            <a:r>
              <a:rPr kumimoji="1" lang="zh-CN" altLang="en-US" dirty="0"/>
              <a:t> ： 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1AB728-D664-164D-A8B7-2D9A407343FF}"/>
              </a:ext>
            </a:extLst>
          </p:cNvPr>
          <p:cNvSpPr txBox="1"/>
          <p:nvPr/>
        </p:nvSpPr>
        <p:spPr>
          <a:xfrm>
            <a:off x="1450428" y="184410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计算开销上</a:t>
            </a:r>
            <a:r>
              <a:rPr kumimoji="1" lang="en-US" altLang="zh-CN" dirty="0"/>
              <a:t>(</a:t>
            </a:r>
            <a:r>
              <a:rPr kumimoji="1" lang="zh-CN" altLang="en-US" dirty="0"/>
              <a:t>比较相对时间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D565F1-94C7-E142-9CB9-B577ECC0F0EC}"/>
              </a:ext>
            </a:extLst>
          </p:cNvPr>
          <p:cNvSpPr/>
          <p:nvPr/>
        </p:nvSpPr>
        <p:spPr>
          <a:xfrm>
            <a:off x="283387" y="2960577"/>
            <a:ext cx="759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Power </a:t>
            </a:r>
            <a:r>
              <a:rPr kumimoji="1" lang="zh-CN" altLang="en-US" dirty="0"/>
              <a:t>环境： 维数为</a:t>
            </a:r>
            <a:r>
              <a:rPr kumimoji="1" lang="en-US" altLang="zh-CN" dirty="0"/>
              <a:t>6  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broyden</a:t>
            </a:r>
            <a:r>
              <a:rPr kumimoji="1" lang="en-US" altLang="zh-CN" dirty="0"/>
              <a:t>: 5.894 s   Anderson: 16.137 s  </a:t>
            </a:r>
            <a:r>
              <a:rPr kumimoji="1" lang="zh-CN" altLang="en-US" dirty="0"/>
              <a:t>显著较慢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14FDC3-7E5F-AA4C-9DE5-2202F412AF85}"/>
              </a:ext>
            </a:extLst>
          </p:cNvPr>
          <p:cNvSpPr txBox="1"/>
          <p:nvPr/>
        </p:nvSpPr>
        <p:spPr>
          <a:xfrm>
            <a:off x="236686" y="3549156"/>
            <a:ext cx="82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维度较低时 求解 </a:t>
            </a:r>
            <a:r>
              <a:rPr kumimoji="1" lang="en-US" altLang="zh-CN" dirty="0"/>
              <a:t>Anderson</a:t>
            </a:r>
            <a:r>
              <a:rPr kumimoji="1" lang="zh-CN" altLang="en-US" dirty="0"/>
              <a:t>的系数的开销占比高，且</a:t>
            </a:r>
            <a:r>
              <a:rPr kumimoji="1" lang="en-US" altLang="zh-CN" dirty="0"/>
              <a:t>solve </a:t>
            </a:r>
            <a:r>
              <a:rPr kumimoji="1" lang="zh-CN" altLang="en-US" dirty="0"/>
              <a:t>常遇到 </a:t>
            </a:r>
            <a:r>
              <a:rPr kumimoji="1" lang="en" altLang="zh-CN" dirty="0"/>
              <a:t>Singular matrix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122C1-9C41-3E42-A4D2-6B4EE5BA4E13}"/>
              </a:ext>
            </a:extLst>
          </p:cNvPr>
          <p:cNvSpPr txBox="1"/>
          <p:nvPr/>
        </p:nvSpPr>
        <p:spPr>
          <a:xfrm>
            <a:off x="283387" y="4440751"/>
            <a:ext cx="69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CIFAR-10 </a:t>
            </a:r>
            <a:r>
              <a:rPr lang="en-US" altLang="zh-CN" dirty="0"/>
              <a:t>3×32×32  broyden:4.637,  Anderson: 2.537</a:t>
            </a:r>
            <a:r>
              <a:rPr lang="zh-CN" altLang="en-US" dirty="0"/>
              <a:t> 训练有所加速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5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Threshold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A54EADE-4911-DF41-93E4-D7C87610D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79003"/>
              </p:ext>
            </p:extLst>
          </p:nvPr>
        </p:nvGraphicFramePr>
        <p:xfrm>
          <a:off x="283387" y="2327952"/>
          <a:ext cx="4824190" cy="3278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2095">
                  <a:extLst>
                    <a:ext uri="{9D8B030D-6E8A-4147-A177-3AD203B41FA5}">
                      <a16:colId xmlns:a16="http://schemas.microsoft.com/office/drawing/2014/main" val="1471762018"/>
                    </a:ext>
                  </a:extLst>
                </a:gridCol>
                <a:gridCol w="2412095">
                  <a:extLst>
                    <a:ext uri="{9D8B030D-6E8A-4147-A177-3AD203B41FA5}">
                      <a16:colId xmlns:a16="http://schemas.microsoft.com/office/drawing/2014/main" val="3530203501"/>
                    </a:ext>
                  </a:extLst>
                </a:gridCol>
              </a:tblGrid>
              <a:tr h="65564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Threshold epsilon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Train time / epoch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6474959"/>
                  </a:ext>
                </a:extLst>
              </a:tr>
              <a:tr h="65564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1E-04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3.62785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864793"/>
                  </a:ext>
                </a:extLst>
              </a:tr>
              <a:tr h="65564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5E-05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7.736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93226"/>
                  </a:ext>
                </a:extLst>
              </a:tr>
              <a:tr h="65564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1E-05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4.74179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297751"/>
                  </a:ext>
                </a:extLst>
              </a:tr>
              <a:tr h="65564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1E-06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6.07048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51651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974735A-4A7C-6342-A2E1-9171DAB37E66}"/>
              </a:ext>
            </a:extLst>
          </p:cNvPr>
          <p:cNvSpPr txBox="1"/>
          <p:nvPr/>
        </p:nvSpPr>
        <p:spPr>
          <a:xfrm>
            <a:off x="283387" y="125183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不动点迭代精度 对 训练速度的影响：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0B494-2D16-A74B-9408-671DFB6B6BCB}"/>
              </a:ext>
            </a:extLst>
          </p:cNvPr>
          <p:cNvSpPr txBox="1"/>
          <p:nvPr/>
        </p:nvSpPr>
        <p:spPr>
          <a:xfrm>
            <a:off x="283387" y="178989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Power</a:t>
            </a:r>
            <a:r>
              <a:rPr kumimoji="1" lang="zh-CN" altLang="en-US" dirty="0"/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C19F82-3AD8-3D48-9B21-106A04872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3" y="1796206"/>
            <a:ext cx="5647845" cy="42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6D5413-6796-BD45-BD89-961D26E5C07E}"/>
              </a:ext>
            </a:extLst>
          </p:cNvPr>
          <p:cNvSpPr/>
          <p:nvPr/>
        </p:nvSpPr>
        <p:spPr>
          <a:xfrm>
            <a:off x="164678" y="1235418"/>
            <a:ext cx="84148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A new type of normalizing flows with free-form Jacobian</a:t>
            </a:r>
          </a:p>
          <a:p>
            <a:endParaRPr lang="zh-CN" altLang="en-US" dirty="0"/>
          </a:p>
          <a:p>
            <a:r>
              <a:rPr lang="zh-CN" altLang="en-US" dirty="0"/>
              <a:t>- No Lipschitz restriction，strong expressive ability</a:t>
            </a:r>
          </a:p>
          <a:p>
            <a:endParaRPr lang="zh-CN" altLang="en-US" dirty="0"/>
          </a:p>
          <a:p>
            <a:r>
              <a:rPr lang="zh-CN" altLang="en-US" dirty="0"/>
              <a:t>- Back propagation by implicit differential theorem（IFT）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29A795-B5FF-3346-9B58-450669637537}"/>
              </a:ext>
            </a:extLst>
          </p:cNvPr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BFFC75-8E45-DD4B-9A6A-24AE60BC144B}"/>
              </a:ext>
            </a:extLst>
          </p:cNvPr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Summary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0B9B6-47C1-0F4B-B8CE-DD25D9B5450D}"/>
              </a:ext>
            </a:extLst>
          </p:cNvPr>
          <p:cNvSpPr/>
          <p:nvPr/>
        </p:nvSpPr>
        <p:spPr>
          <a:xfrm>
            <a:off x="236686" y="31631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Next Step</a:t>
            </a:r>
            <a:endParaRPr lang="zh-CN" altLang="en-US" dirty="0"/>
          </a:p>
          <a:p>
            <a:r>
              <a:rPr lang="zh-CN" altLang="en-US" dirty="0"/>
              <a:t>- Faster fixed point solver？</a:t>
            </a:r>
          </a:p>
          <a:p>
            <a:endParaRPr lang="zh-CN" altLang="en-US" dirty="0"/>
          </a:p>
          <a:p>
            <a:r>
              <a:rPr lang="zh-CN" altLang="en-US" dirty="0"/>
              <a:t>- Stabilize IFT computation</a:t>
            </a:r>
          </a:p>
        </p:txBody>
      </p:sp>
    </p:spTree>
    <p:extLst>
      <p:ext uri="{BB962C8B-B14F-4D97-AF65-F5344CB8AC3E}">
        <p14:creationId xmlns:p14="http://schemas.microsoft.com/office/powerpoint/2010/main" val="22193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Task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FFBA80-DEBD-4E97-AF39-A0DDD2D683C8}"/>
              </a:ext>
            </a:extLst>
          </p:cNvPr>
          <p:cNvSpPr txBox="1"/>
          <p:nvPr/>
        </p:nvSpPr>
        <p:spPr>
          <a:xfrm>
            <a:off x="82338" y="342900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最后我们展示一下</a:t>
            </a:r>
            <a:r>
              <a:rPr lang="en-US" altLang="zh-CN" dirty="0" err="1"/>
              <a:t>ImpFlow</a:t>
            </a:r>
            <a:r>
              <a:rPr lang="en-US" altLang="zh-CN" dirty="0"/>
              <a:t> </a:t>
            </a:r>
            <a:r>
              <a:rPr lang="zh-CN" altLang="en-US" dirty="0"/>
              <a:t>的生成效果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2C43EC-57BC-49CE-9324-05ABDAAD6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491" y="479941"/>
            <a:ext cx="62674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Task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88BDD0-21FD-4A56-BA7B-12110F07CA25}"/>
              </a:ext>
            </a:extLst>
          </p:cNvPr>
          <p:cNvSpPr txBox="1"/>
          <p:nvPr/>
        </p:nvSpPr>
        <p:spPr>
          <a:xfrm>
            <a:off x="1706880" y="1712246"/>
            <a:ext cx="8839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Nova" panose="020B0604020202020204" pitchFamily="34" charset="0"/>
              </a:rPr>
              <a:t>[1]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 Nova" panose="020B0604020202020204" pitchFamily="34" charset="0"/>
              </a:rPr>
              <a:t> Lu C, Chen J, Li C, et al. Implicit Normalizing Flows[J].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 Nova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 Nova" panose="020B0604020202020204" pitchFamily="34" charset="0"/>
              </a:rPr>
              <a:t> preprint arXiv:2103.09527, 2021.</a:t>
            </a:r>
            <a:endParaRPr lang="en-US" altLang="zh-CN" dirty="0">
              <a:solidFill>
                <a:srgbClr val="222222"/>
              </a:solidFill>
              <a:latin typeface="Arial Nova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 Nova" panose="020B0604020202020204" pitchFamily="34" charset="0"/>
              </a:rPr>
              <a:t>[2]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 Nova" panose="020B0604020202020204" pitchFamily="34" charset="0"/>
              </a:rPr>
              <a:t>Kobyzev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 Nova" panose="020B0604020202020204" pitchFamily="34" charset="0"/>
              </a:rPr>
              <a:t> I, Prince S, Brubaker M. Normalizing flows: An introduction and review of current methods[J]. IEEE Transactions on Pattern Analysis and Machine Intelligence, 2020.</a:t>
            </a:r>
            <a:endParaRPr lang="en-US" altLang="zh-CN" dirty="0">
              <a:solidFill>
                <a:srgbClr val="222222"/>
              </a:solidFill>
              <a:latin typeface="Arial Nova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 Nova" panose="020B0604020202020204" pitchFamily="34" charset="0"/>
              </a:rPr>
              <a:t>[3]</a:t>
            </a:r>
            <a:r>
              <a:rPr lang="en-US" altLang="zh-CN" dirty="0">
                <a:latin typeface="Arial Nova" panose="020B0604020202020204" pitchFamily="34" charset="0"/>
              </a:rPr>
              <a:t> Ricky TQ Chen, Jens </a:t>
            </a:r>
            <a:r>
              <a:rPr lang="en-US" altLang="zh-CN" dirty="0" err="1">
                <a:latin typeface="Arial Nova" panose="020B0604020202020204" pitchFamily="34" charset="0"/>
              </a:rPr>
              <a:t>Behrmann</a:t>
            </a:r>
            <a:r>
              <a:rPr lang="en-US" altLang="zh-CN" dirty="0">
                <a:latin typeface="Arial Nova" panose="020B0604020202020204" pitchFamily="34" charset="0"/>
              </a:rPr>
              <a:t>, David K </a:t>
            </a:r>
            <a:r>
              <a:rPr lang="en-US" altLang="zh-CN" dirty="0" err="1">
                <a:latin typeface="Arial Nova" panose="020B0604020202020204" pitchFamily="34" charset="0"/>
              </a:rPr>
              <a:t>Duvenaud</a:t>
            </a:r>
            <a:r>
              <a:rPr lang="en-US" altLang="zh-CN" dirty="0">
                <a:latin typeface="Arial Nova" panose="020B0604020202020204" pitchFamily="34" charset="0"/>
              </a:rPr>
              <a:t>, and </a:t>
            </a:r>
            <a:r>
              <a:rPr lang="en-US" altLang="zh-CN" dirty="0" err="1">
                <a:latin typeface="Arial Nova" panose="020B0604020202020204" pitchFamily="34" charset="0"/>
              </a:rPr>
              <a:t>Jorn</a:t>
            </a:r>
            <a:r>
              <a:rPr lang="en-US" altLang="zh-CN" dirty="0">
                <a:latin typeface="Arial Nova" panose="020B0604020202020204" pitchFamily="34" charset="0"/>
              </a:rPr>
              <a:t>-Henrik Jacobsen. Residual flows ¨ for invertible generative modeling. In Advances in Neural Information Processing Systems, pp. 9916–9926, 2019.</a:t>
            </a:r>
          </a:p>
          <a:p>
            <a:r>
              <a:rPr lang="en-US" altLang="zh-CN" dirty="0">
                <a:latin typeface="Arial Nova" panose="020B0604020202020204" pitchFamily="34" charset="0"/>
              </a:rPr>
              <a:t>[4]</a:t>
            </a:r>
            <a:r>
              <a:rPr lang="en" altLang="zh-CN" dirty="0"/>
              <a:t> </a:t>
            </a:r>
            <a:r>
              <a:rPr lang="en" altLang="zh-CN" dirty="0">
                <a:latin typeface="Arial Nova" panose="020B0604020202020204" pitchFamily="34" charset="0"/>
              </a:rPr>
              <a:t>Walker, Homer F., and Peng Ni. “Anderson Acceleration for Fixed-Point Iterations.” SIAM Journal on Numerical Analysis 49, no. 4 (January 1, 2011): 1715–35. </a:t>
            </a:r>
            <a:r>
              <a:rPr lang="en" altLang="zh-CN" dirty="0">
                <a:latin typeface="Arial Nova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https://doi.org/10.1137/10078356X</a:t>
            </a:r>
            <a:r>
              <a:rPr lang="en" altLang="zh-CN" dirty="0">
                <a:latin typeface="Arial Nova" panose="020B0604020202020204" pitchFamily="34" charset="0"/>
              </a:rPr>
              <a:t>.</a:t>
            </a:r>
          </a:p>
          <a:p>
            <a:endParaRPr lang="zh-CN" altLang="en-US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5" y="357356"/>
            <a:ext cx="5780937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Normalizing Flows: Recap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FF33A1-76A8-4898-A3AB-56E3FB3A16D0}"/>
              </a:ext>
            </a:extLst>
          </p:cNvPr>
          <p:cNvSpPr txBox="1"/>
          <p:nvPr/>
        </p:nvSpPr>
        <p:spPr>
          <a:xfrm>
            <a:off x="1933303" y="1637211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Normalizing Flows: efficient sampling and density evaluation.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0FC30B-C38F-4BE8-9E4C-5CA331C05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66" y="2573178"/>
            <a:ext cx="1276350" cy="53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BE4086-6E2D-4190-B36F-D8D258400640}"/>
              </a:ext>
            </a:extLst>
          </p:cNvPr>
          <p:cNvSpPr txBox="1"/>
          <p:nvPr/>
        </p:nvSpPr>
        <p:spPr>
          <a:xfrm>
            <a:off x="2564145" y="3234708"/>
            <a:ext cx="3810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/>
              <a:t>：</a:t>
            </a:r>
            <a:r>
              <a:rPr lang="en-US" altLang="zh-CN" dirty="0"/>
              <a:t>random variable with a known and tractable probability density </a:t>
            </a:r>
            <a:r>
              <a:rPr lang="zh-CN" altLang="en-US" dirty="0"/>
              <a:t>（</a:t>
            </a:r>
            <a:r>
              <a:rPr lang="en-US" altLang="zh-CN" dirty="0"/>
              <a:t>e.g. Gaussian)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A6401E-E813-43B2-A59E-F0DA7026EE37}"/>
              </a:ext>
            </a:extLst>
          </p:cNvPr>
          <p:cNvSpPr txBox="1"/>
          <p:nvPr/>
        </p:nvSpPr>
        <p:spPr>
          <a:xfrm>
            <a:off x="2564145" y="260326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A98D70-7211-41D0-83B5-CE0665FC8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32" y="3198973"/>
            <a:ext cx="1304925" cy="5524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E3FA61-6E47-4D88-96B7-070B43707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6" y="3843818"/>
            <a:ext cx="971550" cy="49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03CEBC-A1A7-462E-8940-0DA0277CD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069" y="5441253"/>
            <a:ext cx="2695575" cy="5905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A391491-138C-4E68-B2BC-8C44B71B9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32" y="6019352"/>
            <a:ext cx="24574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3217DBD-D515-429C-A266-4487FE5099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052" y="2591597"/>
            <a:ext cx="3676650" cy="76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ADDA482-7C4C-4E4B-A89B-76F499B3AE6A}"/>
              </a:ext>
            </a:extLst>
          </p:cNvPr>
          <p:cNvSpPr txBox="1"/>
          <p:nvPr/>
        </p:nvSpPr>
        <p:spPr>
          <a:xfrm>
            <a:off x="4206240" y="5921829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enhance the expressive ability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D832CD-5058-4CAC-920D-88127B622B33}"/>
              </a:ext>
            </a:extLst>
          </p:cNvPr>
          <p:cNvSpPr txBox="1"/>
          <p:nvPr/>
        </p:nvSpPr>
        <p:spPr>
          <a:xfrm>
            <a:off x="7861755" y="359485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  of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53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6172992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Normalizing Flows: Recap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C9F7D9-62C1-410F-9911-78B7AAA89801}"/>
              </a:ext>
            </a:extLst>
          </p:cNvPr>
          <p:cNvSpPr txBox="1"/>
          <p:nvPr/>
        </p:nvSpPr>
        <p:spPr>
          <a:xfrm>
            <a:off x="1593669" y="1762220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Normalizing flows  should  be: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053DC0-D2BC-4BB0-93A2-3E7276A3FCF3}"/>
              </a:ext>
            </a:extLst>
          </p:cNvPr>
          <p:cNvSpPr txBox="1"/>
          <p:nvPr/>
        </p:nvSpPr>
        <p:spPr>
          <a:xfrm>
            <a:off x="714103" y="2481943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Invertible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6C72C-40F9-4068-AF5D-AA653834627B}"/>
              </a:ext>
            </a:extLst>
          </p:cNvPr>
          <p:cNvSpPr txBox="1"/>
          <p:nvPr/>
        </p:nvSpPr>
        <p:spPr>
          <a:xfrm>
            <a:off x="712589" y="322521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 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630F13-F872-42BB-8845-6ADB4B09D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470" y="2629830"/>
            <a:ext cx="1276350" cy="533400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7001D3E6-19B6-4C35-83AD-05D5BC8A11B5}"/>
              </a:ext>
            </a:extLst>
          </p:cNvPr>
          <p:cNvSpPr/>
          <p:nvPr/>
        </p:nvSpPr>
        <p:spPr>
          <a:xfrm>
            <a:off x="2804417" y="2805108"/>
            <a:ext cx="259942" cy="12095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033F35-CBA3-4C33-8AFC-10F493E6581F}"/>
              </a:ext>
            </a:extLst>
          </p:cNvPr>
          <p:cNvSpPr txBox="1"/>
          <p:nvPr/>
        </p:nvSpPr>
        <p:spPr>
          <a:xfrm>
            <a:off x="4615019" y="263077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sampling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0B3993-D178-45F6-A111-17DD83798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895" y="3800845"/>
            <a:ext cx="1304925" cy="5524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6DF43C-BBB5-49A5-8C61-A7356087D92C}"/>
              </a:ext>
            </a:extLst>
          </p:cNvPr>
          <p:cNvSpPr txBox="1"/>
          <p:nvPr/>
        </p:nvSpPr>
        <p:spPr>
          <a:xfrm>
            <a:off x="4615019" y="382217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density estimation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8B2995-7338-4F4E-822B-2444A35EDC6F}"/>
              </a:ext>
            </a:extLst>
          </p:cNvPr>
          <p:cNvSpPr txBox="1"/>
          <p:nvPr/>
        </p:nvSpPr>
        <p:spPr>
          <a:xfrm>
            <a:off x="714103" y="4726449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 strong expressive ability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BA51F8-2812-45C5-862A-8FE1EBAAD9D4}"/>
              </a:ext>
            </a:extLst>
          </p:cNvPr>
          <p:cNvSpPr txBox="1"/>
          <p:nvPr/>
        </p:nvSpPr>
        <p:spPr>
          <a:xfrm>
            <a:off x="694704" y="5573461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tractable determinant of the Jacobian.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0814DB-9B7C-4482-A919-F4AFD5F7C5F6}"/>
              </a:ext>
            </a:extLst>
          </p:cNvPr>
          <p:cNvSpPr txBox="1"/>
          <p:nvPr/>
        </p:nvSpPr>
        <p:spPr>
          <a:xfrm>
            <a:off x="7884765" y="4357117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MAF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6CB3C9-AA2A-48E2-BA18-CFBFA0EA24FC}"/>
              </a:ext>
            </a:extLst>
          </p:cNvPr>
          <p:cNvSpPr txBox="1"/>
          <p:nvPr/>
        </p:nvSpPr>
        <p:spPr>
          <a:xfrm>
            <a:off x="7884765" y="4077070"/>
            <a:ext cx="6995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RealNVP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114782-E39B-4773-9B57-4F0943D54493}"/>
              </a:ext>
            </a:extLst>
          </p:cNvPr>
          <p:cNvSpPr txBox="1"/>
          <p:nvPr/>
        </p:nvSpPr>
        <p:spPr>
          <a:xfrm>
            <a:off x="7884765" y="4637164"/>
            <a:ext cx="743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IAF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BE4EEF-61D3-4682-8768-FD854C85144B}"/>
              </a:ext>
            </a:extLst>
          </p:cNvPr>
          <p:cNvSpPr txBox="1"/>
          <p:nvPr/>
        </p:nvSpPr>
        <p:spPr>
          <a:xfrm>
            <a:off x="7884765" y="4937397"/>
            <a:ext cx="7661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Glow</a:t>
            </a:r>
          </a:p>
          <a:p>
            <a:r>
              <a:rPr lang="en-US" altLang="zh-CN" dirty="0"/>
              <a:t> …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337C99-4AFF-4489-B9D4-BE3E7286D452}"/>
              </a:ext>
            </a:extLst>
          </p:cNvPr>
          <p:cNvSpPr txBox="1"/>
          <p:nvPr/>
        </p:nvSpPr>
        <p:spPr>
          <a:xfrm>
            <a:off x="7503026" y="5887009"/>
            <a:ext cx="775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(block) triangular Jacobian matrix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1C588B0-379A-43B0-85F0-2E060A907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310" y="66346"/>
            <a:ext cx="37242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4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</a:t>
            </a:r>
            <a:r>
              <a:rPr lang="en-US" altLang="zh-CN" sz="3600" b="1" dirty="0" err="1">
                <a:cs typeface="+mn-ea"/>
                <a:sym typeface="+mn-lt"/>
              </a:rPr>
              <a:t>ResFlow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9700DF-795B-4406-87E6-73260B7C22DE}"/>
              </a:ext>
            </a:extLst>
          </p:cNvPr>
          <p:cNvSpPr txBox="1"/>
          <p:nvPr/>
        </p:nvSpPr>
        <p:spPr>
          <a:xfrm>
            <a:off x="1828800" y="1309446"/>
            <a:ext cx="214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Resflow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9A8C3D-DD1E-4A54-954E-0A586D6D52FB}"/>
              </a:ext>
            </a:extLst>
          </p:cNvPr>
          <p:cNvSpPr txBox="1"/>
          <p:nvPr/>
        </p:nvSpPr>
        <p:spPr>
          <a:xfrm>
            <a:off x="9139646" y="578408"/>
            <a:ext cx="61047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rial Nova" panose="020B0604020202020204" pitchFamily="34" charset="0"/>
              </a:rPr>
              <a:t>Ricky TQ Chen (2019 NIPS)</a:t>
            </a:r>
            <a:endParaRPr lang="zh-CN" altLang="en-US" sz="10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0BA657-9537-4132-877A-246D2C0083B4}"/>
              </a:ext>
            </a:extLst>
          </p:cNvPr>
          <p:cNvSpPr txBox="1"/>
          <p:nvPr/>
        </p:nvSpPr>
        <p:spPr>
          <a:xfrm>
            <a:off x="4245746" y="1321102"/>
            <a:ext cx="7621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free-form Jacobian approaches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79F9CF-B486-4B7A-B722-DD6291493BF0}"/>
              </a:ext>
            </a:extLst>
          </p:cNvPr>
          <p:cNvSpPr txBox="1"/>
          <p:nvPr/>
        </p:nvSpPr>
        <p:spPr>
          <a:xfrm>
            <a:off x="683128" y="2949375"/>
            <a:ext cx="884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Lemma</a:t>
            </a:r>
            <a:r>
              <a:rPr lang="en-US" altLang="zh-CN" dirty="0"/>
              <a:t>: </a:t>
            </a:r>
            <a:r>
              <a:rPr lang="en-US" altLang="zh-CN" dirty="0" err="1"/>
              <a:t>Resflow</a:t>
            </a:r>
            <a:r>
              <a:rPr lang="en-US" altLang="zh-CN" dirty="0"/>
              <a:t> is invertible </a:t>
            </a:r>
            <a:r>
              <a:rPr lang="en-US" altLang="zh-CN" dirty="0" err="1"/>
              <a:t>iff</a:t>
            </a:r>
            <a:r>
              <a:rPr lang="en-US" altLang="zh-CN" dirty="0"/>
              <a:t>  the Lipschitz constant of the residual block is Lip(F) &lt; 1.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89FC4F-6EC2-45B5-8CAC-8B4BFFF51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1952931"/>
            <a:ext cx="2148395" cy="8088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74DD09-0E9E-4936-B0AF-E017925A6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234" y="4993088"/>
            <a:ext cx="6924675" cy="8667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26848A4-4449-4B3E-9B06-0F28620A8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234" y="3859488"/>
            <a:ext cx="4600575" cy="78105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A6E55A8-56C6-426D-BDCA-72EB7BCD9A09}"/>
              </a:ext>
            </a:extLst>
          </p:cNvPr>
          <p:cNvSpPr txBox="1"/>
          <p:nvPr/>
        </p:nvSpPr>
        <p:spPr>
          <a:xfrm>
            <a:off x="7006701" y="4321196"/>
            <a:ext cx="7621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(Skilling-Hutchinson trace estimator)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82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</a:t>
            </a:r>
            <a:r>
              <a:rPr lang="en-US" altLang="zh-CN" sz="3600" b="1" dirty="0" err="1">
                <a:cs typeface="+mn-ea"/>
                <a:sym typeface="+mn-lt"/>
              </a:rPr>
              <a:t>ResFlow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856741-46C4-4C30-AB7E-DBFF17EF3DFC}"/>
              </a:ext>
            </a:extLst>
          </p:cNvPr>
          <p:cNvSpPr txBox="1"/>
          <p:nvPr/>
        </p:nvSpPr>
        <p:spPr>
          <a:xfrm>
            <a:off x="1524545" y="1251830"/>
            <a:ext cx="358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Invertible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Tractable Jacobian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What’s the limitation of </a:t>
            </a:r>
            <a:r>
              <a:rPr lang="en-US" altLang="zh-CN" dirty="0" err="1"/>
              <a:t>ResFlow</a:t>
            </a:r>
            <a:r>
              <a:rPr lang="zh-CN" altLang="en-US" dirty="0"/>
              <a:t>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C54534-D53C-4D14-89C9-8B93C4FF09E3}"/>
              </a:ext>
            </a:extLst>
          </p:cNvPr>
          <p:cNvSpPr txBox="1"/>
          <p:nvPr/>
        </p:nvSpPr>
        <p:spPr>
          <a:xfrm>
            <a:off x="439783" y="2356414"/>
            <a:ext cx="10001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Lemma</a:t>
            </a:r>
            <a:r>
              <a:rPr lang="en-US" altLang="zh-CN" dirty="0"/>
              <a:t>: </a:t>
            </a:r>
            <a:r>
              <a:rPr lang="en-US" altLang="zh-CN" dirty="0" err="1"/>
              <a:t>Resflow</a:t>
            </a:r>
            <a:r>
              <a:rPr lang="en-US" altLang="zh-CN" dirty="0"/>
              <a:t> is invertible </a:t>
            </a:r>
            <a:r>
              <a:rPr lang="en-US" altLang="zh-CN" dirty="0" err="1"/>
              <a:t>iff</a:t>
            </a:r>
            <a:r>
              <a:rPr lang="en-US" altLang="zh-CN" dirty="0"/>
              <a:t>  the Lipschitz constant of the residual block is Lip(F) &lt; 1.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6035A41-496D-4B7D-B4B0-DC0515C40FC1}"/>
              </a:ext>
            </a:extLst>
          </p:cNvPr>
          <p:cNvSpPr/>
          <p:nvPr/>
        </p:nvSpPr>
        <p:spPr>
          <a:xfrm>
            <a:off x="611019" y="3119543"/>
            <a:ext cx="882249" cy="250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FA4260-F4C7-472F-976C-AB57329A2221}"/>
              </a:ext>
            </a:extLst>
          </p:cNvPr>
          <p:cNvSpPr txBox="1"/>
          <p:nvPr/>
        </p:nvSpPr>
        <p:spPr>
          <a:xfrm>
            <a:off x="1645920" y="3068377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Lipschitz coefficient of </a:t>
            </a:r>
            <a:r>
              <a:rPr lang="en-US" altLang="zh-CN" dirty="0" err="1"/>
              <a:t>ResFlow</a:t>
            </a:r>
            <a:r>
              <a:rPr lang="en-US" altLang="zh-CN" dirty="0"/>
              <a:t>                        is upper bounded by 2</a:t>
            </a:r>
            <a:r>
              <a:rPr lang="zh-CN" altLang="en-US" dirty="0"/>
              <a:t>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201B4A9-05A3-448F-8841-15713FB46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9" y="3068377"/>
            <a:ext cx="1210492" cy="45571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18073C3D-B499-4B33-B8C9-EB858F6B6B10}"/>
              </a:ext>
            </a:extLst>
          </p:cNvPr>
          <p:cNvSpPr/>
          <p:nvPr/>
        </p:nvSpPr>
        <p:spPr>
          <a:xfrm>
            <a:off x="611019" y="3823063"/>
            <a:ext cx="882249" cy="250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A7DBB9-0DC0-4368-8DD5-0B2E087DF57E}"/>
              </a:ext>
            </a:extLst>
          </p:cNvPr>
          <p:cNvSpPr txBox="1"/>
          <p:nvPr/>
        </p:nvSpPr>
        <p:spPr>
          <a:xfrm>
            <a:off x="1645920" y="3763582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Poor expressive ability</a:t>
            </a:r>
            <a:r>
              <a:rPr lang="zh-CN" altLang="en-US" dirty="0"/>
              <a:t>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C8428E-FAB2-4AA1-B0A2-604BE24F7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6" y="4396660"/>
            <a:ext cx="3895725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C9C8F1-2007-4BF8-8A27-5AEDDD114001}"/>
                  </a:ext>
                </a:extLst>
              </p:cNvPr>
              <p:cNvSpPr txBox="1"/>
              <p:nvPr/>
            </p:nvSpPr>
            <p:spPr>
              <a:xfrm>
                <a:off x="4601627" y="4960811"/>
                <a:ext cx="61047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fitting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function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with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Lipschitz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constant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needs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least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layers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C9C8F1-2007-4BF8-8A27-5AEDDD11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27" y="4960811"/>
                <a:ext cx="6104708" cy="646331"/>
              </a:xfrm>
              <a:prstGeom prst="rect">
                <a:avLst/>
              </a:prstGeom>
              <a:blipFill>
                <a:blip r:embed="rId6"/>
                <a:stretch>
                  <a:fillRect l="-89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11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</a:t>
            </a:r>
            <a:r>
              <a:rPr lang="en-US" altLang="zh-CN" sz="3600" b="1" dirty="0" err="1">
                <a:cs typeface="+mn-ea"/>
                <a:sym typeface="+mn-lt"/>
              </a:rPr>
              <a:t>ImpFlow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262DC6-6DA6-45F9-A13A-6BAA7991D2C5}"/>
              </a:ext>
            </a:extLst>
          </p:cNvPr>
          <p:cNvSpPr txBox="1"/>
          <p:nvPr/>
        </p:nvSpPr>
        <p:spPr>
          <a:xfrm>
            <a:off x="8054962" y="1349264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Impflow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33CE4-F127-4309-B611-17E7DF4B42EA}"/>
              </a:ext>
            </a:extLst>
          </p:cNvPr>
          <p:cNvSpPr txBox="1"/>
          <p:nvPr/>
        </p:nvSpPr>
        <p:spPr>
          <a:xfrm>
            <a:off x="1737359" y="1349264"/>
            <a:ext cx="6104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Resflow</a:t>
            </a:r>
            <a:endParaRPr lang="zh-CN" altLang="en-US" sz="28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73D4753-4359-407D-9DDF-1D654D0527A2}"/>
              </a:ext>
            </a:extLst>
          </p:cNvPr>
          <p:cNvSpPr/>
          <p:nvPr/>
        </p:nvSpPr>
        <p:spPr>
          <a:xfrm>
            <a:off x="4180114" y="1505768"/>
            <a:ext cx="2778035" cy="2064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B3FDCC-EE3A-449D-A103-BA9125C28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353" y="2124286"/>
            <a:ext cx="1543050" cy="542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911811-1B85-4E70-AD79-9307C02AD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554" y="2227373"/>
            <a:ext cx="2590800" cy="5429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1708C3-BC2F-49F5-8803-7909837C10C9}"/>
              </a:ext>
            </a:extLst>
          </p:cNvPr>
          <p:cNvSpPr txBox="1"/>
          <p:nvPr/>
        </p:nvSpPr>
        <p:spPr>
          <a:xfrm>
            <a:off x="1586179" y="273434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Explicit defined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43D0C0-BA3B-4D4D-B797-DC0619C82876}"/>
              </a:ext>
            </a:extLst>
          </p:cNvPr>
          <p:cNvSpPr txBox="1"/>
          <p:nvPr/>
        </p:nvSpPr>
        <p:spPr>
          <a:xfrm>
            <a:off x="8054962" y="284583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Implicit defined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6D5CB9-A350-42CF-B12D-12F074B9761C}"/>
                  </a:ext>
                </a:extLst>
              </p:cNvPr>
              <p:cNvSpPr txBox="1"/>
              <p:nvPr/>
            </p:nvSpPr>
            <p:spPr>
              <a:xfrm>
                <a:off x="1173237" y="3524358"/>
                <a:ext cx="55549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 err="1"/>
                  <a:t>Resflow</a:t>
                </a:r>
                <a:r>
                  <a:rPr lang="en-US" altLang="zh-CN" dirty="0"/>
                  <a:t> is a special case of </a:t>
                </a:r>
                <a:r>
                  <a:rPr lang="en-US" altLang="zh-CN" dirty="0" err="1"/>
                  <a:t>Impflow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Lip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ensure invertibility.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6D5CB9-A350-42CF-B12D-12F074B97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37" y="3524358"/>
                <a:ext cx="5554919" cy="1477328"/>
              </a:xfrm>
              <a:prstGeom prst="rect">
                <a:avLst/>
              </a:prstGeom>
              <a:blipFill>
                <a:blip r:embed="rId6"/>
                <a:stretch>
                  <a:fillRect l="-768" t="-2066" r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FBC4D67-B08D-4C2E-B1DC-4A957A639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438" y="4274540"/>
            <a:ext cx="3343275" cy="96202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5DBBFEC-AEB6-404A-86A5-10380B2A7297}"/>
              </a:ext>
            </a:extLst>
          </p:cNvPr>
          <p:cNvSpPr txBox="1"/>
          <p:nvPr/>
        </p:nvSpPr>
        <p:spPr>
          <a:xfrm>
            <a:off x="5261656" y="4022468"/>
            <a:ext cx="610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e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liminate Lipschitz restriction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9221DA-6274-45D8-AA69-4C213E116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7358" y="5001686"/>
            <a:ext cx="4426676" cy="17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</a:t>
            </a:r>
            <a:r>
              <a:rPr lang="en-US" altLang="zh-CN" sz="3600" b="1" dirty="0" err="1">
                <a:cs typeface="+mn-ea"/>
                <a:sym typeface="+mn-lt"/>
              </a:rPr>
              <a:t>ImpFlow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35F14C-EEFF-45F4-B5AA-9A8CA680F6AF}"/>
              </a:ext>
            </a:extLst>
          </p:cNvPr>
          <p:cNvSpPr txBox="1"/>
          <p:nvPr/>
        </p:nvSpPr>
        <p:spPr>
          <a:xfrm>
            <a:off x="1762481" y="134926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logdet</a:t>
            </a:r>
            <a:r>
              <a:rPr lang="en-US" altLang="zh-CN" dirty="0"/>
              <a:t> term in MLE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84FF6A-9692-49AC-8CC8-7B2FC299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16" y="2230074"/>
            <a:ext cx="6696075" cy="8477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144DAC-75B9-4FFC-9F0C-08B23BB6DE1C}"/>
              </a:ext>
            </a:extLst>
          </p:cNvPr>
          <p:cNvSpPr txBox="1"/>
          <p:nvPr/>
        </p:nvSpPr>
        <p:spPr>
          <a:xfrm>
            <a:off x="8404954" y="1712246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Resflow</a:t>
            </a:r>
            <a:endParaRPr lang="zh-CN" altLang="en-US" sz="1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588E0D5-EE03-4E30-ADE4-6358F123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954" y="2382473"/>
            <a:ext cx="1543050" cy="5429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861441-0F41-47CE-99C3-516C4DD36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78" y="4687595"/>
            <a:ext cx="8324850" cy="11049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38579AD-D609-47EC-A8E7-060FE45938D3}"/>
              </a:ext>
            </a:extLst>
          </p:cNvPr>
          <p:cNvSpPr txBox="1"/>
          <p:nvPr/>
        </p:nvSpPr>
        <p:spPr>
          <a:xfrm>
            <a:off x="8404954" y="4165862"/>
            <a:ext cx="725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Impflow</a:t>
            </a:r>
            <a:endParaRPr lang="zh-CN" altLang="en-US" sz="1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A3C882A-B3CF-41F6-8821-20015CF19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954" y="5249570"/>
            <a:ext cx="2590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164678" y="194260"/>
            <a:ext cx="11872460" cy="1119114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Expressive ability: From the    	</a:t>
            </a:r>
          </a:p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				   perspective of function space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6F4C8C-3245-498A-95B3-B682E4B02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60" y="1476470"/>
            <a:ext cx="4019550" cy="57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A9EFD3-BE72-4551-A682-FEAF7EC9C8DF}"/>
              </a:ext>
            </a:extLst>
          </p:cNvPr>
          <p:cNvSpPr txBox="1"/>
          <p:nvPr/>
        </p:nvSpPr>
        <p:spPr>
          <a:xfrm>
            <a:off x="7428411" y="147647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 space of </a:t>
            </a:r>
            <a:r>
              <a:rPr lang="en-US" altLang="zh-CN" dirty="0" err="1"/>
              <a:t>Resflow</a:t>
            </a:r>
            <a:r>
              <a:rPr lang="en-US" altLang="zh-CN" dirty="0"/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536141-FB8C-4DEB-86E4-B739D92E0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660" y="2453864"/>
            <a:ext cx="2095500" cy="4762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CE4FEA9-21E7-48F0-B7AF-00B5E3BAFC9B}"/>
              </a:ext>
            </a:extLst>
          </p:cNvPr>
          <p:cNvSpPr txBox="1"/>
          <p:nvPr/>
        </p:nvSpPr>
        <p:spPr>
          <a:xfrm>
            <a:off x="5107577" y="2453864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Composition function space of </a:t>
            </a:r>
            <a:r>
              <a:rPr lang="en-US" altLang="zh-CN" dirty="0" err="1"/>
              <a:t>Resflow</a:t>
            </a:r>
            <a:r>
              <a:rPr lang="en-US" altLang="zh-CN" dirty="0"/>
              <a:t>, with Lip&lt;2^n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5FCB89-39E7-434A-A3C6-758687E28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660" y="3777630"/>
            <a:ext cx="6267450" cy="5143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4B5A9BC-BCEE-4054-B130-4CB438394863}"/>
              </a:ext>
            </a:extLst>
          </p:cNvPr>
          <p:cNvSpPr txBox="1"/>
          <p:nvPr/>
        </p:nvSpPr>
        <p:spPr>
          <a:xfrm>
            <a:off x="8155577" y="3700932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Function space of </a:t>
            </a:r>
            <a:r>
              <a:rPr lang="en-US" altLang="zh-CN" dirty="0" err="1"/>
              <a:t>Impflow</a:t>
            </a:r>
            <a:r>
              <a:rPr lang="en-US" altLang="zh-CN" dirty="0"/>
              <a:t>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1979B9-127F-47D4-AD73-750E49894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390" y="4291980"/>
            <a:ext cx="1381125" cy="381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5DC9B38-1971-41B6-96AD-F38A3604E6C1}"/>
              </a:ext>
            </a:extLst>
          </p:cNvPr>
          <p:cNvSpPr txBox="1"/>
          <p:nvPr/>
        </p:nvSpPr>
        <p:spPr>
          <a:xfrm>
            <a:off x="1089330" y="5042517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Id in R, therefore R in I</a:t>
            </a:r>
          </a:p>
          <a:p>
            <a:pPr marL="342900" indent="-342900">
              <a:buAutoNum type="arabicPeriod"/>
            </a:pPr>
            <a:r>
              <a:rPr lang="en-US" altLang="zh-CN" dirty="0"/>
              <a:t>Question: </a:t>
            </a:r>
            <a:r>
              <a:rPr lang="en-US" altLang="zh-CN" b="1" dirty="0" err="1"/>
              <a:t>R_n</a:t>
            </a:r>
            <a:r>
              <a:rPr lang="en-US" altLang="zh-CN" b="1" dirty="0"/>
              <a:t> in I ?</a:t>
            </a:r>
            <a:endParaRPr lang="zh-CN" altLang="en-US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C333372-79D0-4D9E-9773-9ACAB7B1D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385" y="4268502"/>
            <a:ext cx="4718188" cy="24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 flipH="1">
            <a:off x="-1" y="348756"/>
            <a:ext cx="164679" cy="71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 flipH="1">
            <a:off x="236686" y="357356"/>
            <a:ext cx="5560610" cy="7132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600" b="1" dirty="0">
                <a:cs typeface="+mn-ea"/>
                <a:sym typeface="+mn-lt"/>
              </a:rPr>
              <a:t>  Expressive ability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3387" y="538610"/>
            <a:ext cx="4824190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96" y="1299290"/>
            <a:ext cx="447034" cy="4129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415" y="1349264"/>
            <a:ext cx="447034" cy="41295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308" y="6167057"/>
            <a:ext cx="557974" cy="5579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0DDB80-2132-4182-B209-E44A04EA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68" y="1154421"/>
            <a:ext cx="4848225" cy="1095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987B74-DE8A-4A99-B276-DFA7BA401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449" y="2199220"/>
            <a:ext cx="6429375" cy="62865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E85E293-165D-4173-B102-14993B068D02}"/>
              </a:ext>
            </a:extLst>
          </p:cNvPr>
          <p:cNvSpPr/>
          <p:nvPr/>
        </p:nvSpPr>
        <p:spPr>
          <a:xfrm>
            <a:off x="8050570" y="2381583"/>
            <a:ext cx="978408" cy="2639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358583-2640-4E3B-996F-E6359DE99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724" y="2299232"/>
            <a:ext cx="952500" cy="4286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C56012-30C8-4A53-8DEF-58EB320DD290}"/>
              </a:ext>
            </a:extLst>
          </p:cNvPr>
          <p:cNvSpPr txBox="1"/>
          <p:nvPr/>
        </p:nvSpPr>
        <p:spPr>
          <a:xfrm>
            <a:off x="6718031" y="1392888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Differentiable monotone function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7037B5-BB3C-47DB-8D05-36F4572E0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005" y="3109929"/>
            <a:ext cx="1657350" cy="4953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9ACE361-10D4-4A49-8B58-28F203E3ACC3}"/>
              </a:ext>
            </a:extLst>
          </p:cNvPr>
          <p:cNvSpPr txBox="1"/>
          <p:nvPr/>
        </p:nvSpPr>
        <p:spPr>
          <a:xfrm>
            <a:off x="1479568" y="3109929"/>
            <a:ext cx="847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Unfortunately</a:t>
            </a:r>
            <a:r>
              <a:rPr lang="zh-CN" altLang="en-US" dirty="0"/>
              <a:t>，                       </a:t>
            </a:r>
            <a:r>
              <a:rPr lang="en-US" altLang="zh-CN" dirty="0"/>
              <a:t>,  but there is still  a big gap between         and       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A2C1CF4-C481-4267-A254-FA0CB6634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895" y="3036270"/>
            <a:ext cx="466725" cy="457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1FFED2F-719B-4D42-850C-B1F722D88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1424" y="3036270"/>
            <a:ext cx="228600" cy="5143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E567DB3-09A0-48B0-813A-61916F4532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9058" y="3690547"/>
            <a:ext cx="8382000" cy="6191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15274DC-ED39-4C62-978C-5983939AA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4922" y="4316203"/>
            <a:ext cx="1457325" cy="6096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068DF7F-D254-441B-8C88-90223841F4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4922" y="4842434"/>
            <a:ext cx="9220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985</Words>
  <Application>Microsoft Macintosh PowerPoint</Application>
  <PresentationFormat>宽屏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微软雅黑</vt:lpstr>
      <vt:lpstr>Raleway</vt:lpstr>
      <vt:lpstr>Arial</vt:lpstr>
      <vt:lpstr>Arial Nova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Qiuhao</dc:creator>
  <cp:lastModifiedBy>Microsoft Office User</cp:lastModifiedBy>
  <cp:revision>57</cp:revision>
  <dcterms:created xsi:type="dcterms:W3CDTF">2021-05-17T05:42:15Z</dcterms:created>
  <dcterms:modified xsi:type="dcterms:W3CDTF">2021-06-10T05:01:10Z</dcterms:modified>
</cp:coreProperties>
</file>