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82" r:id="rId3"/>
    <p:sldId id="280" r:id="rId4"/>
    <p:sldId id="268" r:id="rId5"/>
    <p:sldId id="270" r:id="rId6"/>
    <p:sldId id="271" r:id="rId7"/>
    <p:sldId id="281" r:id="rId8"/>
    <p:sldId id="274" r:id="rId9"/>
    <p:sldId id="272" r:id="rId10"/>
    <p:sldId id="266" r:id="rId11"/>
    <p:sldId id="276" r:id="rId12"/>
    <p:sldId id="261" r:id="rId13"/>
    <p:sldId id="278" r:id="rId14"/>
    <p:sldId id="265" r:id="rId15"/>
    <p:sldId id="279" r:id="rId16"/>
    <p:sldId id="264" r:id="rId17"/>
    <p:sldId id="267"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608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726"/>
  </p:normalViewPr>
  <p:slideViewPr>
    <p:cSldViewPr snapToGrid="0">
      <p:cViewPr>
        <p:scale>
          <a:sx n="59" d="100"/>
          <a:sy n="59" d="100"/>
        </p:scale>
        <p:origin x="2608" y="14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1F329C-79A6-6143-82BB-1740A99C41AA}" type="datetimeFigureOut">
              <a:rPr lang="en-US" smtClean="0"/>
              <a:t>6/19/25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24663-C928-E742-977B-85149D2AFCF9}" type="slidenum">
              <a:rPr lang="en-US" smtClean="0"/>
              <a:t>‹#›</a:t>
            </a:fld>
            <a:endParaRPr lang="en-US"/>
          </a:p>
        </p:txBody>
      </p:sp>
    </p:spTree>
    <p:extLst>
      <p:ext uri="{BB962C8B-B14F-4D97-AF65-F5344CB8AC3E}">
        <p14:creationId xmlns:p14="http://schemas.microsoft.com/office/powerpoint/2010/main" val="3321870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24663-C928-E742-977B-85149D2AFCF9}" type="slidenum">
              <a:rPr lang="en-US" smtClean="0"/>
              <a:t>1</a:t>
            </a:fld>
            <a:endParaRPr lang="en-US"/>
          </a:p>
        </p:txBody>
      </p:sp>
    </p:spTree>
    <p:extLst>
      <p:ext uri="{BB962C8B-B14F-4D97-AF65-F5344CB8AC3E}">
        <p14:creationId xmlns:p14="http://schemas.microsoft.com/office/powerpoint/2010/main" val="2228120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24663-C928-E742-977B-85149D2AFCF9}" type="slidenum">
              <a:rPr lang="en-US" smtClean="0"/>
              <a:t>7</a:t>
            </a:fld>
            <a:endParaRPr lang="en-US"/>
          </a:p>
        </p:txBody>
      </p:sp>
    </p:spTree>
    <p:extLst>
      <p:ext uri="{BB962C8B-B14F-4D97-AF65-F5344CB8AC3E}">
        <p14:creationId xmlns:p14="http://schemas.microsoft.com/office/powerpoint/2010/main" val="4210826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F30B6-7353-D238-953D-746AD2850C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4AE1E8-3340-4AD7-8BEB-4C6742765A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EBD18B-B499-F750-CDD5-3B45AE0582E9}"/>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5" name="Footer Placeholder 4">
            <a:extLst>
              <a:ext uri="{FF2B5EF4-FFF2-40B4-BE49-F238E27FC236}">
                <a16:creationId xmlns:a16="http://schemas.microsoft.com/office/drawing/2014/main" id="{4BF3CADF-B9AE-555B-C523-A76ED8D5D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AC2B2-E989-49D9-B79C-B2073089AA3A}"/>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3985676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9D3B-001A-1F83-3395-300C2BF59B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2794C1-30E7-C682-9DEC-C2357B4176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E6542-9D0C-44F1-A758-807A8237C2B1}"/>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5" name="Footer Placeholder 4">
            <a:extLst>
              <a:ext uri="{FF2B5EF4-FFF2-40B4-BE49-F238E27FC236}">
                <a16:creationId xmlns:a16="http://schemas.microsoft.com/office/drawing/2014/main" id="{3886EB95-AB08-C0DE-0D0B-7A6777E410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808FA-BCB0-BB69-94A8-D46A8ED5A496}"/>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1363300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C75B6-3D00-5E49-4A20-1B391B5736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3EF75F-3935-2781-3D9D-371162D94C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9930B-2C16-71E5-BCF3-F4D59B306683}"/>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5" name="Footer Placeholder 4">
            <a:extLst>
              <a:ext uri="{FF2B5EF4-FFF2-40B4-BE49-F238E27FC236}">
                <a16:creationId xmlns:a16="http://schemas.microsoft.com/office/drawing/2014/main" id="{F4DE0022-C4A1-9B5F-5207-D0DDBC805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99A739-150A-26F7-8802-33A88ABCE296}"/>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2079214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72E62-901C-3025-C18D-28E3022A1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265ED3-9780-B70B-60A9-B1330595B1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1074A-EA49-AC91-6781-72544A713AA8}"/>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5" name="Footer Placeholder 4">
            <a:extLst>
              <a:ext uri="{FF2B5EF4-FFF2-40B4-BE49-F238E27FC236}">
                <a16:creationId xmlns:a16="http://schemas.microsoft.com/office/drawing/2014/main" id="{401008C3-256F-7662-547A-3451DEA65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D1AAD-5E47-5C80-69AD-5C1691F7C346}"/>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167306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7AB07-4DEC-33BB-A647-BD14103BA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030ADE-B08C-EA1B-9560-1677C899B5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7A790C-61AD-5255-01FB-B7E131FF0F18}"/>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5" name="Footer Placeholder 4">
            <a:extLst>
              <a:ext uri="{FF2B5EF4-FFF2-40B4-BE49-F238E27FC236}">
                <a16:creationId xmlns:a16="http://schemas.microsoft.com/office/drawing/2014/main" id="{8DFA30CD-FA72-E0C3-E8B6-63DD4CBBF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33888-1F8B-833A-D837-BEC80194597B}"/>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21462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BF47-3ED9-6D41-DF38-4B57D8D2C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10558F-6224-1406-8EA3-9C751344CA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B6F98-C97D-4751-50DA-6F55EE370D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42E32C-546D-134E-31F7-4806CFE58CB2}"/>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6" name="Footer Placeholder 5">
            <a:extLst>
              <a:ext uri="{FF2B5EF4-FFF2-40B4-BE49-F238E27FC236}">
                <a16:creationId xmlns:a16="http://schemas.microsoft.com/office/drawing/2014/main" id="{6D48C1CB-3612-90FD-E7E9-99367DC9D1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DFE18-32B7-ABB2-65DD-156E8ADE68DB}"/>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365158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BC3E-3256-2334-AC44-F792B9A028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E050ED-873D-7DA2-AF99-C892402D2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43B51A-BB92-0762-FB16-FEEB2304D9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27DCA9-87DF-0012-6CF4-13C3D3B39D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914C1-8C6C-4B1E-FAAA-E8467CF81D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5588AB-6887-A5E2-37D5-D31247C06A10}"/>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8" name="Footer Placeholder 7">
            <a:extLst>
              <a:ext uri="{FF2B5EF4-FFF2-40B4-BE49-F238E27FC236}">
                <a16:creationId xmlns:a16="http://schemas.microsoft.com/office/drawing/2014/main" id="{B094B579-6C5B-9086-802F-52149A3A1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8DFD1B-360C-2862-41F4-EB110398F7EE}"/>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2554175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5356-CEED-3D0C-625C-41A4C14D00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3D38D4-B8A1-3969-B00C-DE72139329B7}"/>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4" name="Footer Placeholder 3">
            <a:extLst>
              <a:ext uri="{FF2B5EF4-FFF2-40B4-BE49-F238E27FC236}">
                <a16:creationId xmlns:a16="http://schemas.microsoft.com/office/drawing/2014/main" id="{3A98E875-3B9A-4C13-B5D7-FE5BFAB539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8330E9-C2C8-C9D6-605B-1907870E8565}"/>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42550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B39310-EFC3-2147-8471-4A9FAB624995}"/>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3" name="Footer Placeholder 2">
            <a:extLst>
              <a:ext uri="{FF2B5EF4-FFF2-40B4-BE49-F238E27FC236}">
                <a16:creationId xmlns:a16="http://schemas.microsoft.com/office/drawing/2014/main" id="{3AF600BB-0CCB-DCDB-EEEE-F13A099ADD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28B5B9-1A8A-5B22-A4DA-897A7F6B7565}"/>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2489958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868FC-FEC8-A246-2D4D-BF1AA776E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78B39F-C0E0-EF39-5A0F-BF746F3940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A03B13-4556-FBAD-1393-6953AEDC2F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30C079-7849-117F-FC53-0E291050112B}"/>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6" name="Footer Placeholder 5">
            <a:extLst>
              <a:ext uri="{FF2B5EF4-FFF2-40B4-BE49-F238E27FC236}">
                <a16:creationId xmlns:a16="http://schemas.microsoft.com/office/drawing/2014/main" id="{1750A49B-9361-420A-717C-3F462CAD4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3AE41F-4A7D-2B83-C60E-5B338DD96F27}"/>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1766715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501D4-5DEA-33B9-89F9-90F5B99DD4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4374F7-A755-1740-8CB1-8A63B74DAA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E3626B-4497-AFDB-756E-727E4D50F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69FC6-8024-9B10-CB67-A4313E51A020}"/>
              </a:ext>
            </a:extLst>
          </p:cNvPr>
          <p:cNvSpPr>
            <a:spLocks noGrp="1"/>
          </p:cNvSpPr>
          <p:nvPr>
            <p:ph type="dt" sz="half" idx="10"/>
          </p:nvPr>
        </p:nvSpPr>
        <p:spPr/>
        <p:txBody>
          <a:bodyPr/>
          <a:lstStyle/>
          <a:p>
            <a:fld id="{28ADE875-6C1C-4F43-8104-88CE43FCB916}" type="datetimeFigureOut">
              <a:rPr lang="en-US" smtClean="0"/>
              <a:t>6/18/25</a:t>
            </a:fld>
            <a:endParaRPr lang="en-US"/>
          </a:p>
        </p:txBody>
      </p:sp>
      <p:sp>
        <p:nvSpPr>
          <p:cNvPr id="6" name="Footer Placeholder 5">
            <a:extLst>
              <a:ext uri="{FF2B5EF4-FFF2-40B4-BE49-F238E27FC236}">
                <a16:creationId xmlns:a16="http://schemas.microsoft.com/office/drawing/2014/main" id="{6BB02A18-9C98-4BC0-15A4-898F984AE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14D6B1-5041-7906-3DCE-CECCFF0918F3}"/>
              </a:ext>
            </a:extLst>
          </p:cNvPr>
          <p:cNvSpPr>
            <a:spLocks noGrp="1"/>
          </p:cNvSpPr>
          <p:nvPr>
            <p:ph type="sldNum" sz="quarter" idx="12"/>
          </p:nvPr>
        </p:nvSpPr>
        <p:spPr/>
        <p:txBody>
          <a:bodyPr/>
          <a:lstStyle/>
          <a:p>
            <a:fld id="{B3A58F20-0D4B-6A47-B97D-6D2DE392AEAE}" type="slidenum">
              <a:rPr lang="en-US" smtClean="0"/>
              <a:t>‹#›</a:t>
            </a:fld>
            <a:endParaRPr lang="en-US"/>
          </a:p>
        </p:txBody>
      </p:sp>
    </p:spTree>
    <p:extLst>
      <p:ext uri="{BB962C8B-B14F-4D97-AF65-F5344CB8AC3E}">
        <p14:creationId xmlns:p14="http://schemas.microsoft.com/office/powerpoint/2010/main" val="116208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648D87-38CD-B3BC-C736-B2C50BDAB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865531-AFB0-EF05-A479-1AF038B589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3A77A-AD16-6C77-1629-6E2AC37C44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ADE875-6C1C-4F43-8104-88CE43FCB916}" type="datetimeFigureOut">
              <a:rPr lang="en-US" smtClean="0"/>
              <a:t>6/18/25</a:t>
            </a:fld>
            <a:endParaRPr lang="en-US"/>
          </a:p>
        </p:txBody>
      </p:sp>
      <p:sp>
        <p:nvSpPr>
          <p:cNvPr id="5" name="Footer Placeholder 4">
            <a:extLst>
              <a:ext uri="{FF2B5EF4-FFF2-40B4-BE49-F238E27FC236}">
                <a16:creationId xmlns:a16="http://schemas.microsoft.com/office/drawing/2014/main" id="{13B29587-724E-4664-8860-98894FC9F7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4C9A68-6E7B-DC85-4610-3041ED2F7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A58F20-0D4B-6A47-B97D-6D2DE392AEAE}" type="slidenum">
              <a:rPr lang="en-US" smtClean="0"/>
              <a:t>‹#›</a:t>
            </a:fld>
            <a:endParaRPr lang="en-US"/>
          </a:p>
        </p:txBody>
      </p:sp>
    </p:spTree>
    <p:extLst>
      <p:ext uri="{BB962C8B-B14F-4D97-AF65-F5344CB8AC3E}">
        <p14:creationId xmlns:p14="http://schemas.microsoft.com/office/powerpoint/2010/main" val="87792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E60F0D-382A-1EBD-5FA5-EA2AC73FA174}"/>
              </a:ext>
            </a:extLst>
          </p:cNvPr>
          <p:cNvSpPr/>
          <p:nvPr/>
        </p:nvSpPr>
        <p:spPr>
          <a:xfrm>
            <a:off x="6000750" y="0"/>
            <a:ext cx="6191250" cy="6858000"/>
          </a:xfrm>
          <a:prstGeom prst="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BF2AE2-4D81-C8C5-67E1-6387239AA592}"/>
              </a:ext>
            </a:extLst>
          </p:cNvPr>
          <p:cNvSpPr>
            <a:spLocks noGrp="1"/>
          </p:cNvSpPr>
          <p:nvPr>
            <p:ph type="ctrTitle"/>
          </p:nvPr>
        </p:nvSpPr>
        <p:spPr/>
        <p:txBody>
          <a:bodyPr/>
          <a:lstStyle/>
          <a:p>
            <a:r>
              <a:rPr lang="en-US" dirty="0"/>
              <a:t>OWL </a:t>
            </a:r>
            <a:r>
              <a:rPr lang="en-US" dirty="0">
                <a:solidFill>
                  <a:schemeClr val="bg1"/>
                </a:solidFill>
              </a:rPr>
              <a:t>MIND</a:t>
            </a:r>
            <a:endParaRPr lang="en-US" dirty="0"/>
          </a:p>
        </p:txBody>
      </p:sp>
      <p:sp>
        <p:nvSpPr>
          <p:cNvPr id="3" name="Subtitle 2">
            <a:extLst>
              <a:ext uri="{FF2B5EF4-FFF2-40B4-BE49-F238E27FC236}">
                <a16:creationId xmlns:a16="http://schemas.microsoft.com/office/drawing/2014/main" id="{62DA1727-E4DC-8BBC-DCB4-417C700F1113}"/>
              </a:ext>
            </a:extLst>
          </p:cNvPr>
          <p:cNvSpPr>
            <a:spLocks noGrp="1"/>
          </p:cNvSpPr>
          <p:nvPr>
            <p:ph type="subTitle" idx="1"/>
          </p:nvPr>
        </p:nvSpPr>
        <p:spPr>
          <a:xfrm>
            <a:off x="301082" y="3289813"/>
            <a:ext cx="9143999" cy="490723"/>
          </a:xfrm>
        </p:spPr>
        <p:txBody>
          <a:bodyPr>
            <a:normAutofit/>
          </a:bodyPr>
          <a:lstStyle/>
          <a:p>
            <a:r>
              <a:rPr lang="en-US" dirty="0"/>
              <a:t>Lucas Haesaert </a:t>
            </a:r>
          </a:p>
        </p:txBody>
      </p:sp>
      <p:pic>
        <p:nvPicPr>
          <p:cNvPr id="6" name="Picture 5" descr="A black bird with wings&#10;&#10;AI-generated content may be incorrect.">
            <a:extLst>
              <a:ext uri="{FF2B5EF4-FFF2-40B4-BE49-F238E27FC236}">
                <a16:creationId xmlns:a16="http://schemas.microsoft.com/office/drawing/2014/main" id="{814E6476-8087-47A6-5B67-2A505CB00E00}"/>
              </a:ext>
            </a:extLst>
          </p:cNvPr>
          <p:cNvPicPr>
            <a:picLocks noChangeAspect="1"/>
          </p:cNvPicPr>
          <p:nvPr/>
        </p:nvPicPr>
        <p:blipFill>
          <a:blip r:embed="rId3"/>
          <a:stretch>
            <a:fillRect/>
          </a:stretch>
        </p:blipFill>
        <p:spPr>
          <a:xfrm>
            <a:off x="0" y="5857586"/>
            <a:ext cx="1000414" cy="1000414"/>
          </a:xfrm>
          <a:prstGeom prst="rect">
            <a:avLst/>
          </a:prstGeom>
        </p:spPr>
      </p:pic>
    </p:spTree>
    <p:extLst>
      <p:ext uri="{BB962C8B-B14F-4D97-AF65-F5344CB8AC3E}">
        <p14:creationId xmlns:p14="http://schemas.microsoft.com/office/powerpoint/2010/main" val="3895797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6248077-5F6C-50A6-395C-89CD27929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1FA98-3DC6-3D33-01FC-D07015E42C93}"/>
              </a:ext>
            </a:extLst>
          </p:cNvPr>
          <p:cNvSpPr>
            <a:spLocks noGrp="1"/>
          </p:cNvSpPr>
          <p:nvPr>
            <p:ph type="title"/>
          </p:nvPr>
        </p:nvSpPr>
        <p:spPr/>
        <p:txBody>
          <a:bodyPr/>
          <a:lstStyle/>
          <a:p>
            <a:r>
              <a:rPr lang="en-US" dirty="0"/>
              <a:t>Competitive Landscape </a:t>
            </a:r>
          </a:p>
        </p:txBody>
      </p:sp>
      <p:sp>
        <p:nvSpPr>
          <p:cNvPr id="3" name="Content Placeholder 2">
            <a:extLst>
              <a:ext uri="{FF2B5EF4-FFF2-40B4-BE49-F238E27FC236}">
                <a16:creationId xmlns:a16="http://schemas.microsoft.com/office/drawing/2014/main" id="{BCD942E0-429B-EEA4-B83F-A6164B58E87A}"/>
              </a:ext>
            </a:extLst>
          </p:cNvPr>
          <p:cNvSpPr>
            <a:spLocks noGrp="1"/>
          </p:cNvSpPr>
          <p:nvPr>
            <p:ph idx="1"/>
          </p:nvPr>
        </p:nvSpPr>
        <p:spPr>
          <a:xfrm>
            <a:off x="838200" y="1634894"/>
            <a:ext cx="10515600" cy="4351338"/>
          </a:xfrm>
        </p:spPr>
        <p:txBody>
          <a:bodyPr/>
          <a:lstStyle/>
          <a:p>
            <a:r>
              <a:rPr lang="en-US" dirty="0"/>
              <a:t>Does this already exist?</a:t>
            </a:r>
          </a:p>
          <a:p>
            <a:r>
              <a:rPr lang="en-US" u="sng" dirty="0"/>
              <a:t>Viability/ Feasibility </a:t>
            </a:r>
          </a:p>
        </p:txBody>
      </p:sp>
    </p:spTree>
    <p:extLst>
      <p:ext uri="{BB962C8B-B14F-4D97-AF65-F5344CB8AC3E}">
        <p14:creationId xmlns:p14="http://schemas.microsoft.com/office/powerpoint/2010/main" val="367091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47350-4E2B-CC5A-C8E4-175A386D7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192E5-D3C5-BAAC-452F-86B8CF00897A}"/>
              </a:ext>
            </a:extLst>
          </p:cNvPr>
          <p:cNvSpPr>
            <a:spLocks noGrp="1"/>
          </p:cNvSpPr>
          <p:nvPr>
            <p:ph type="title"/>
          </p:nvPr>
        </p:nvSpPr>
        <p:spPr/>
        <p:txBody>
          <a:bodyPr/>
          <a:lstStyle/>
          <a:p>
            <a:r>
              <a:rPr lang="en-US" dirty="0"/>
              <a:t>Competitive Landscape </a:t>
            </a:r>
          </a:p>
        </p:txBody>
      </p:sp>
      <p:sp>
        <p:nvSpPr>
          <p:cNvPr id="9" name="Rectangle 8">
            <a:extLst>
              <a:ext uri="{FF2B5EF4-FFF2-40B4-BE49-F238E27FC236}">
                <a16:creationId xmlns:a16="http://schemas.microsoft.com/office/drawing/2014/main" id="{4084EF77-77BB-4B55-FF2F-B87B68AE0976}"/>
              </a:ext>
            </a:extLst>
          </p:cNvPr>
          <p:cNvSpPr/>
          <p:nvPr/>
        </p:nvSpPr>
        <p:spPr>
          <a:xfrm>
            <a:off x="501536" y="1969705"/>
            <a:ext cx="5594463" cy="4305590"/>
          </a:xfrm>
          <a:prstGeom prst="rect">
            <a:avLst/>
          </a:prstGeom>
          <a:solidFill>
            <a:srgbClr val="FFFFFF"/>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400" dirty="0">
              <a:solidFill>
                <a:schemeClr val="bg1"/>
              </a:solidFill>
            </a:endParaRPr>
          </a:p>
          <a:p>
            <a:endParaRPr lang="en-US" sz="1400" dirty="0">
              <a:solidFill>
                <a:schemeClr val="bg1"/>
              </a:solidFill>
            </a:endParaRPr>
          </a:p>
          <a:p>
            <a:pPr marL="742950" lvl="1" indent="-285750">
              <a:buFontTx/>
              <a:buChar char="-"/>
            </a:pPr>
            <a:endParaRPr lang="en-US" sz="1400" dirty="0">
              <a:solidFill>
                <a:schemeClr val="bg1"/>
              </a:solidFill>
            </a:endParaRPr>
          </a:p>
          <a:p>
            <a:pPr marL="742950" lvl="1" indent="-285750">
              <a:buFontTx/>
              <a:buChar char="-"/>
            </a:pPr>
            <a:endParaRPr lang="en-US" sz="1400" dirty="0">
              <a:solidFill>
                <a:schemeClr val="bg1"/>
              </a:solidFill>
            </a:endParaRPr>
          </a:p>
          <a:p>
            <a:pPr marL="742950" lvl="1" indent="-285750">
              <a:buFontTx/>
              <a:buChar char="-"/>
            </a:pPr>
            <a:endParaRPr lang="en-US" sz="1400" dirty="0">
              <a:solidFill>
                <a:schemeClr val="bg1"/>
              </a:solidFill>
            </a:endParaRPr>
          </a:p>
        </p:txBody>
      </p:sp>
      <p:graphicFrame>
        <p:nvGraphicFramePr>
          <p:cNvPr id="7" name="Table 6">
            <a:extLst>
              <a:ext uri="{FF2B5EF4-FFF2-40B4-BE49-F238E27FC236}">
                <a16:creationId xmlns:a16="http://schemas.microsoft.com/office/drawing/2014/main" id="{C064D712-F4E5-C2B6-C6A4-52DBE7530E39}"/>
              </a:ext>
            </a:extLst>
          </p:cNvPr>
          <p:cNvGraphicFramePr>
            <a:graphicFrameLocks noGrp="1"/>
          </p:cNvGraphicFramePr>
          <p:nvPr>
            <p:extLst>
              <p:ext uri="{D42A27DB-BD31-4B8C-83A1-F6EECF244321}">
                <p14:modId xmlns:p14="http://schemas.microsoft.com/office/powerpoint/2010/main" val="2012789156"/>
              </p:ext>
            </p:extLst>
          </p:nvPr>
        </p:nvGraphicFramePr>
        <p:xfrm>
          <a:off x="6368791" y="1663804"/>
          <a:ext cx="5594577" cy="4584020"/>
        </p:xfrm>
        <a:graphic>
          <a:graphicData uri="http://schemas.openxmlformats.org/drawingml/2006/table">
            <a:tbl>
              <a:tblPr/>
              <a:tblGrid>
                <a:gridCol w="2377695">
                  <a:extLst>
                    <a:ext uri="{9D8B030D-6E8A-4147-A177-3AD203B41FA5}">
                      <a16:colId xmlns:a16="http://schemas.microsoft.com/office/drawing/2014/main" val="2917010150"/>
                    </a:ext>
                  </a:extLst>
                </a:gridCol>
                <a:gridCol w="3216882">
                  <a:extLst>
                    <a:ext uri="{9D8B030D-6E8A-4147-A177-3AD203B41FA5}">
                      <a16:colId xmlns:a16="http://schemas.microsoft.com/office/drawing/2014/main" val="3651505048"/>
                    </a:ext>
                  </a:extLst>
                </a:gridCol>
              </a:tblGrid>
              <a:tr h="273513">
                <a:tc>
                  <a:txBody>
                    <a:bodyPr/>
                    <a:lstStyle/>
                    <a:p>
                      <a:pPr rtl="0" fontAlgn="t">
                        <a:buNone/>
                      </a:pPr>
                      <a:r>
                        <a:rPr lang="en-US" sz="1000" b="1" i="0" u="none" strike="noStrike" dirty="0">
                          <a:solidFill>
                            <a:srgbClr val="FFFFFF"/>
                          </a:solidFill>
                          <a:effectLst/>
                          <a:latin typeface="+mn-lt"/>
                        </a:rPr>
                        <a:t>Competitor type </a:t>
                      </a:r>
                      <a:endParaRPr lang="en-US" sz="1800" dirty="0">
                        <a:solidFill>
                          <a:srgbClr val="FFFFFF"/>
                        </a:solidFill>
                        <a:effectLst/>
                        <a:latin typeface="+mn-lt"/>
                      </a:endParaRP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rtl="0" fontAlgn="t">
                        <a:buNone/>
                      </a:pPr>
                      <a:r>
                        <a:rPr lang="en-US" sz="1000" b="1" i="0" u="none" strike="noStrike" dirty="0">
                          <a:solidFill>
                            <a:srgbClr val="FFFFFF"/>
                          </a:solidFill>
                          <a:effectLst/>
                          <a:latin typeface="+mn-lt"/>
                        </a:rPr>
                        <a:t>How OWL MIND would  differentiate</a:t>
                      </a:r>
                      <a:endParaRPr lang="en-US" sz="1800" dirty="0">
                        <a:solidFill>
                          <a:srgbClr val="FFFFFF"/>
                        </a:solidFill>
                        <a:effectLst/>
                        <a:latin typeface="+mn-lt"/>
                      </a:endParaRP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180881959"/>
                  </a:ext>
                </a:extLst>
              </a:tr>
              <a:tr h="1019456">
                <a:tc>
                  <a:txBody>
                    <a:bodyPr/>
                    <a:lstStyle/>
                    <a:p>
                      <a:pPr algn="just" rtl="0" fontAlgn="t">
                        <a:buNone/>
                      </a:pPr>
                      <a:r>
                        <a:rPr lang="en-US" sz="1000" b="1" i="0" u="none" strike="noStrike" dirty="0">
                          <a:solidFill>
                            <a:srgbClr val="000000"/>
                          </a:solidFill>
                          <a:effectLst/>
                          <a:latin typeface="+mn-lt"/>
                        </a:rPr>
                        <a:t>Existing Education Platforms</a:t>
                      </a:r>
                      <a:endParaRPr lang="en-US" sz="1800" dirty="0">
                        <a:effectLst/>
                        <a:latin typeface="+mn-lt"/>
                      </a:endParaRP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base">
                        <a:buFont typeface="Arial" panose="020B0604020202020204" pitchFamily="34" charset="0"/>
                        <a:buChar char="•"/>
                      </a:pPr>
                      <a:r>
                        <a:rPr lang="en-US" sz="1000" b="0" i="0" u="none" strike="noStrike" dirty="0">
                          <a:solidFill>
                            <a:srgbClr val="000000"/>
                          </a:solidFill>
                          <a:effectLst/>
                          <a:latin typeface="+mn-lt"/>
                        </a:rPr>
                        <a:t> Mainly give long courses that are aimed at people that have time</a:t>
                      </a:r>
                    </a:p>
                    <a:p>
                      <a:pPr rtl="0" fontAlgn="base">
                        <a:buFont typeface="Arial" panose="020B0604020202020204" pitchFamily="34" charset="0"/>
                        <a:buChar char="•"/>
                      </a:pPr>
                      <a:r>
                        <a:rPr lang="en-US" sz="1000" b="0" i="0" u="none" strike="noStrike" dirty="0">
                          <a:solidFill>
                            <a:srgbClr val="000000"/>
                          </a:solidFill>
                          <a:effectLst/>
                          <a:latin typeface="+mn-lt"/>
                        </a:rPr>
                        <a:t>The courses are not always directly applicable to business-related jobs </a:t>
                      </a:r>
                    </a:p>
                    <a:p>
                      <a:pPr rtl="0" fontAlgn="base">
                        <a:buFont typeface="Arial" panose="020B0604020202020204" pitchFamily="34" charset="0"/>
                        <a:buChar char="•"/>
                      </a:pPr>
                      <a:r>
                        <a:rPr lang="en-US" sz="1000" b="0" i="0" u="none" strike="noStrike" dirty="0">
                          <a:solidFill>
                            <a:srgbClr val="000000"/>
                          </a:solidFill>
                          <a:effectLst/>
                          <a:latin typeface="+mn-lt"/>
                        </a:rPr>
                        <a:t>These platforms do not necessarily care to service the needs of individual clients as they are too big to do so </a:t>
                      </a: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8133724"/>
                  </a:ext>
                </a:extLst>
              </a:tr>
              <a:tr h="1467022">
                <a:tc>
                  <a:txBody>
                    <a:bodyPr/>
                    <a:lstStyle/>
                    <a:p>
                      <a:pPr algn="just" rtl="0" fontAlgn="t">
                        <a:buNone/>
                      </a:pPr>
                      <a:r>
                        <a:rPr lang="en-US" sz="1000" b="1" i="0" u="none" strike="noStrike" dirty="0">
                          <a:solidFill>
                            <a:srgbClr val="000000"/>
                          </a:solidFill>
                          <a:effectLst/>
                          <a:latin typeface="+mn-lt"/>
                        </a:rPr>
                        <a:t>Conglomerates</a:t>
                      </a:r>
                      <a:endParaRPr lang="en-US" sz="1800" dirty="0">
                        <a:effectLst/>
                        <a:latin typeface="+mn-lt"/>
                      </a:endParaRP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base">
                        <a:buFont typeface="Arial" panose="020B0604020202020204" pitchFamily="34" charset="0"/>
                        <a:buChar char="•"/>
                      </a:pPr>
                      <a:r>
                        <a:rPr lang="en-US" sz="1000" b="0" i="0" u="none" strike="noStrike" dirty="0">
                          <a:solidFill>
                            <a:srgbClr val="000000"/>
                          </a:solidFill>
                          <a:effectLst/>
                          <a:latin typeface="+mn-lt"/>
                        </a:rPr>
                        <a:t> Conglomerates like Microsoft push their own software and do not necessarily act in their clients' best interest</a:t>
                      </a:r>
                    </a:p>
                    <a:p>
                      <a:pPr marL="742950" lvl="1" indent="-285750" rtl="0" fontAlgn="base">
                        <a:buFont typeface="Arial" panose="020B0604020202020204" pitchFamily="34" charset="0"/>
                        <a:buChar char="•"/>
                      </a:pPr>
                      <a:r>
                        <a:rPr lang="en-US" sz="1000" b="0" i="0" u="none" strike="noStrike" dirty="0">
                          <a:solidFill>
                            <a:srgbClr val="000000"/>
                          </a:solidFill>
                          <a:effectLst/>
                          <a:latin typeface="+mn-lt"/>
                        </a:rPr>
                        <a:t>Microsoft has been pushing Copilot subscriptions to its existing clients</a:t>
                      </a:r>
                    </a:p>
                    <a:p>
                      <a:pPr marL="742950" lvl="1" indent="-285750" rtl="0" fontAlgn="base">
                        <a:buFont typeface="Arial" panose="020B0604020202020204" pitchFamily="34" charset="0"/>
                        <a:buChar char="•"/>
                      </a:pPr>
                      <a:r>
                        <a:rPr lang="en-US" sz="1000" b="0" i="0" u="none" strike="noStrike" dirty="0">
                          <a:solidFill>
                            <a:srgbClr val="000000"/>
                          </a:solidFill>
                          <a:effectLst/>
                          <a:latin typeface="+mn-lt"/>
                        </a:rPr>
                        <a:t>Many clients think the software is not as good as expected</a:t>
                      </a:r>
                    </a:p>
                    <a:p>
                      <a:pPr rtl="0" fontAlgn="base">
                        <a:buFont typeface="Arial" panose="020B0604020202020204" pitchFamily="34" charset="0"/>
                        <a:buChar char="•"/>
                      </a:pPr>
                      <a:r>
                        <a:rPr lang="en-US" sz="1000" b="0" i="0" u="none" strike="noStrike" dirty="0">
                          <a:solidFill>
                            <a:srgbClr val="000000"/>
                          </a:solidFill>
                          <a:effectLst/>
                          <a:latin typeface="+mn-lt"/>
                        </a:rPr>
                        <a:t> Conglomerates make clients dependent on one ecosystem, which prevents them from leveraging the best of all worlds </a:t>
                      </a:r>
                    </a:p>
                    <a:p>
                      <a:pPr rtl="0" fontAlgn="base">
                        <a:buFont typeface="Arial" panose="020B0604020202020204" pitchFamily="34" charset="0"/>
                        <a:buChar char="•"/>
                      </a:pPr>
                      <a:r>
                        <a:rPr lang="en-US" sz="1000" b="0" i="0" u="none" strike="noStrike" dirty="0">
                          <a:solidFill>
                            <a:srgbClr val="000000"/>
                          </a:solidFill>
                          <a:effectLst/>
                          <a:latin typeface="+mn-lt"/>
                        </a:rPr>
                        <a:t> Conglomerates are </a:t>
                      </a: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4759279"/>
                  </a:ext>
                </a:extLst>
              </a:tr>
              <a:tr h="721079">
                <a:tc>
                  <a:txBody>
                    <a:bodyPr/>
                    <a:lstStyle/>
                    <a:p>
                      <a:pPr algn="just" rtl="0" fontAlgn="t">
                        <a:buNone/>
                      </a:pPr>
                      <a:r>
                        <a:rPr lang="en-US" sz="1000" b="1" i="0" u="none" strike="noStrike">
                          <a:solidFill>
                            <a:srgbClr val="000000"/>
                          </a:solidFill>
                          <a:effectLst/>
                          <a:latin typeface="+mn-lt"/>
                        </a:rPr>
                        <a:t>Start ups</a:t>
                      </a:r>
                      <a:endParaRPr lang="en-US" sz="1800">
                        <a:effectLst/>
                        <a:latin typeface="+mn-lt"/>
                      </a:endParaRP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buNone/>
                      </a:pPr>
                      <a:r>
                        <a:rPr lang="en-US" sz="1000" b="0" i="0" u="none" strike="noStrike" dirty="0">
                          <a:solidFill>
                            <a:srgbClr val="000000"/>
                          </a:solidFill>
                          <a:effectLst/>
                          <a:latin typeface="+mn-lt"/>
                        </a:rPr>
                        <a:t>Most start-ups are not aiming their service directly at professional service firms, where we could differentiate in making our applications as relevant as possible for that type of company.</a:t>
                      </a:r>
                      <a:endParaRPr lang="en-US" sz="1800" dirty="0">
                        <a:effectLst/>
                        <a:latin typeface="+mn-lt"/>
                      </a:endParaRP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506600"/>
                  </a:ext>
                </a:extLst>
              </a:tr>
              <a:tr h="870268">
                <a:tc>
                  <a:txBody>
                    <a:bodyPr/>
                    <a:lstStyle/>
                    <a:p>
                      <a:pPr algn="just" rtl="0" fontAlgn="t">
                        <a:buNone/>
                      </a:pPr>
                      <a:r>
                        <a:rPr lang="en-US" sz="1000" b="1" i="0" u="none" strike="noStrike" dirty="0">
                          <a:solidFill>
                            <a:srgbClr val="000000"/>
                          </a:solidFill>
                          <a:effectLst/>
                          <a:latin typeface="+mn-lt"/>
                        </a:rPr>
                        <a:t>Other forms of competition</a:t>
                      </a:r>
                      <a:endParaRPr lang="en-US" sz="1800" dirty="0">
                        <a:effectLst/>
                        <a:latin typeface="+mn-lt"/>
                      </a:endParaRP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rtl="0" fontAlgn="t">
                        <a:buNone/>
                      </a:pPr>
                      <a:r>
                        <a:rPr lang="en-US" sz="1000" b="0" i="0" u="none" strike="noStrike" dirty="0">
                          <a:solidFill>
                            <a:srgbClr val="000000"/>
                          </a:solidFill>
                          <a:effectLst/>
                          <a:latin typeface="+mn-lt"/>
                        </a:rPr>
                        <a:t>Many companies have been trying to develop the expertise in-house. During my internship at KPMG, I attended a workshop related to AI, yet the quality was still in its infancy, and I was teaching people more about use cases than learning myself. </a:t>
                      </a:r>
                      <a:endParaRPr lang="en-US" sz="1800" dirty="0">
                        <a:effectLst/>
                        <a:latin typeface="+mn-lt"/>
                      </a:endParaRPr>
                    </a:p>
                  </a:txBody>
                  <a:tcPr marL="62162" marR="62162" marT="62162" marB="6216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9281669"/>
                  </a:ext>
                </a:extLst>
              </a:tr>
            </a:tbl>
          </a:graphicData>
        </a:graphic>
      </p:graphicFrame>
      <p:sp>
        <p:nvSpPr>
          <p:cNvPr id="8" name="Rectangle 1">
            <a:extLst>
              <a:ext uri="{FF2B5EF4-FFF2-40B4-BE49-F238E27FC236}">
                <a16:creationId xmlns:a16="http://schemas.microsoft.com/office/drawing/2014/main" id="{C5DCAF25-400A-DF48-78F3-91F42BF67C16}"/>
              </a:ext>
            </a:extLst>
          </p:cNvPr>
          <p:cNvSpPr>
            <a:spLocks noChangeArrowheads="1"/>
          </p:cNvSpPr>
          <p:nvPr/>
        </p:nvSpPr>
        <p:spPr bwMode="auto">
          <a:xfrm>
            <a:off x="3298825" y="1709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0" name="Straight Connector 9">
            <a:extLst>
              <a:ext uri="{FF2B5EF4-FFF2-40B4-BE49-F238E27FC236}">
                <a16:creationId xmlns:a16="http://schemas.microsoft.com/office/drawing/2014/main" id="{279E24D1-65DB-F00D-BF3F-1DF52954E8D3}"/>
              </a:ext>
            </a:extLst>
          </p:cNvPr>
          <p:cNvCxnSpPr>
            <a:cxnSpLocks/>
          </p:cNvCxnSpPr>
          <p:nvPr/>
        </p:nvCxnSpPr>
        <p:spPr>
          <a:xfrm>
            <a:off x="501536" y="1836810"/>
            <a:ext cx="5110370"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AD87E4B-3F85-72E5-8BEE-F30A781D3C08}"/>
              </a:ext>
            </a:extLst>
          </p:cNvPr>
          <p:cNvSpPr txBox="1"/>
          <p:nvPr/>
        </p:nvSpPr>
        <p:spPr>
          <a:xfrm>
            <a:off x="501536" y="1509983"/>
            <a:ext cx="1898958" cy="307777"/>
          </a:xfrm>
          <a:prstGeom prst="rect">
            <a:avLst/>
          </a:prstGeom>
          <a:noFill/>
        </p:spPr>
        <p:txBody>
          <a:bodyPr wrap="square" rtlCol="0">
            <a:spAutoFit/>
          </a:bodyPr>
          <a:lstStyle/>
          <a:p>
            <a:r>
              <a:rPr lang="en-US" sz="1400" b="1" dirty="0">
                <a:solidFill>
                  <a:schemeClr val="accent1"/>
                </a:solidFill>
              </a:rPr>
              <a:t> Positioning </a:t>
            </a:r>
          </a:p>
        </p:txBody>
      </p:sp>
      <p:sp>
        <p:nvSpPr>
          <p:cNvPr id="18" name="Rectangular Callout 17">
            <a:extLst>
              <a:ext uri="{FF2B5EF4-FFF2-40B4-BE49-F238E27FC236}">
                <a16:creationId xmlns:a16="http://schemas.microsoft.com/office/drawing/2014/main" id="{E1A1F8A5-3049-E435-368F-9621463E7D26}"/>
              </a:ext>
            </a:extLst>
          </p:cNvPr>
          <p:cNvSpPr/>
          <p:nvPr/>
        </p:nvSpPr>
        <p:spPr>
          <a:xfrm>
            <a:off x="9224682" y="281113"/>
            <a:ext cx="2823253" cy="982911"/>
          </a:xfrm>
          <a:prstGeom prst="wedgeRectCallout">
            <a:avLst>
              <a:gd name="adj1" fmla="val -65949"/>
              <a:gd name="adj2" fmla="val 8813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Reduce text </a:t>
            </a:r>
          </a:p>
        </p:txBody>
      </p:sp>
      <p:pic>
        <p:nvPicPr>
          <p:cNvPr id="20" name="Picture 19" descr="A diagram of company logos&#10;&#10;AI-generated content may be incorrect.">
            <a:extLst>
              <a:ext uri="{FF2B5EF4-FFF2-40B4-BE49-F238E27FC236}">
                <a16:creationId xmlns:a16="http://schemas.microsoft.com/office/drawing/2014/main" id="{554B2560-9801-AAEE-33DB-1299CA02E3A6}"/>
              </a:ext>
            </a:extLst>
          </p:cNvPr>
          <p:cNvPicPr>
            <a:picLocks noChangeAspect="1"/>
          </p:cNvPicPr>
          <p:nvPr/>
        </p:nvPicPr>
        <p:blipFill>
          <a:blip r:embed="rId2"/>
          <a:stretch>
            <a:fillRect/>
          </a:stretch>
        </p:blipFill>
        <p:spPr>
          <a:xfrm>
            <a:off x="501536" y="2212872"/>
            <a:ext cx="5478766" cy="3721761"/>
          </a:xfrm>
          <a:prstGeom prst="rect">
            <a:avLst/>
          </a:prstGeom>
        </p:spPr>
      </p:pic>
    </p:spTree>
    <p:extLst>
      <p:ext uri="{BB962C8B-B14F-4D97-AF65-F5344CB8AC3E}">
        <p14:creationId xmlns:p14="http://schemas.microsoft.com/office/powerpoint/2010/main" val="2875355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C5A16-2872-7E1B-1BC9-8AC519136D87}"/>
              </a:ext>
            </a:extLst>
          </p:cNvPr>
          <p:cNvSpPr>
            <a:spLocks noGrp="1"/>
          </p:cNvSpPr>
          <p:nvPr>
            <p:ph type="title"/>
          </p:nvPr>
        </p:nvSpPr>
        <p:spPr/>
        <p:txBody>
          <a:bodyPr/>
          <a:lstStyle/>
          <a:p>
            <a:r>
              <a:rPr lang="en-US" dirty="0"/>
              <a:t>Financials </a:t>
            </a:r>
          </a:p>
        </p:txBody>
      </p:sp>
      <p:sp>
        <p:nvSpPr>
          <p:cNvPr id="3" name="Content Placeholder 2">
            <a:extLst>
              <a:ext uri="{FF2B5EF4-FFF2-40B4-BE49-F238E27FC236}">
                <a16:creationId xmlns:a16="http://schemas.microsoft.com/office/drawing/2014/main" id="{E1BD7CA1-5A05-02F9-B979-5D2CF902293B}"/>
              </a:ext>
            </a:extLst>
          </p:cNvPr>
          <p:cNvSpPr>
            <a:spLocks noGrp="1"/>
          </p:cNvSpPr>
          <p:nvPr>
            <p:ph idx="1"/>
          </p:nvPr>
        </p:nvSpPr>
        <p:spPr/>
        <p:txBody>
          <a:bodyPr/>
          <a:lstStyle/>
          <a:p>
            <a:r>
              <a:rPr lang="en-US" dirty="0"/>
              <a:t>How much will we earn?</a:t>
            </a:r>
          </a:p>
          <a:p>
            <a:r>
              <a:rPr lang="en-US" u="sng" dirty="0"/>
              <a:t>Viability </a:t>
            </a:r>
            <a:r>
              <a:rPr lang="en-US" dirty="0"/>
              <a:t> </a:t>
            </a:r>
          </a:p>
        </p:txBody>
      </p:sp>
    </p:spTree>
    <p:extLst>
      <p:ext uri="{BB962C8B-B14F-4D97-AF65-F5344CB8AC3E}">
        <p14:creationId xmlns:p14="http://schemas.microsoft.com/office/powerpoint/2010/main" val="529012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9E8B7-40C0-F15C-2E13-F3943F0EDC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EF1721-CF29-5881-0D5D-827B44CDD353}"/>
              </a:ext>
            </a:extLst>
          </p:cNvPr>
          <p:cNvSpPr>
            <a:spLocks noGrp="1"/>
          </p:cNvSpPr>
          <p:nvPr>
            <p:ph type="title"/>
          </p:nvPr>
        </p:nvSpPr>
        <p:spPr>
          <a:xfrm>
            <a:off x="838200" y="157879"/>
            <a:ext cx="10515600" cy="1325563"/>
          </a:xfrm>
        </p:spPr>
        <p:txBody>
          <a:bodyPr/>
          <a:lstStyle/>
          <a:p>
            <a:r>
              <a:rPr lang="en-US" dirty="0"/>
              <a:t>Financials </a:t>
            </a:r>
          </a:p>
        </p:txBody>
      </p:sp>
      <p:pic>
        <p:nvPicPr>
          <p:cNvPr id="10242" name="Picture 2">
            <a:extLst>
              <a:ext uri="{FF2B5EF4-FFF2-40B4-BE49-F238E27FC236}">
                <a16:creationId xmlns:a16="http://schemas.microsoft.com/office/drawing/2014/main" id="{40232189-F500-863C-D940-FADA441E9C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807" y="1483442"/>
            <a:ext cx="6599398" cy="407568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C6E365EF-A1A9-265F-6C32-F9F97727B7BF}"/>
              </a:ext>
            </a:extLst>
          </p:cNvPr>
          <p:cNvGraphicFramePr>
            <a:graphicFrameLocks noGrp="1"/>
          </p:cNvGraphicFramePr>
          <p:nvPr>
            <p:extLst>
              <p:ext uri="{D42A27DB-BD31-4B8C-83A1-F6EECF244321}">
                <p14:modId xmlns:p14="http://schemas.microsoft.com/office/powerpoint/2010/main" val="150214392"/>
              </p:ext>
            </p:extLst>
          </p:nvPr>
        </p:nvGraphicFramePr>
        <p:xfrm>
          <a:off x="8052619" y="1028364"/>
          <a:ext cx="3203573" cy="4530760"/>
        </p:xfrm>
        <a:graphic>
          <a:graphicData uri="http://schemas.openxmlformats.org/drawingml/2006/table">
            <a:tbl>
              <a:tblPr firstRow="1" bandRow="1">
                <a:tableStyleId>{5C22544A-7EE6-4342-B048-85BDC9FD1C3A}</a:tableStyleId>
              </a:tblPr>
              <a:tblGrid>
                <a:gridCol w="3203573">
                  <a:extLst>
                    <a:ext uri="{9D8B030D-6E8A-4147-A177-3AD203B41FA5}">
                      <a16:colId xmlns:a16="http://schemas.microsoft.com/office/drawing/2014/main" val="443151724"/>
                    </a:ext>
                  </a:extLst>
                </a:gridCol>
              </a:tblGrid>
              <a:tr h="9012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Based on the 3 revenue streams business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Assumptions </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76963612"/>
                  </a:ext>
                </a:extLst>
              </a:tr>
              <a:tr h="1209836">
                <a:tc>
                  <a:txBody>
                    <a:bodyPr/>
                    <a:lstStyle/>
                    <a:p>
                      <a:r>
                        <a:rPr lang="en-US" sz="1000" u="sng" dirty="0"/>
                        <a:t>Bear case: </a:t>
                      </a:r>
                    </a:p>
                    <a:p>
                      <a:endParaRPr lang="en-US" sz="1000" u="sng"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27974186"/>
                  </a:ext>
                </a:extLst>
              </a:tr>
              <a:tr h="12098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sng" dirty="0"/>
                        <a:t>Realistic case: </a:t>
                      </a:r>
                    </a:p>
                    <a:p>
                      <a:endParaRPr lang="en-US" sz="100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72492587"/>
                  </a:ext>
                </a:extLst>
              </a:tr>
              <a:tr h="12098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u="sng" dirty="0"/>
                        <a:t>Bull case: </a:t>
                      </a:r>
                    </a:p>
                    <a:p>
                      <a:endParaRPr lang="en-US" sz="1000" dirty="0"/>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2123386"/>
                  </a:ext>
                </a:extLst>
              </a:tr>
            </a:tbl>
          </a:graphicData>
        </a:graphic>
      </p:graphicFrame>
      <p:cxnSp>
        <p:nvCxnSpPr>
          <p:cNvPr id="8" name="Straight Connector 7">
            <a:extLst>
              <a:ext uri="{FF2B5EF4-FFF2-40B4-BE49-F238E27FC236}">
                <a16:creationId xmlns:a16="http://schemas.microsoft.com/office/drawing/2014/main" id="{437B6D78-F5EF-C35C-C397-9F81A8459081}"/>
              </a:ext>
            </a:extLst>
          </p:cNvPr>
          <p:cNvCxnSpPr>
            <a:cxnSpLocks/>
          </p:cNvCxnSpPr>
          <p:nvPr/>
        </p:nvCxnSpPr>
        <p:spPr>
          <a:xfrm>
            <a:off x="935807" y="1256707"/>
            <a:ext cx="511037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0659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885D7C2-6248-F039-DEF7-8065C0E589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F9868A-3202-CC4B-BBD7-686E9CB1F806}"/>
              </a:ext>
            </a:extLst>
          </p:cNvPr>
          <p:cNvSpPr>
            <a:spLocks noGrp="1"/>
          </p:cNvSpPr>
          <p:nvPr>
            <p:ph type="title"/>
          </p:nvPr>
        </p:nvSpPr>
        <p:spPr/>
        <p:txBody>
          <a:bodyPr/>
          <a:lstStyle/>
          <a:p>
            <a:r>
              <a:rPr lang="en-US" dirty="0"/>
              <a:t>Go-to-market plan</a:t>
            </a:r>
          </a:p>
        </p:txBody>
      </p:sp>
      <p:sp>
        <p:nvSpPr>
          <p:cNvPr id="3" name="Content Placeholder 2">
            <a:extLst>
              <a:ext uri="{FF2B5EF4-FFF2-40B4-BE49-F238E27FC236}">
                <a16:creationId xmlns:a16="http://schemas.microsoft.com/office/drawing/2014/main" id="{04B098BE-650D-B3EA-8553-82B759951D74}"/>
              </a:ext>
            </a:extLst>
          </p:cNvPr>
          <p:cNvSpPr>
            <a:spLocks noGrp="1"/>
          </p:cNvSpPr>
          <p:nvPr>
            <p:ph idx="1"/>
          </p:nvPr>
        </p:nvSpPr>
        <p:spPr/>
        <p:txBody>
          <a:bodyPr/>
          <a:lstStyle/>
          <a:p>
            <a:r>
              <a:rPr lang="en-US" u="sng" dirty="0"/>
              <a:t>How are we bringing this to the market? </a:t>
            </a:r>
          </a:p>
          <a:p>
            <a:r>
              <a:rPr lang="en-US" dirty="0"/>
              <a:t>Feasibility </a:t>
            </a:r>
          </a:p>
        </p:txBody>
      </p:sp>
    </p:spTree>
    <p:extLst>
      <p:ext uri="{BB962C8B-B14F-4D97-AF65-F5344CB8AC3E}">
        <p14:creationId xmlns:p14="http://schemas.microsoft.com/office/powerpoint/2010/main" val="2685915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FEEC1-3B5F-4597-6DE7-5469B64804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2120C-B1ED-1FAA-86B5-397C038ABDA1}"/>
              </a:ext>
            </a:extLst>
          </p:cNvPr>
          <p:cNvSpPr>
            <a:spLocks noGrp="1"/>
          </p:cNvSpPr>
          <p:nvPr>
            <p:ph type="title"/>
          </p:nvPr>
        </p:nvSpPr>
        <p:spPr/>
        <p:txBody>
          <a:bodyPr/>
          <a:lstStyle/>
          <a:p>
            <a:r>
              <a:rPr lang="en-US" dirty="0"/>
              <a:t>Go-to-market plan</a:t>
            </a:r>
          </a:p>
        </p:txBody>
      </p:sp>
      <p:sp>
        <p:nvSpPr>
          <p:cNvPr id="7" name="TextBox 6">
            <a:extLst>
              <a:ext uri="{FF2B5EF4-FFF2-40B4-BE49-F238E27FC236}">
                <a16:creationId xmlns:a16="http://schemas.microsoft.com/office/drawing/2014/main" id="{A30496AB-8728-45C5-1C50-A055E6C67A30}"/>
              </a:ext>
            </a:extLst>
          </p:cNvPr>
          <p:cNvSpPr txBox="1"/>
          <p:nvPr/>
        </p:nvSpPr>
        <p:spPr>
          <a:xfrm>
            <a:off x="766915" y="1690688"/>
            <a:ext cx="7561007" cy="1477328"/>
          </a:xfrm>
          <a:prstGeom prst="rect">
            <a:avLst/>
          </a:prstGeom>
          <a:noFill/>
        </p:spPr>
        <p:txBody>
          <a:bodyPr wrap="square" rtlCol="0">
            <a:spAutoFit/>
          </a:bodyPr>
          <a:lstStyle/>
          <a:p>
            <a:r>
              <a:rPr lang="en-US" dirty="0"/>
              <a:t>As of today: </a:t>
            </a:r>
          </a:p>
          <a:p>
            <a:r>
              <a:rPr lang="en-US" dirty="0"/>
              <a:t>Month 1 – start rolling out demo for free to customers &amp; start sign ups for waitlist of extended service </a:t>
            </a:r>
          </a:p>
          <a:p>
            <a:r>
              <a:rPr lang="en-US" dirty="0"/>
              <a:t>Month 2 – roll out first tier with essentials courses</a:t>
            </a:r>
          </a:p>
          <a:p>
            <a:r>
              <a:rPr lang="en-US" dirty="0"/>
              <a:t>… </a:t>
            </a:r>
          </a:p>
        </p:txBody>
      </p:sp>
      <p:sp>
        <p:nvSpPr>
          <p:cNvPr id="9" name="TextBox 8">
            <a:extLst>
              <a:ext uri="{FF2B5EF4-FFF2-40B4-BE49-F238E27FC236}">
                <a16:creationId xmlns:a16="http://schemas.microsoft.com/office/drawing/2014/main" id="{45A37F1D-3881-BA6B-5FE1-CC63FE9A5FF9}"/>
              </a:ext>
            </a:extLst>
          </p:cNvPr>
          <p:cNvSpPr txBox="1"/>
          <p:nvPr/>
        </p:nvSpPr>
        <p:spPr>
          <a:xfrm>
            <a:off x="8445909" y="1968560"/>
            <a:ext cx="5042719" cy="4524315"/>
          </a:xfrm>
          <a:prstGeom prst="rect">
            <a:avLst/>
          </a:prstGeom>
          <a:noFill/>
        </p:spPr>
        <p:txBody>
          <a:bodyPr wrap="square">
            <a:spAutoFit/>
          </a:bodyPr>
          <a:lstStyle/>
          <a:p>
            <a:pPr rtl="0">
              <a:buNone/>
            </a:pPr>
            <a:r>
              <a:rPr lang="en-US" sz="800" b="1" i="0" u="none" strike="noStrike" dirty="0">
                <a:solidFill>
                  <a:srgbClr val="000000"/>
                </a:solidFill>
                <a:effectLst/>
                <a:latin typeface="Times"/>
              </a:rPr>
              <a:t>Phase 1: Education Platform Development (Year 1)</a:t>
            </a:r>
            <a:endParaRPr lang="en-US" sz="800" b="0" dirty="0">
              <a:effectLst/>
            </a:endParaRPr>
          </a:p>
          <a:p>
            <a:pPr indent="457200" rtl="0">
              <a:buNone/>
            </a:pPr>
            <a:r>
              <a:rPr lang="en-US" sz="800" b="0" i="0" u="none" strike="noStrike" dirty="0">
                <a:solidFill>
                  <a:srgbClr val="000000"/>
                </a:solidFill>
                <a:effectLst/>
                <a:latin typeface="Times"/>
              </a:rPr>
              <a:t>In the first year, we will focus on building our core education platform with generic AI courses tailored to professional services contexts. This involves creating foundational content covering prompt engineering, AI ethics, document analysis, and financial applications. During this phase, we'll develop the technical infrastructure, establish our brand identity, and begin acquiring our first clients through targeted marketing to mid-sized professional services firms. By the end of Year 1, we aim to have a fully functional platform with 10-15 high-quality courses and our first 100 enterprise users.</a:t>
            </a:r>
            <a:endParaRPr lang="en-US" sz="800" b="0" dirty="0">
              <a:effectLst/>
            </a:endParaRPr>
          </a:p>
          <a:p>
            <a:pPr rtl="0">
              <a:buNone/>
            </a:pPr>
            <a:r>
              <a:rPr lang="en-US" sz="800" b="1" i="0" u="none" strike="noStrike" dirty="0">
                <a:solidFill>
                  <a:srgbClr val="000000"/>
                </a:solidFill>
                <a:effectLst/>
                <a:latin typeface="Times"/>
              </a:rPr>
              <a:t>Phase 2: Implementation Services Expansion (Year 2)</a:t>
            </a:r>
            <a:endParaRPr lang="en-US" sz="800" b="0" dirty="0">
              <a:effectLst/>
            </a:endParaRPr>
          </a:p>
          <a:p>
            <a:pPr indent="457200" rtl="0">
              <a:buNone/>
            </a:pPr>
            <a:r>
              <a:rPr lang="en-US" sz="800" b="0" i="0" u="none" strike="noStrike" dirty="0">
                <a:solidFill>
                  <a:srgbClr val="000000"/>
                </a:solidFill>
                <a:effectLst/>
                <a:latin typeface="Times"/>
              </a:rPr>
              <a:t>Building on our educational foundation and growing expertise, we'll expand into implementation services in our second year. This evolution will involve hiring specialized consultants who can deliver customized workshops and provide hands-on implementation support. We'll develop methodologies for AI integration that address specific workflows within professional services firms. By Year 3, we should have a robust catalog of implementation case studies and testimonials, establishing our reputation as not just educators but also trusted implementation partners for AI adoption.</a:t>
            </a:r>
            <a:endParaRPr lang="en-US" sz="800" b="0" dirty="0">
              <a:effectLst/>
            </a:endParaRPr>
          </a:p>
          <a:p>
            <a:pPr rtl="0">
              <a:buNone/>
            </a:pPr>
            <a:r>
              <a:rPr lang="en-US" sz="800" b="1" i="0" u="none" strike="noStrike" dirty="0">
                <a:solidFill>
                  <a:srgbClr val="000000"/>
                </a:solidFill>
                <a:effectLst/>
                <a:latin typeface="Times"/>
              </a:rPr>
              <a:t>Phase 3: Strategic Partnerships Development (Year 3)</a:t>
            </a:r>
            <a:endParaRPr lang="en-US" sz="800" b="0" dirty="0">
              <a:effectLst/>
            </a:endParaRPr>
          </a:p>
          <a:p>
            <a:pPr indent="457200" rtl="0">
              <a:buNone/>
            </a:pPr>
            <a:r>
              <a:rPr lang="en-US" sz="800" b="0" i="0" u="none" strike="noStrike" dirty="0">
                <a:solidFill>
                  <a:srgbClr val="000000"/>
                </a:solidFill>
                <a:effectLst/>
                <a:latin typeface="Times"/>
              </a:rPr>
              <a:t>By Year 3, with a substantial client base and proven implementation expertise, we'll be positioned to form strategic partnerships with leading AI companies. We'll leverage our market position to negotiate favorable terms with OpenAI, Microsoft, Anthropic, and other technology providers. These partnerships will create new revenue streams through affiliate relationships while giving our clients privileged access to cutting-edge AI tools. This phase completes our evolution into a full-service AI partner for professional services firms, creating a self-reinforcing ecosystem where our independence becomes our greatest asset.</a:t>
            </a:r>
            <a:endParaRPr lang="en-US" sz="800" b="0" dirty="0">
              <a:effectLst/>
            </a:endParaRPr>
          </a:p>
          <a:p>
            <a:pPr rtl="0">
              <a:buNone/>
            </a:pPr>
            <a:r>
              <a:rPr lang="en-US" sz="800" b="1" i="0" u="none" strike="noStrike" dirty="0">
                <a:solidFill>
                  <a:srgbClr val="000000"/>
                </a:solidFill>
                <a:effectLst/>
                <a:latin typeface="Times"/>
              </a:rPr>
              <a:t>Phase 4: Agent building tool (X)</a:t>
            </a:r>
            <a:endParaRPr lang="en-US" sz="800" b="0" dirty="0">
              <a:effectLst/>
            </a:endParaRPr>
          </a:p>
          <a:p>
            <a:pPr indent="457200" rtl="0">
              <a:buNone/>
            </a:pPr>
            <a:r>
              <a:rPr lang="en-US" sz="800" b="0" i="0" u="none" strike="noStrike" dirty="0">
                <a:solidFill>
                  <a:srgbClr val="000000"/>
                </a:solidFill>
                <a:effectLst/>
                <a:latin typeface="Times"/>
              </a:rPr>
              <a:t>The future belongs to AI agents; each employee will soon have specialized AI assistants handling their most repetitive and time-consuming tasks. Building on our three years of education, implementation, and partnership experience, we'll transition into developing a comprehensive agent-building platform specifically designed for professional services. While we'll initially expand our course offerings to include agent development and integration training, the transformative opportunity lies in creating an intuitive, secure platform that enables non-technical professionals to build, deploy, and manage custom AI agents safely.</a:t>
            </a:r>
            <a:endParaRPr lang="en-US" sz="800" b="0" dirty="0">
              <a:effectLst/>
            </a:endParaRPr>
          </a:p>
          <a:p>
            <a:pPr indent="457200" rtl="0">
              <a:buNone/>
            </a:pPr>
            <a:r>
              <a:rPr lang="en-US" sz="800" b="0" i="0" u="none" strike="noStrike" dirty="0">
                <a:solidFill>
                  <a:srgbClr val="000000"/>
                </a:solidFill>
                <a:effectLst/>
                <a:latin typeface="Times"/>
              </a:rPr>
              <a:t>This platform will leverage our deep understanding of professional services workflows, accumulated through years of client engagement, to offer pre-built templates and safeguards tailored to legal, accounting, and consulting environments. By democratizing agent development while maintaining enterprise-grade security and compliance standards, we position ourselves to capture the most significant wave of AI adoption. This evolution represents our ultimate value proposition: transforming from an AI education company into the essential infrastructure that powers the agent-driven future of professional work.</a:t>
            </a:r>
            <a:endParaRPr lang="en-US" sz="800" b="0" dirty="0">
              <a:effectLst/>
            </a:endParaRPr>
          </a:p>
          <a:p>
            <a:pPr>
              <a:buNone/>
            </a:pPr>
            <a:br>
              <a:rPr lang="en-US" sz="800" dirty="0"/>
            </a:br>
            <a:endParaRPr lang="en-US" sz="800" dirty="0"/>
          </a:p>
        </p:txBody>
      </p:sp>
      <p:sp>
        <p:nvSpPr>
          <p:cNvPr id="10" name="Rectangular Callout 9">
            <a:extLst>
              <a:ext uri="{FF2B5EF4-FFF2-40B4-BE49-F238E27FC236}">
                <a16:creationId xmlns:a16="http://schemas.microsoft.com/office/drawing/2014/main" id="{4F2A6C5A-F972-72BF-1DDA-6F0F51895C7D}"/>
              </a:ext>
            </a:extLst>
          </p:cNvPr>
          <p:cNvSpPr/>
          <p:nvPr/>
        </p:nvSpPr>
        <p:spPr>
          <a:xfrm>
            <a:off x="9224682" y="281113"/>
            <a:ext cx="2823253" cy="982911"/>
          </a:xfrm>
          <a:prstGeom prst="wedgeRectCallout">
            <a:avLst>
              <a:gd name="adj1" fmla="val -65949"/>
              <a:gd name="adj2" fmla="val 8813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Short or long term? </a:t>
            </a:r>
          </a:p>
        </p:txBody>
      </p:sp>
    </p:spTree>
    <p:extLst>
      <p:ext uri="{BB962C8B-B14F-4D97-AF65-F5344CB8AC3E}">
        <p14:creationId xmlns:p14="http://schemas.microsoft.com/office/powerpoint/2010/main" val="3500750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B27D-1382-195D-A256-82D1A5FDD195}"/>
              </a:ext>
            </a:extLst>
          </p:cNvPr>
          <p:cNvSpPr>
            <a:spLocks noGrp="1"/>
          </p:cNvSpPr>
          <p:nvPr>
            <p:ph type="title"/>
          </p:nvPr>
        </p:nvSpPr>
        <p:spPr/>
        <p:txBody>
          <a:bodyPr/>
          <a:lstStyle/>
          <a:p>
            <a:r>
              <a:rPr lang="en-US" dirty="0"/>
              <a:t>Risks &amp; mitigation</a:t>
            </a:r>
          </a:p>
        </p:txBody>
      </p:sp>
      <p:sp>
        <p:nvSpPr>
          <p:cNvPr id="3" name="Content Placeholder 2">
            <a:extLst>
              <a:ext uri="{FF2B5EF4-FFF2-40B4-BE49-F238E27FC236}">
                <a16:creationId xmlns:a16="http://schemas.microsoft.com/office/drawing/2014/main" id="{E3BBB39F-AF03-D752-0964-56C71B9161D9}"/>
              </a:ext>
            </a:extLst>
          </p:cNvPr>
          <p:cNvSpPr>
            <a:spLocks noGrp="1"/>
          </p:cNvSpPr>
          <p:nvPr>
            <p:ph idx="1"/>
          </p:nvPr>
        </p:nvSpPr>
        <p:spPr/>
        <p:txBody>
          <a:bodyPr/>
          <a:lstStyle/>
          <a:p>
            <a:r>
              <a:rPr lang="en-US" u="sng" dirty="0"/>
              <a:t>Feasibility</a:t>
            </a:r>
          </a:p>
          <a:p>
            <a:endParaRPr lang="en-US" dirty="0"/>
          </a:p>
          <a:p>
            <a:r>
              <a:rPr lang="en-US" dirty="0"/>
              <a:t>How do we get the managers to benefit from the employees increase in productivity? - Instead of slacking more</a:t>
            </a:r>
          </a:p>
          <a:p>
            <a:r>
              <a:rPr lang="en-US" dirty="0"/>
              <a:t>Privacy issues (especially big 4) </a:t>
            </a:r>
          </a:p>
          <a:p>
            <a:r>
              <a:rPr lang="en-US" dirty="0"/>
              <a:t>Is there enough consumable information for employees to learn before having to start very complex courses</a:t>
            </a:r>
          </a:p>
          <a:p>
            <a:endParaRPr lang="en-US" dirty="0"/>
          </a:p>
          <a:p>
            <a:pPr marL="0" indent="0">
              <a:buNone/>
            </a:pPr>
            <a:endParaRPr lang="en-US" dirty="0"/>
          </a:p>
        </p:txBody>
      </p:sp>
    </p:spTree>
    <p:extLst>
      <p:ext uri="{BB962C8B-B14F-4D97-AF65-F5344CB8AC3E}">
        <p14:creationId xmlns:p14="http://schemas.microsoft.com/office/powerpoint/2010/main" val="1252898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0CE95-3DFF-515A-3506-FB0E95143A88}"/>
              </a:ext>
            </a:extLst>
          </p:cNvPr>
          <p:cNvSpPr>
            <a:spLocks noGrp="1"/>
          </p:cNvSpPr>
          <p:nvPr>
            <p:ph type="title"/>
          </p:nvPr>
        </p:nvSpPr>
        <p:spPr/>
        <p:txBody>
          <a:bodyPr/>
          <a:lstStyle/>
          <a:p>
            <a:r>
              <a:rPr lang="en-US" dirty="0"/>
              <a:t>Final all encompassing slide of the businesses potential and growth</a:t>
            </a:r>
          </a:p>
        </p:txBody>
      </p:sp>
      <p:sp>
        <p:nvSpPr>
          <p:cNvPr id="3" name="Content Placeholder 2">
            <a:extLst>
              <a:ext uri="{FF2B5EF4-FFF2-40B4-BE49-F238E27FC236}">
                <a16:creationId xmlns:a16="http://schemas.microsoft.com/office/drawing/2014/main" id="{6B19F03C-A711-CB01-CB32-A67D65F9B92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19231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60167-4858-F492-2D7C-89D2046E7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B8740-5DFA-24CF-F2CE-E3CB7E0D69EE}"/>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A196E941-4237-F773-0834-45B8B2B3CAD7}"/>
              </a:ext>
            </a:extLst>
          </p:cNvPr>
          <p:cNvSpPr>
            <a:spLocks noGrp="1"/>
          </p:cNvSpPr>
          <p:nvPr>
            <p:ph idx="1"/>
          </p:nvPr>
        </p:nvSpPr>
        <p:spPr/>
        <p:txBody>
          <a:bodyPr/>
          <a:lstStyle/>
          <a:p>
            <a:r>
              <a:rPr lang="en-US" dirty="0"/>
              <a:t>Include extensive </a:t>
            </a:r>
            <a:r>
              <a:rPr lang="en-US" dirty="0" err="1"/>
              <a:t>Indicies</a:t>
            </a:r>
            <a:r>
              <a:rPr lang="en-US" dirty="0"/>
              <a:t> to use for questions</a:t>
            </a:r>
          </a:p>
        </p:txBody>
      </p:sp>
    </p:spTree>
    <p:extLst>
      <p:ext uri="{BB962C8B-B14F-4D97-AF65-F5344CB8AC3E}">
        <p14:creationId xmlns:p14="http://schemas.microsoft.com/office/powerpoint/2010/main" val="313641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F594-B1C8-CB79-185B-E8504A2AE1A5}"/>
              </a:ext>
            </a:extLst>
          </p:cNvPr>
          <p:cNvSpPr>
            <a:spLocks noGrp="1"/>
          </p:cNvSpPr>
          <p:nvPr>
            <p:ph type="title"/>
          </p:nvPr>
        </p:nvSpPr>
        <p:spPr/>
        <p:txBody>
          <a:bodyPr/>
          <a:lstStyle/>
          <a:p>
            <a:r>
              <a:rPr lang="en-US" dirty="0"/>
              <a:t>Founder</a:t>
            </a:r>
          </a:p>
        </p:txBody>
      </p:sp>
      <p:pic>
        <p:nvPicPr>
          <p:cNvPr id="6" name="Picture 5" descr="A person drinking from a can&#10;&#10;AI-generated content may be incorrect.">
            <a:extLst>
              <a:ext uri="{FF2B5EF4-FFF2-40B4-BE49-F238E27FC236}">
                <a16:creationId xmlns:a16="http://schemas.microsoft.com/office/drawing/2014/main" id="{901DCE2C-23AB-5B5D-C453-B085039C778C}"/>
              </a:ext>
            </a:extLst>
          </p:cNvPr>
          <p:cNvPicPr>
            <a:picLocks noChangeAspect="1"/>
          </p:cNvPicPr>
          <p:nvPr/>
        </p:nvPicPr>
        <p:blipFill>
          <a:blip r:embed="rId2"/>
          <a:stretch>
            <a:fillRect/>
          </a:stretch>
        </p:blipFill>
        <p:spPr>
          <a:xfrm>
            <a:off x="838200" y="1658858"/>
            <a:ext cx="1427418" cy="1601905"/>
          </a:xfrm>
          <a:prstGeom prst="rect">
            <a:avLst/>
          </a:prstGeom>
        </p:spPr>
      </p:pic>
    </p:spTree>
    <p:extLst>
      <p:ext uri="{BB962C8B-B14F-4D97-AF65-F5344CB8AC3E}">
        <p14:creationId xmlns:p14="http://schemas.microsoft.com/office/powerpoint/2010/main" val="3701423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9F2E4-D0F2-A055-AFC4-C71363F8309E}"/>
              </a:ext>
            </a:extLst>
          </p:cNvPr>
          <p:cNvSpPr>
            <a:spLocks noGrp="1"/>
          </p:cNvSpPr>
          <p:nvPr>
            <p:ph type="title"/>
          </p:nvPr>
        </p:nvSpPr>
        <p:spPr/>
        <p:txBody>
          <a:bodyPr/>
          <a:lstStyle/>
          <a:p>
            <a:r>
              <a:rPr lang="en-US" dirty="0"/>
              <a:t>EXEC SUMMARY</a:t>
            </a:r>
          </a:p>
        </p:txBody>
      </p:sp>
      <p:sp>
        <p:nvSpPr>
          <p:cNvPr id="5" name="Title 1">
            <a:extLst>
              <a:ext uri="{FF2B5EF4-FFF2-40B4-BE49-F238E27FC236}">
                <a16:creationId xmlns:a16="http://schemas.microsoft.com/office/drawing/2014/main" id="{B465EA9B-58ED-5F10-BA35-0FCD4E953A80}"/>
              </a:ext>
            </a:extLst>
          </p:cNvPr>
          <p:cNvSpPr txBox="1">
            <a:spLocks/>
          </p:cNvSpPr>
          <p:nvPr/>
        </p:nvSpPr>
        <p:spPr>
          <a:xfrm>
            <a:off x="973666" y="1690688"/>
            <a:ext cx="10515600" cy="49302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sz="2400" b="1" dirty="0"/>
              <a:t>Problem</a:t>
            </a:r>
            <a:r>
              <a:rPr lang="en-US" sz="2400" dirty="0"/>
              <a:t> – </a:t>
            </a:r>
            <a:r>
              <a:rPr lang="en-US" sz="2400" dirty="0">
                <a:solidFill>
                  <a:srgbClr val="146082"/>
                </a:solidFill>
              </a:rPr>
              <a:t>“</a:t>
            </a:r>
            <a:r>
              <a:rPr lang="en-US" sz="2400" i="1" dirty="0">
                <a:solidFill>
                  <a:schemeClr val="accent1"/>
                </a:solidFill>
              </a:rPr>
              <a:t>Professionals in service firms want to use AI effectively, but most lack practical training and tailored guidance, leading to superficial adoption and missed opportunities for productivity and innovation”</a:t>
            </a:r>
          </a:p>
          <a:p>
            <a:pPr marL="571500" indent="-571500">
              <a:buFont typeface="Arial" panose="020B0604020202020204" pitchFamily="34" charset="0"/>
              <a:buChar char="•"/>
            </a:pPr>
            <a:r>
              <a:rPr lang="en-US" sz="2400" b="1" dirty="0"/>
              <a:t>Solution</a:t>
            </a:r>
            <a:r>
              <a:rPr lang="en-US" sz="2400" dirty="0"/>
              <a:t> – Educational platform </a:t>
            </a:r>
          </a:p>
          <a:p>
            <a:pPr marL="571500" indent="-571500">
              <a:buFont typeface="Arial" panose="020B0604020202020204" pitchFamily="34" charset="0"/>
              <a:buChar char="•"/>
            </a:pPr>
            <a:r>
              <a:rPr lang="en-US" sz="2400" b="1" dirty="0"/>
              <a:t>Segmentation &amp; Validation – </a:t>
            </a:r>
            <a:r>
              <a:rPr lang="en-US" sz="2400" dirty="0"/>
              <a:t>service firms (Employees &amp; managers) </a:t>
            </a:r>
          </a:p>
          <a:p>
            <a:pPr marL="571500" indent="-571500">
              <a:buFont typeface="Arial" panose="020B0604020202020204" pitchFamily="34" charset="0"/>
              <a:buChar char="•"/>
            </a:pPr>
            <a:r>
              <a:rPr lang="en-US" sz="2400" b="1" dirty="0"/>
              <a:t>Value proposition – </a:t>
            </a:r>
            <a:r>
              <a:rPr lang="en-US" sz="2400" dirty="0"/>
              <a:t>Integrated educational platform and AI help </a:t>
            </a:r>
          </a:p>
          <a:p>
            <a:pPr marL="571500" indent="-571500">
              <a:buFont typeface="Arial" panose="020B0604020202020204" pitchFamily="34" charset="0"/>
              <a:buChar char="•"/>
            </a:pPr>
            <a:r>
              <a:rPr lang="en-US" sz="2400" b="1" dirty="0"/>
              <a:t>Business Model – </a:t>
            </a:r>
            <a:r>
              <a:rPr lang="en-US" sz="2400" dirty="0"/>
              <a:t>3 streams of income </a:t>
            </a:r>
          </a:p>
          <a:p>
            <a:pPr marL="571500" indent="-571500">
              <a:buFont typeface="Arial" panose="020B0604020202020204" pitchFamily="34" charset="0"/>
              <a:buChar char="•"/>
            </a:pPr>
            <a:r>
              <a:rPr lang="en-US" sz="2400" b="1" dirty="0"/>
              <a:t>Market size &amp; Growth</a:t>
            </a:r>
          </a:p>
          <a:p>
            <a:pPr marL="571500" indent="-571500">
              <a:buFont typeface="Arial" panose="020B0604020202020204" pitchFamily="34" charset="0"/>
              <a:buChar char="•"/>
            </a:pPr>
            <a:r>
              <a:rPr lang="en-US" sz="2400" b="1" dirty="0"/>
              <a:t>Competitive landscape </a:t>
            </a:r>
          </a:p>
          <a:p>
            <a:pPr marL="571500" indent="-571500">
              <a:buFont typeface="Arial" panose="020B0604020202020204" pitchFamily="34" charset="0"/>
              <a:buChar char="•"/>
            </a:pPr>
            <a:r>
              <a:rPr lang="en-US" sz="2400" b="1" dirty="0"/>
              <a:t>Financials </a:t>
            </a:r>
          </a:p>
          <a:p>
            <a:pPr marL="571500" indent="-571500">
              <a:buFont typeface="Arial" panose="020B0604020202020204" pitchFamily="34" charset="0"/>
              <a:buChar char="•"/>
            </a:pPr>
            <a:r>
              <a:rPr lang="en-US" sz="2400" b="1" dirty="0"/>
              <a:t>Go to Market </a:t>
            </a:r>
          </a:p>
          <a:p>
            <a:pPr marL="571500" indent="-571500">
              <a:buFont typeface="Arial" panose="020B0604020202020204" pitchFamily="34" charset="0"/>
              <a:buChar char="•"/>
            </a:pPr>
            <a:r>
              <a:rPr lang="en-US" sz="2400" b="1" dirty="0"/>
              <a:t>Risks – </a:t>
            </a:r>
            <a:r>
              <a:rPr lang="en-US" sz="2400" dirty="0"/>
              <a:t>What is the riskiest hypothesis? – That no integrative solution will take over completely in the foreseeable future as use cases are too personal</a:t>
            </a:r>
          </a:p>
          <a:p>
            <a:pPr marL="571500" indent="-571500">
              <a:buFont typeface="Arial" panose="020B0604020202020204" pitchFamily="34" charset="0"/>
              <a:buChar char="•"/>
            </a:pPr>
            <a:endParaRPr lang="en-US" sz="2400" dirty="0"/>
          </a:p>
        </p:txBody>
      </p:sp>
    </p:spTree>
    <p:extLst>
      <p:ext uri="{BB962C8B-B14F-4D97-AF65-F5344CB8AC3E}">
        <p14:creationId xmlns:p14="http://schemas.microsoft.com/office/powerpoint/2010/main" val="63055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6D1D-1167-DA27-A974-F53F64FAB79F}"/>
              </a:ext>
            </a:extLst>
          </p:cNvPr>
          <p:cNvSpPr>
            <a:spLocks noGrp="1"/>
          </p:cNvSpPr>
          <p:nvPr>
            <p:ph type="title"/>
          </p:nvPr>
        </p:nvSpPr>
        <p:spPr>
          <a:xfrm>
            <a:off x="838200" y="279465"/>
            <a:ext cx="10515600" cy="1207643"/>
          </a:xfrm>
        </p:spPr>
        <p:txBody>
          <a:bodyPr/>
          <a:lstStyle/>
          <a:p>
            <a:r>
              <a:rPr lang="en-US" dirty="0"/>
              <a:t>Problem</a:t>
            </a:r>
          </a:p>
        </p:txBody>
      </p:sp>
      <p:pic>
        <p:nvPicPr>
          <p:cNvPr id="10" name="Content Placeholder 9" descr="A screen shot of a graph&#10;&#10;AI-generated content may be incorrect.">
            <a:extLst>
              <a:ext uri="{FF2B5EF4-FFF2-40B4-BE49-F238E27FC236}">
                <a16:creationId xmlns:a16="http://schemas.microsoft.com/office/drawing/2014/main" id="{1ECEF96B-78A1-32EF-CDCC-7AC572ACB210}"/>
              </a:ext>
            </a:extLst>
          </p:cNvPr>
          <p:cNvPicPr>
            <a:picLocks noGrp="1" noChangeAspect="1"/>
          </p:cNvPicPr>
          <p:nvPr>
            <p:ph sz="half" idx="2"/>
          </p:nvPr>
        </p:nvPicPr>
        <p:blipFill>
          <a:blip r:embed="rId2"/>
          <a:stretch>
            <a:fillRect/>
          </a:stretch>
        </p:blipFill>
        <p:spPr>
          <a:xfrm>
            <a:off x="6194025" y="2391869"/>
            <a:ext cx="5295810" cy="3524258"/>
          </a:xfrm>
        </p:spPr>
      </p:pic>
      <p:sp>
        <p:nvSpPr>
          <p:cNvPr id="6" name="Rectangle 5">
            <a:extLst>
              <a:ext uri="{FF2B5EF4-FFF2-40B4-BE49-F238E27FC236}">
                <a16:creationId xmlns:a16="http://schemas.microsoft.com/office/drawing/2014/main" id="{1C4B255B-3A1E-BA02-3AEC-51E5FC143DC5}"/>
              </a:ext>
            </a:extLst>
          </p:cNvPr>
          <p:cNvSpPr/>
          <p:nvPr/>
        </p:nvSpPr>
        <p:spPr>
          <a:xfrm>
            <a:off x="838200" y="2557454"/>
            <a:ext cx="5168317" cy="3619509"/>
          </a:xfrm>
          <a:prstGeom prst="rect">
            <a:avLst/>
          </a:prstGeom>
          <a:solidFill>
            <a:schemeClr val="bg2">
              <a:lumMod val="25000"/>
            </a:schemeClr>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bg1"/>
                </a:solidFill>
              </a:rPr>
              <a:t>My own experience</a:t>
            </a:r>
          </a:p>
          <a:p>
            <a:pPr marL="285750" indent="-285750">
              <a:buFontTx/>
              <a:buChar char="-"/>
            </a:pPr>
            <a:r>
              <a:rPr lang="en-US" sz="1400" dirty="0">
                <a:solidFill>
                  <a:schemeClr val="bg1"/>
                </a:solidFill>
              </a:rPr>
              <a:t>Employees using AI superficially </a:t>
            </a:r>
          </a:p>
          <a:p>
            <a:pPr marL="285750" indent="-285750">
              <a:buFontTx/>
              <a:buChar char="-"/>
            </a:pPr>
            <a:r>
              <a:rPr lang="en-US" sz="1400" dirty="0">
                <a:solidFill>
                  <a:schemeClr val="bg1"/>
                </a:solidFill>
              </a:rPr>
              <a:t>Improvised use cases </a:t>
            </a:r>
          </a:p>
          <a:p>
            <a:pPr marL="285750" indent="-285750">
              <a:buFontTx/>
              <a:buChar char="-"/>
            </a:pPr>
            <a:r>
              <a:rPr lang="en-US" sz="1400" dirty="0">
                <a:solidFill>
                  <a:schemeClr val="bg1"/>
                </a:solidFill>
              </a:rPr>
              <a:t>Restriction &gt; empowerment </a:t>
            </a:r>
          </a:p>
          <a:p>
            <a:pPr marL="285750" indent="-285750">
              <a:buFontTx/>
              <a:buChar char="-"/>
            </a:pPr>
            <a:r>
              <a:rPr lang="en-US" sz="1400" dirty="0">
                <a:solidFill>
                  <a:schemeClr val="bg1"/>
                </a:solidFill>
              </a:rPr>
              <a:t>Too much of the work I had to do felt replaceable by AI / I felt could further be Aided by AI that I was doing</a:t>
            </a:r>
          </a:p>
          <a:p>
            <a:r>
              <a:rPr lang="en-US" sz="1400" b="1" dirty="0">
                <a:solidFill>
                  <a:schemeClr val="bg1"/>
                </a:solidFill>
              </a:rPr>
              <a:t>Examples</a:t>
            </a:r>
            <a:r>
              <a:rPr lang="en-US" sz="1400" dirty="0">
                <a:solidFill>
                  <a:schemeClr val="bg1"/>
                </a:solidFill>
              </a:rPr>
              <a:t>  - </a:t>
            </a:r>
            <a:r>
              <a:rPr lang="en-US" sz="1400" dirty="0">
                <a:solidFill>
                  <a:srgbClr val="FF0000"/>
                </a:solidFill>
              </a:rPr>
              <a:t>of where AI could have … </a:t>
            </a:r>
          </a:p>
          <a:p>
            <a:r>
              <a:rPr lang="en-US" sz="1400" dirty="0">
                <a:solidFill>
                  <a:schemeClr val="bg1"/>
                </a:solidFill>
              </a:rPr>
              <a:t>Market research </a:t>
            </a:r>
          </a:p>
          <a:p>
            <a:r>
              <a:rPr lang="en-US" sz="1400" dirty="0">
                <a:solidFill>
                  <a:schemeClr val="bg1"/>
                </a:solidFill>
              </a:rPr>
              <a:t>Competitive reports </a:t>
            </a:r>
          </a:p>
          <a:p>
            <a:r>
              <a:rPr lang="en-US" sz="1400" dirty="0">
                <a:solidFill>
                  <a:schemeClr val="bg1"/>
                </a:solidFill>
              </a:rPr>
              <a:t>Web scraping </a:t>
            </a:r>
          </a:p>
          <a:p>
            <a:r>
              <a:rPr lang="en-US" sz="1400" dirty="0">
                <a:solidFill>
                  <a:schemeClr val="bg1"/>
                </a:solidFill>
              </a:rPr>
              <a:t>Gathering and synthesizing information </a:t>
            </a:r>
          </a:p>
          <a:p>
            <a:r>
              <a:rPr lang="en-US" sz="1400" dirty="0">
                <a:solidFill>
                  <a:schemeClr val="bg1"/>
                </a:solidFill>
              </a:rPr>
              <a:t>Organizing excels</a:t>
            </a:r>
          </a:p>
          <a:p>
            <a:r>
              <a:rPr lang="en-US" sz="1400" dirty="0">
                <a:solidFill>
                  <a:schemeClr val="bg1"/>
                </a:solidFill>
              </a:rPr>
              <a:t>… </a:t>
            </a:r>
          </a:p>
          <a:p>
            <a:endParaRPr lang="en-US" sz="1400" dirty="0">
              <a:solidFill>
                <a:schemeClr val="bg1"/>
              </a:solidFill>
            </a:endParaRPr>
          </a:p>
          <a:p>
            <a:r>
              <a:rPr lang="en-US" sz="1400" dirty="0">
                <a:solidFill>
                  <a:schemeClr val="bg1"/>
                </a:solidFill>
              </a:rPr>
              <a:t>(nevertheless had a great experience at KPMG) </a:t>
            </a:r>
          </a:p>
        </p:txBody>
      </p:sp>
      <p:pic>
        <p:nvPicPr>
          <p:cNvPr id="1026" name="Picture 2">
            <a:extLst>
              <a:ext uri="{FF2B5EF4-FFF2-40B4-BE49-F238E27FC236}">
                <a16:creationId xmlns:a16="http://schemas.microsoft.com/office/drawing/2014/main" id="{6E5F40EC-88D0-12E0-4F3A-7EAF14601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3316" y="1961322"/>
            <a:ext cx="1258192" cy="52097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40D267E-8569-B59B-75F0-46E4BC8F4860}"/>
              </a:ext>
            </a:extLst>
          </p:cNvPr>
          <p:cNvSpPr/>
          <p:nvPr/>
        </p:nvSpPr>
        <p:spPr>
          <a:xfrm>
            <a:off x="838200" y="1244918"/>
            <a:ext cx="10515600" cy="778956"/>
          </a:xfrm>
          <a:prstGeom prst="rect">
            <a:avLst/>
          </a:prstGeom>
          <a:noFill/>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i="1" dirty="0">
                <a:solidFill>
                  <a:schemeClr val="accent1"/>
                </a:solidFill>
              </a:rPr>
              <a:t>“Professionals in service firms want to use AI effectively, but most lack practical training and tailored guidance, leading to superficial adoption and missed opportunities for productivity and innovation.” </a:t>
            </a:r>
          </a:p>
        </p:txBody>
      </p:sp>
      <p:sp>
        <p:nvSpPr>
          <p:cNvPr id="8" name="Rectangular Callout 7">
            <a:extLst>
              <a:ext uri="{FF2B5EF4-FFF2-40B4-BE49-F238E27FC236}">
                <a16:creationId xmlns:a16="http://schemas.microsoft.com/office/drawing/2014/main" id="{4CF85C06-CF1D-E728-8313-2C5AA08A3182}"/>
              </a:ext>
            </a:extLst>
          </p:cNvPr>
          <p:cNvSpPr/>
          <p:nvPr/>
        </p:nvSpPr>
        <p:spPr>
          <a:xfrm>
            <a:off x="9793224" y="281113"/>
            <a:ext cx="2221992" cy="512699"/>
          </a:xfrm>
          <a:prstGeom prst="wedgeRectCallout">
            <a:avLst>
              <a:gd name="adj1" fmla="val -56852"/>
              <a:gd name="adj2" fmla="val 10784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Refine?</a:t>
            </a:r>
          </a:p>
        </p:txBody>
      </p:sp>
      <p:cxnSp>
        <p:nvCxnSpPr>
          <p:cNvPr id="11" name="Straight Connector 10">
            <a:extLst>
              <a:ext uri="{FF2B5EF4-FFF2-40B4-BE49-F238E27FC236}">
                <a16:creationId xmlns:a16="http://schemas.microsoft.com/office/drawing/2014/main" id="{8E1F6455-4945-4E8C-9D2C-8ECDE19EAD21}"/>
              </a:ext>
            </a:extLst>
          </p:cNvPr>
          <p:cNvCxnSpPr>
            <a:cxnSpLocks/>
          </p:cNvCxnSpPr>
          <p:nvPr/>
        </p:nvCxnSpPr>
        <p:spPr>
          <a:xfrm>
            <a:off x="838200" y="1778498"/>
            <a:ext cx="10605083" cy="0"/>
          </a:xfrm>
          <a:prstGeom prst="line">
            <a:avLst/>
          </a:prstGeom>
        </p:spPr>
        <p:style>
          <a:lnRef idx="2">
            <a:schemeClr val="accent1"/>
          </a:lnRef>
          <a:fillRef idx="0">
            <a:schemeClr val="accent1"/>
          </a:fillRef>
          <a:effectRef idx="1">
            <a:schemeClr val="accent1"/>
          </a:effectRef>
          <a:fontRef idx="minor">
            <a:schemeClr val="tx1"/>
          </a:fontRef>
        </p:style>
      </p:cxnSp>
      <p:pic>
        <p:nvPicPr>
          <p:cNvPr id="13" name="Picture 12" descr="A group of men posing for a photo&#10;&#10;AI-generated content may be incorrect.">
            <a:extLst>
              <a:ext uri="{FF2B5EF4-FFF2-40B4-BE49-F238E27FC236}">
                <a16:creationId xmlns:a16="http://schemas.microsoft.com/office/drawing/2014/main" id="{86385097-E9E1-C0F8-7982-E6606C32546F}"/>
              </a:ext>
            </a:extLst>
          </p:cNvPr>
          <p:cNvPicPr>
            <a:picLocks noChangeAspect="1"/>
          </p:cNvPicPr>
          <p:nvPr/>
        </p:nvPicPr>
        <p:blipFill>
          <a:blip r:embed="rId4"/>
          <a:stretch>
            <a:fillRect/>
          </a:stretch>
        </p:blipFill>
        <p:spPr>
          <a:xfrm>
            <a:off x="3879017" y="1954746"/>
            <a:ext cx="1811876" cy="1206738"/>
          </a:xfrm>
          <a:prstGeom prst="rect">
            <a:avLst/>
          </a:prstGeom>
        </p:spPr>
      </p:pic>
      <p:cxnSp>
        <p:nvCxnSpPr>
          <p:cNvPr id="15" name="Straight Arrow Connector 14">
            <a:extLst>
              <a:ext uri="{FF2B5EF4-FFF2-40B4-BE49-F238E27FC236}">
                <a16:creationId xmlns:a16="http://schemas.microsoft.com/office/drawing/2014/main" id="{C30CD2E5-C00E-3E4A-7329-8B81BB51CA93}"/>
              </a:ext>
            </a:extLst>
          </p:cNvPr>
          <p:cNvCxnSpPr>
            <a:cxnSpLocks/>
          </p:cNvCxnSpPr>
          <p:nvPr/>
        </p:nvCxnSpPr>
        <p:spPr>
          <a:xfrm>
            <a:off x="6006517" y="2330245"/>
            <a:ext cx="106287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E1ACC9AA-67D4-128C-9236-61115EE7093A}"/>
              </a:ext>
            </a:extLst>
          </p:cNvPr>
          <p:cNvSpPr txBox="1"/>
          <p:nvPr/>
        </p:nvSpPr>
        <p:spPr>
          <a:xfrm>
            <a:off x="5780375" y="2061502"/>
            <a:ext cx="3352800" cy="261610"/>
          </a:xfrm>
          <a:prstGeom prst="rect">
            <a:avLst/>
          </a:prstGeom>
          <a:noFill/>
        </p:spPr>
        <p:txBody>
          <a:bodyPr wrap="square" rtlCol="0">
            <a:spAutoFit/>
          </a:bodyPr>
          <a:lstStyle/>
          <a:p>
            <a:r>
              <a:rPr lang="en-US" sz="1100" dirty="0">
                <a:solidFill>
                  <a:schemeClr val="accent1"/>
                </a:solidFill>
              </a:rPr>
              <a:t>Not alone in this struggle</a:t>
            </a:r>
          </a:p>
        </p:txBody>
      </p:sp>
      <p:sp>
        <p:nvSpPr>
          <p:cNvPr id="20" name="TextBox 19">
            <a:extLst>
              <a:ext uri="{FF2B5EF4-FFF2-40B4-BE49-F238E27FC236}">
                <a16:creationId xmlns:a16="http://schemas.microsoft.com/office/drawing/2014/main" id="{245F4B0C-9984-C8B6-90DF-928B1731E5B7}"/>
              </a:ext>
            </a:extLst>
          </p:cNvPr>
          <p:cNvSpPr txBox="1"/>
          <p:nvPr/>
        </p:nvSpPr>
        <p:spPr>
          <a:xfrm>
            <a:off x="6801704" y="5992297"/>
            <a:ext cx="6097136" cy="369332"/>
          </a:xfrm>
          <a:prstGeom prst="rect">
            <a:avLst/>
          </a:prstGeom>
          <a:noFill/>
        </p:spPr>
        <p:txBody>
          <a:bodyPr wrap="square">
            <a:spAutoFit/>
          </a:bodyPr>
          <a:lstStyle/>
          <a:p>
            <a:r>
              <a:rPr lang="en-US" sz="1800" dirty="0">
                <a:solidFill>
                  <a:srgbClr val="FF0000"/>
                </a:solidFill>
              </a:rPr>
              <a:t>Source </a:t>
            </a:r>
            <a:endParaRPr lang="en-US" dirty="0"/>
          </a:p>
        </p:txBody>
      </p:sp>
    </p:spTree>
    <p:extLst>
      <p:ext uri="{BB962C8B-B14F-4D97-AF65-F5344CB8AC3E}">
        <p14:creationId xmlns:p14="http://schemas.microsoft.com/office/powerpoint/2010/main" val="1807061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7FBB-244C-61BE-5808-CC14BA27D653}"/>
              </a:ext>
            </a:extLst>
          </p:cNvPr>
          <p:cNvSpPr>
            <a:spLocks noGrp="1"/>
          </p:cNvSpPr>
          <p:nvPr>
            <p:ph type="title"/>
          </p:nvPr>
        </p:nvSpPr>
        <p:spPr/>
        <p:txBody>
          <a:bodyPr/>
          <a:lstStyle/>
          <a:p>
            <a:r>
              <a:rPr lang="en-US" dirty="0"/>
              <a:t>Solution </a:t>
            </a:r>
          </a:p>
        </p:txBody>
      </p:sp>
      <p:sp>
        <p:nvSpPr>
          <p:cNvPr id="4" name="Rectangle 3">
            <a:extLst>
              <a:ext uri="{FF2B5EF4-FFF2-40B4-BE49-F238E27FC236}">
                <a16:creationId xmlns:a16="http://schemas.microsoft.com/office/drawing/2014/main" id="{5BB753E6-A93F-F9D1-1261-387EBF8F10D6}"/>
              </a:ext>
            </a:extLst>
          </p:cNvPr>
          <p:cNvSpPr/>
          <p:nvPr/>
        </p:nvSpPr>
        <p:spPr>
          <a:xfrm>
            <a:off x="838200" y="1439623"/>
            <a:ext cx="5168317" cy="4759643"/>
          </a:xfrm>
          <a:prstGeom prst="rect">
            <a:avLst/>
          </a:prstGeom>
          <a:solidFill>
            <a:schemeClr val="bg2">
              <a:lumMod val="25000"/>
            </a:schemeClr>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bg1"/>
                </a:solidFill>
              </a:rPr>
              <a:t>AI Education platform tailored to the needs of service professionals</a:t>
            </a:r>
          </a:p>
          <a:p>
            <a:endParaRPr lang="en-US" sz="1400" dirty="0">
              <a:solidFill>
                <a:schemeClr val="bg1"/>
              </a:solidFill>
            </a:endParaRPr>
          </a:p>
          <a:p>
            <a:r>
              <a:rPr lang="en-US" sz="1400" dirty="0">
                <a:solidFill>
                  <a:schemeClr val="bg1"/>
                </a:solidFill>
              </a:rPr>
              <a:t>This would include: </a:t>
            </a:r>
          </a:p>
          <a:p>
            <a:r>
              <a:rPr lang="en-US" sz="1400" b="1" dirty="0">
                <a:solidFill>
                  <a:schemeClr val="bg1"/>
                </a:solidFill>
              </a:rPr>
              <a:t>1. AI Use cases </a:t>
            </a:r>
          </a:p>
          <a:p>
            <a:r>
              <a:rPr lang="en-US" sz="1400" b="1" dirty="0">
                <a:solidFill>
                  <a:schemeClr val="bg1"/>
                </a:solidFill>
              </a:rPr>
              <a:t>2. General AI related courses</a:t>
            </a:r>
          </a:p>
          <a:p>
            <a:pPr marL="742950" lvl="1" indent="-285750">
              <a:buFontTx/>
              <a:buChar char="-"/>
            </a:pPr>
            <a:r>
              <a:rPr lang="en-US" sz="1400" dirty="0">
                <a:solidFill>
                  <a:schemeClr val="bg1"/>
                </a:solidFill>
              </a:rPr>
              <a:t>Risk and Responsible use</a:t>
            </a:r>
          </a:p>
          <a:p>
            <a:pPr marL="742950" lvl="1" indent="-285750">
              <a:buFontTx/>
              <a:buChar char="-"/>
            </a:pPr>
            <a:r>
              <a:rPr lang="en-US" sz="1400" dirty="0">
                <a:solidFill>
                  <a:schemeClr val="bg1"/>
                </a:solidFill>
              </a:rPr>
              <a:t>Prompt Engineering &amp; XML tags and how to use them</a:t>
            </a:r>
          </a:p>
          <a:p>
            <a:pPr marL="742950" lvl="1" indent="-285750">
              <a:buFontTx/>
              <a:buChar char="-"/>
            </a:pPr>
            <a:r>
              <a:rPr lang="en-US" sz="1400" dirty="0">
                <a:solidFill>
                  <a:schemeClr val="bg1"/>
                </a:solidFill>
              </a:rPr>
              <a:t>… </a:t>
            </a:r>
          </a:p>
          <a:p>
            <a:r>
              <a:rPr lang="en-US" sz="1400" b="1" dirty="0">
                <a:solidFill>
                  <a:schemeClr val="bg1"/>
                </a:solidFill>
              </a:rPr>
              <a:t>3. Specific classes </a:t>
            </a:r>
          </a:p>
          <a:p>
            <a:pPr marL="742950" lvl="1" indent="-285750">
              <a:buFontTx/>
              <a:buChar char="-"/>
            </a:pPr>
            <a:r>
              <a:rPr lang="en-US" sz="1400" dirty="0">
                <a:solidFill>
                  <a:schemeClr val="bg1"/>
                </a:solidFill>
              </a:rPr>
              <a:t>Building MVPs using AI </a:t>
            </a:r>
          </a:p>
          <a:p>
            <a:pPr marL="742950" lvl="1" indent="-285750">
              <a:buFontTx/>
              <a:buChar char="-"/>
            </a:pPr>
            <a:r>
              <a:rPr lang="en-US" sz="1400" dirty="0">
                <a:solidFill>
                  <a:schemeClr val="bg1"/>
                </a:solidFill>
              </a:rPr>
              <a:t>AI leveraged Market research</a:t>
            </a:r>
          </a:p>
          <a:p>
            <a:pPr marL="742950" lvl="1" indent="-285750">
              <a:buFontTx/>
              <a:buChar char="-"/>
            </a:pPr>
            <a:r>
              <a:rPr lang="en-US" sz="1400" dirty="0">
                <a:solidFill>
                  <a:schemeClr val="bg1"/>
                </a:solidFill>
              </a:rPr>
              <a:t>AI for financial analysis … </a:t>
            </a:r>
          </a:p>
          <a:p>
            <a:endParaRPr lang="en-US" sz="1400" dirty="0">
              <a:solidFill>
                <a:schemeClr val="bg1"/>
              </a:solidFill>
            </a:endParaRPr>
          </a:p>
          <a:p>
            <a:endParaRPr lang="en-US" sz="1400" dirty="0">
              <a:solidFill>
                <a:schemeClr val="bg1"/>
              </a:solidFill>
            </a:endParaRPr>
          </a:p>
          <a:p>
            <a:pPr marL="742950" lvl="1" indent="-285750">
              <a:buFontTx/>
              <a:buChar char="-"/>
            </a:pPr>
            <a:endParaRPr lang="en-US" sz="1400" dirty="0">
              <a:solidFill>
                <a:schemeClr val="bg1"/>
              </a:solidFill>
            </a:endParaRPr>
          </a:p>
          <a:p>
            <a:pPr marL="742950" lvl="1" indent="-285750">
              <a:buFontTx/>
              <a:buChar char="-"/>
            </a:pPr>
            <a:endParaRPr lang="en-US" sz="1400" dirty="0">
              <a:solidFill>
                <a:schemeClr val="bg1"/>
              </a:solidFill>
            </a:endParaRPr>
          </a:p>
          <a:p>
            <a:pPr marL="742950" lvl="1" indent="-285750">
              <a:buFontTx/>
              <a:buChar char="-"/>
            </a:pPr>
            <a:endParaRPr lang="en-US" sz="1400" dirty="0">
              <a:solidFill>
                <a:schemeClr val="bg1"/>
              </a:solidFill>
            </a:endParaRPr>
          </a:p>
        </p:txBody>
      </p:sp>
      <p:sp>
        <p:nvSpPr>
          <p:cNvPr id="5" name="Rectangle 4">
            <a:extLst>
              <a:ext uri="{FF2B5EF4-FFF2-40B4-BE49-F238E27FC236}">
                <a16:creationId xmlns:a16="http://schemas.microsoft.com/office/drawing/2014/main" id="{A7EB549D-3E10-9762-1B14-BE4D3A3E4A47}"/>
              </a:ext>
            </a:extLst>
          </p:cNvPr>
          <p:cNvSpPr/>
          <p:nvPr/>
        </p:nvSpPr>
        <p:spPr>
          <a:xfrm>
            <a:off x="6274966" y="1439623"/>
            <a:ext cx="5168317" cy="4759643"/>
          </a:xfrm>
          <a:prstGeom prst="rect">
            <a:avLst/>
          </a:prstGeom>
          <a:solidFill>
            <a:schemeClr val="bg2">
              <a:lumMod val="25000"/>
            </a:schemeClr>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bg1"/>
                </a:solidFill>
              </a:rPr>
              <a:t>Demo</a:t>
            </a:r>
          </a:p>
        </p:txBody>
      </p:sp>
      <p:pic>
        <p:nvPicPr>
          <p:cNvPr id="7" name="Picture 6" descr="A screenshot of a computer course&#10;&#10;AI-generated content may be incorrect.">
            <a:extLst>
              <a:ext uri="{FF2B5EF4-FFF2-40B4-BE49-F238E27FC236}">
                <a16:creationId xmlns:a16="http://schemas.microsoft.com/office/drawing/2014/main" id="{9A9A2FB0-CB4E-4CE4-F248-2C0003E072DE}"/>
              </a:ext>
            </a:extLst>
          </p:cNvPr>
          <p:cNvPicPr>
            <a:picLocks noChangeAspect="1"/>
          </p:cNvPicPr>
          <p:nvPr/>
        </p:nvPicPr>
        <p:blipFill>
          <a:blip r:embed="rId2"/>
          <a:stretch>
            <a:fillRect/>
          </a:stretch>
        </p:blipFill>
        <p:spPr>
          <a:xfrm>
            <a:off x="6660799" y="2047074"/>
            <a:ext cx="4396650" cy="3795806"/>
          </a:xfrm>
          <a:prstGeom prst="rect">
            <a:avLst/>
          </a:prstGeom>
        </p:spPr>
      </p:pic>
      <p:sp>
        <p:nvSpPr>
          <p:cNvPr id="8" name="Rectangle 7">
            <a:extLst>
              <a:ext uri="{FF2B5EF4-FFF2-40B4-BE49-F238E27FC236}">
                <a16:creationId xmlns:a16="http://schemas.microsoft.com/office/drawing/2014/main" id="{51483EBA-AF3A-8D42-B996-4D8F40DED064}"/>
              </a:ext>
            </a:extLst>
          </p:cNvPr>
          <p:cNvSpPr/>
          <p:nvPr/>
        </p:nvSpPr>
        <p:spPr>
          <a:xfrm>
            <a:off x="986376" y="4473388"/>
            <a:ext cx="4871964" cy="1519690"/>
          </a:xfrm>
          <a:prstGeom prst="rect">
            <a:avLst/>
          </a:prstGeom>
          <a:solidFill>
            <a:schemeClr val="tx2">
              <a:lumMod val="75000"/>
              <a:lumOff val="25000"/>
            </a:schemeClr>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400" dirty="0">
                <a:solidFill>
                  <a:schemeClr val="bg1"/>
                </a:solidFill>
              </a:rPr>
              <a:t>Each course can include: </a:t>
            </a:r>
          </a:p>
          <a:p>
            <a:pPr marL="285750" indent="-285750">
              <a:buFontTx/>
              <a:buChar char="-"/>
            </a:pPr>
            <a:r>
              <a:rPr lang="en-US" sz="1400" dirty="0">
                <a:solidFill>
                  <a:schemeClr val="bg1"/>
                </a:solidFill>
              </a:rPr>
              <a:t>Specific topic related prompts </a:t>
            </a:r>
          </a:p>
          <a:p>
            <a:pPr marL="285750" indent="-285750">
              <a:buFontTx/>
              <a:buChar char="-"/>
            </a:pPr>
            <a:r>
              <a:rPr lang="en-US" sz="1400" dirty="0">
                <a:solidFill>
                  <a:schemeClr val="bg1"/>
                </a:solidFill>
              </a:rPr>
              <a:t>Tools (from partners or not)</a:t>
            </a:r>
          </a:p>
          <a:p>
            <a:endParaRPr lang="en-US" sz="1400" dirty="0">
              <a:solidFill>
                <a:schemeClr val="bg1"/>
              </a:solidFill>
            </a:endParaRPr>
          </a:p>
          <a:p>
            <a:pPr marL="742950" lvl="1" indent="-285750">
              <a:buFontTx/>
              <a:buChar char="-"/>
            </a:pPr>
            <a:endParaRPr lang="en-US" sz="1400" dirty="0">
              <a:solidFill>
                <a:schemeClr val="bg1"/>
              </a:solidFill>
            </a:endParaRPr>
          </a:p>
          <a:p>
            <a:pPr marL="742950" lvl="1" indent="-285750">
              <a:buFontTx/>
              <a:buChar char="-"/>
            </a:pPr>
            <a:endParaRPr lang="en-US" sz="1400" dirty="0">
              <a:solidFill>
                <a:schemeClr val="bg1"/>
              </a:solidFill>
            </a:endParaRPr>
          </a:p>
          <a:p>
            <a:pPr marL="742950" lvl="1" indent="-285750">
              <a:buFontTx/>
              <a:buChar char="-"/>
            </a:pPr>
            <a:endParaRPr lang="en-US" sz="1400" dirty="0">
              <a:solidFill>
                <a:schemeClr val="bg1"/>
              </a:solidFill>
            </a:endParaRPr>
          </a:p>
        </p:txBody>
      </p:sp>
      <p:cxnSp>
        <p:nvCxnSpPr>
          <p:cNvPr id="9" name="Straight Connector 8">
            <a:extLst>
              <a:ext uri="{FF2B5EF4-FFF2-40B4-BE49-F238E27FC236}">
                <a16:creationId xmlns:a16="http://schemas.microsoft.com/office/drawing/2014/main" id="{1281EE31-FAEA-EE4E-403E-AAC827C14547}"/>
              </a:ext>
            </a:extLst>
          </p:cNvPr>
          <p:cNvCxnSpPr>
            <a:cxnSpLocks/>
          </p:cNvCxnSpPr>
          <p:nvPr/>
        </p:nvCxnSpPr>
        <p:spPr>
          <a:xfrm>
            <a:off x="838200" y="1296914"/>
            <a:ext cx="1060508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052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5036DBB-432F-783D-D2E5-61E1F3B51D96}"/>
              </a:ext>
            </a:extLst>
          </p:cNvPr>
          <p:cNvSpPr/>
          <p:nvPr/>
        </p:nvSpPr>
        <p:spPr>
          <a:xfrm>
            <a:off x="448136" y="3526469"/>
            <a:ext cx="5379037" cy="2193012"/>
          </a:xfrm>
          <a:prstGeom prst="rect">
            <a:avLst/>
          </a:prstGeom>
          <a:solidFill>
            <a:schemeClr val="bg2">
              <a:lumMod val="25000"/>
            </a:schemeClr>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400" dirty="0">
              <a:solidFill>
                <a:schemeClr val="bg1"/>
              </a:solidFill>
            </a:endParaRPr>
          </a:p>
        </p:txBody>
      </p:sp>
      <p:sp>
        <p:nvSpPr>
          <p:cNvPr id="7" name="Title 1">
            <a:extLst>
              <a:ext uri="{FF2B5EF4-FFF2-40B4-BE49-F238E27FC236}">
                <a16:creationId xmlns:a16="http://schemas.microsoft.com/office/drawing/2014/main" id="{4B683EA0-828D-4C39-BF13-E8B0C412E258}"/>
              </a:ext>
            </a:extLst>
          </p:cNvPr>
          <p:cNvSpPr txBox="1">
            <a:spLocks/>
          </p:cNvSpPr>
          <p:nvPr/>
        </p:nvSpPr>
        <p:spPr>
          <a:xfrm>
            <a:off x="474426" y="3649286"/>
            <a:ext cx="2027663" cy="34111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14 Managers  </a:t>
            </a:r>
          </a:p>
        </p:txBody>
      </p:sp>
      <p:sp>
        <p:nvSpPr>
          <p:cNvPr id="18" name="Rectangle 17">
            <a:extLst>
              <a:ext uri="{FF2B5EF4-FFF2-40B4-BE49-F238E27FC236}">
                <a16:creationId xmlns:a16="http://schemas.microsoft.com/office/drawing/2014/main" id="{0C49D523-FA2E-184D-DFAC-A4AE629E03ED}"/>
              </a:ext>
            </a:extLst>
          </p:cNvPr>
          <p:cNvSpPr/>
          <p:nvPr/>
        </p:nvSpPr>
        <p:spPr>
          <a:xfrm>
            <a:off x="439056" y="2073994"/>
            <a:ext cx="5379037" cy="1257531"/>
          </a:xfrm>
          <a:prstGeom prst="rect">
            <a:avLst/>
          </a:prstGeom>
          <a:solidFill>
            <a:schemeClr val="bg2">
              <a:lumMod val="25000"/>
            </a:schemeClr>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400" dirty="0">
              <a:solidFill>
                <a:schemeClr val="bg1"/>
              </a:solidFill>
            </a:endParaRPr>
          </a:p>
        </p:txBody>
      </p:sp>
      <p:sp>
        <p:nvSpPr>
          <p:cNvPr id="2" name="Title 1">
            <a:extLst>
              <a:ext uri="{FF2B5EF4-FFF2-40B4-BE49-F238E27FC236}">
                <a16:creationId xmlns:a16="http://schemas.microsoft.com/office/drawing/2014/main" id="{8827127C-28DA-92F4-17FF-EA98E717B172}"/>
              </a:ext>
            </a:extLst>
          </p:cNvPr>
          <p:cNvSpPr>
            <a:spLocks noGrp="1"/>
          </p:cNvSpPr>
          <p:nvPr>
            <p:ph type="title"/>
          </p:nvPr>
        </p:nvSpPr>
        <p:spPr>
          <a:xfrm>
            <a:off x="338532" y="209144"/>
            <a:ext cx="10515600" cy="1325563"/>
          </a:xfrm>
        </p:spPr>
        <p:txBody>
          <a:bodyPr/>
          <a:lstStyle/>
          <a:p>
            <a:r>
              <a:rPr lang="en-US" dirty="0"/>
              <a:t>Customer segment &amp; Validation </a:t>
            </a:r>
          </a:p>
        </p:txBody>
      </p:sp>
      <p:sp>
        <p:nvSpPr>
          <p:cNvPr id="6" name="Title 1">
            <a:extLst>
              <a:ext uri="{FF2B5EF4-FFF2-40B4-BE49-F238E27FC236}">
                <a16:creationId xmlns:a16="http://schemas.microsoft.com/office/drawing/2014/main" id="{B01475B5-D5B5-8AEE-B738-C1489592D49B}"/>
              </a:ext>
            </a:extLst>
          </p:cNvPr>
          <p:cNvSpPr txBox="1">
            <a:spLocks/>
          </p:cNvSpPr>
          <p:nvPr/>
        </p:nvSpPr>
        <p:spPr>
          <a:xfrm>
            <a:off x="474426" y="2184989"/>
            <a:ext cx="2027663" cy="341113"/>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chemeClr val="bg1"/>
                </a:solidFill>
              </a:rPr>
              <a:t>6 Employees </a:t>
            </a:r>
          </a:p>
        </p:txBody>
      </p:sp>
      <p:sp>
        <p:nvSpPr>
          <p:cNvPr id="9" name="TextBox 8">
            <a:extLst>
              <a:ext uri="{FF2B5EF4-FFF2-40B4-BE49-F238E27FC236}">
                <a16:creationId xmlns:a16="http://schemas.microsoft.com/office/drawing/2014/main" id="{E9992C86-A0F7-8312-B357-F63D362F0E29}"/>
              </a:ext>
            </a:extLst>
          </p:cNvPr>
          <p:cNvSpPr txBox="1"/>
          <p:nvPr/>
        </p:nvSpPr>
        <p:spPr>
          <a:xfrm>
            <a:off x="4096872" y="2448241"/>
            <a:ext cx="1585444" cy="769441"/>
          </a:xfrm>
          <a:prstGeom prst="rect">
            <a:avLst/>
          </a:prstGeom>
          <a:noFill/>
        </p:spPr>
        <p:txBody>
          <a:bodyPr wrap="square" rtlCol="0">
            <a:spAutoFit/>
          </a:bodyPr>
          <a:lstStyle/>
          <a:p>
            <a:r>
              <a:rPr lang="en-US" sz="1100" i="1" dirty="0">
                <a:solidFill>
                  <a:schemeClr val="bg1"/>
                </a:solidFill>
              </a:rPr>
              <a:t>“Many companies give employees a budget for trainings with a simple justification”</a:t>
            </a:r>
          </a:p>
        </p:txBody>
      </p:sp>
      <p:sp>
        <p:nvSpPr>
          <p:cNvPr id="12" name="Title 1">
            <a:extLst>
              <a:ext uri="{FF2B5EF4-FFF2-40B4-BE49-F238E27FC236}">
                <a16:creationId xmlns:a16="http://schemas.microsoft.com/office/drawing/2014/main" id="{9ED138E4-E598-3B13-FDBD-B19A767046E8}"/>
              </a:ext>
            </a:extLst>
          </p:cNvPr>
          <p:cNvSpPr txBox="1">
            <a:spLocks/>
          </p:cNvSpPr>
          <p:nvPr/>
        </p:nvSpPr>
        <p:spPr>
          <a:xfrm>
            <a:off x="2388145" y="1292688"/>
            <a:ext cx="6878056" cy="461661"/>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solidFill>
                  <a:srgbClr val="146082"/>
                </a:solidFill>
              </a:rPr>
              <a:t>Any service company or company with employees doing long office hours</a:t>
            </a:r>
          </a:p>
        </p:txBody>
      </p:sp>
      <p:cxnSp>
        <p:nvCxnSpPr>
          <p:cNvPr id="14" name="Straight Connector 13">
            <a:extLst>
              <a:ext uri="{FF2B5EF4-FFF2-40B4-BE49-F238E27FC236}">
                <a16:creationId xmlns:a16="http://schemas.microsoft.com/office/drawing/2014/main" id="{380AB456-39C3-7487-F3D3-DF811BDD9347}"/>
              </a:ext>
            </a:extLst>
          </p:cNvPr>
          <p:cNvCxnSpPr>
            <a:cxnSpLocks/>
          </p:cNvCxnSpPr>
          <p:nvPr/>
        </p:nvCxnSpPr>
        <p:spPr>
          <a:xfrm>
            <a:off x="338532" y="1628608"/>
            <a:ext cx="11164096"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6B62E3EC-9D86-DFBE-F345-D01D6357F898}"/>
              </a:ext>
            </a:extLst>
          </p:cNvPr>
          <p:cNvSpPr/>
          <p:nvPr/>
        </p:nvSpPr>
        <p:spPr>
          <a:xfrm>
            <a:off x="239920" y="2037900"/>
            <a:ext cx="98612" cy="36815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167BF54-42AC-045C-1DE1-B5D615A48EC3}"/>
              </a:ext>
            </a:extLst>
          </p:cNvPr>
          <p:cNvSpPr txBox="1"/>
          <p:nvPr/>
        </p:nvSpPr>
        <p:spPr>
          <a:xfrm>
            <a:off x="152983" y="1800562"/>
            <a:ext cx="1052420" cy="261610"/>
          </a:xfrm>
          <a:prstGeom prst="rect">
            <a:avLst/>
          </a:prstGeom>
          <a:noFill/>
        </p:spPr>
        <p:txBody>
          <a:bodyPr wrap="square" rtlCol="0">
            <a:spAutoFit/>
          </a:bodyPr>
          <a:lstStyle/>
          <a:p>
            <a:r>
              <a:rPr lang="en-US" sz="1100" u="sng" dirty="0"/>
              <a:t>20 interviews </a:t>
            </a:r>
          </a:p>
        </p:txBody>
      </p:sp>
      <p:cxnSp>
        <p:nvCxnSpPr>
          <p:cNvPr id="5" name="Straight Connector 4">
            <a:extLst>
              <a:ext uri="{FF2B5EF4-FFF2-40B4-BE49-F238E27FC236}">
                <a16:creationId xmlns:a16="http://schemas.microsoft.com/office/drawing/2014/main" id="{FE776EDB-FB08-90EF-0E2A-D3F4A6799464}"/>
              </a:ext>
            </a:extLst>
          </p:cNvPr>
          <p:cNvCxnSpPr>
            <a:cxnSpLocks/>
          </p:cNvCxnSpPr>
          <p:nvPr/>
        </p:nvCxnSpPr>
        <p:spPr>
          <a:xfrm>
            <a:off x="439056" y="3429000"/>
            <a:ext cx="5379037" cy="0"/>
          </a:xfrm>
          <a:prstGeom prst="line">
            <a:avLst/>
          </a:prstGeom>
        </p:spPr>
        <p:style>
          <a:lnRef idx="2">
            <a:schemeClr val="accent1"/>
          </a:lnRef>
          <a:fillRef idx="0">
            <a:schemeClr val="accent1"/>
          </a:fillRef>
          <a:effectRef idx="1">
            <a:schemeClr val="accent1"/>
          </a:effectRef>
          <a:fontRef idx="minor">
            <a:schemeClr val="tx1"/>
          </a:fontRef>
        </p:style>
      </p:cxnSp>
      <p:pic>
        <p:nvPicPr>
          <p:cNvPr id="4100" name="Picture 4">
            <a:extLst>
              <a:ext uri="{FF2B5EF4-FFF2-40B4-BE49-F238E27FC236}">
                <a16:creationId xmlns:a16="http://schemas.microsoft.com/office/drawing/2014/main" id="{BB8679F1-CF4A-FDDE-61F6-C0D490B05F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73994"/>
            <a:ext cx="5406628" cy="3645487"/>
          </a:xfrm>
          <a:prstGeom prst="rect">
            <a:avLst/>
          </a:prstGeom>
          <a:noFill/>
          <a:effectLst>
            <a:outerShdw blurRad="50800" dist="38100" dir="2700000" algn="tl" rotWithShape="0">
              <a:prstClr val="black">
                <a:alpha val="23725"/>
              </a:prstClr>
            </a:outerShdw>
          </a:effectLst>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6648B638-E2C4-D4DC-9335-3971BFB65386}"/>
              </a:ext>
            </a:extLst>
          </p:cNvPr>
          <p:cNvSpPr txBox="1"/>
          <p:nvPr/>
        </p:nvSpPr>
        <p:spPr>
          <a:xfrm>
            <a:off x="492471" y="3990399"/>
            <a:ext cx="4205151" cy="707886"/>
          </a:xfrm>
          <a:prstGeom prst="rect">
            <a:avLst/>
          </a:prstGeom>
          <a:noFill/>
        </p:spPr>
        <p:txBody>
          <a:bodyPr wrap="square" rtlCol="0">
            <a:spAutoFit/>
          </a:bodyPr>
          <a:lstStyle/>
          <a:p>
            <a:r>
              <a:rPr lang="en-US" sz="1000" b="1" i="1" dirty="0">
                <a:solidFill>
                  <a:schemeClr val="bg1"/>
                </a:solidFill>
              </a:rPr>
              <a:t>9/14</a:t>
            </a:r>
            <a:r>
              <a:rPr lang="en-US" sz="1000" i="1" dirty="0">
                <a:solidFill>
                  <a:schemeClr val="bg1"/>
                </a:solidFill>
              </a:rPr>
              <a:t> - mentioned AI when asked what skills they would like their employees to improve on </a:t>
            </a:r>
          </a:p>
          <a:p>
            <a:r>
              <a:rPr lang="en-US" sz="1000" b="1" i="1" dirty="0">
                <a:solidFill>
                  <a:schemeClr val="bg1"/>
                </a:solidFill>
              </a:rPr>
              <a:t>13/14 </a:t>
            </a:r>
            <a:r>
              <a:rPr lang="en-US" sz="1000" i="1" dirty="0">
                <a:solidFill>
                  <a:schemeClr val="bg1"/>
                </a:solidFill>
              </a:rPr>
              <a:t>– would like to improve the way AI is used in their workspace </a:t>
            </a:r>
          </a:p>
          <a:p>
            <a:r>
              <a:rPr lang="en-US" sz="1000" i="1" dirty="0">
                <a:solidFill>
                  <a:schemeClr val="bg1"/>
                </a:solidFill>
              </a:rPr>
              <a:t> </a:t>
            </a:r>
          </a:p>
        </p:txBody>
      </p:sp>
      <p:sp>
        <p:nvSpPr>
          <p:cNvPr id="21" name="Title 1">
            <a:extLst>
              <a:ext uri="{FF2B5EF4-FFF2-40B4-BE49-F238E27FC236}">
                <a16:creationId xmlns:a16="http://schemas.microsoft.com/office/drawing/2014/main" id="{B49F1F5C-51A2-19A8-419C-9F71FEA4F417}"/>
              </a:ext>
            </a:extLst>
          </p:cNvPr>
          <p:cNvSpPr txBox="1">
            <a:spLocks/>
          </p:cNvSpPr>
          <p:nvPr/>
        </p:nvSpPr>
        <p:spPr>
          <a:xfrm>
            <a:off x="289226" y="1259290"/>
            <a:ext cx="6878056" cy="4616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146082"/>
                </a:solidFill>
              </a:rPr>
              <a:t>Targeted segment:</a:t>
            </a:r>
          </a:p>
        </p:txBody>
      </p:sp>
      <p:sp>
        <p:nvSpPr>
          <p:cNvPr id="24" name="TextBox 23">
            <a:extLst>
              <a:ext uri="{FF2B5EF4-FFF2-40B4-BE49-F238E27FC236}">
                <a16:creationId xmlns:a16="http://schemas.microsoft.com/office/drawing/2014/main" id="{3E07EE88-756A-560B-8AEC-96A9EAC0EE3A}"/>
              </a:ext>
            </a:extLst>
          </p:cNvPr>
          <p:cNvSpPr txBox="1"/>
          <p:nvPr/>
        </p:nvSpPr>
        <p:spPr>
          <a:xfrm>
            <a:off x="519249" y="2598000"/>
            <a:ext cx="3441846" cy="553998"/>
          </a:xfrm>
          <a:prstGeom prst="rect">
            <a:avLst/>
          </a:prstGeom>
          <a:noFill/>
        </p:spPr>
        <p:txBody>
          <a:bodyPr wrap="square" rtlCol="0">
            <a:spAutoFit/>
          </a:bodyPr>
          <a:lstStyle/>
          <a:p>
            <a:r>
              <a:rPr lang="en-US" sz="1000" b="1" i="1" dirty="0">
                <a:solidFill>
                  <a:schemeClr val="bg1"/>
                </a:solidFill>
              </a:rPr>
              <a:t>5/6 - </a:t>
            </a:r>
            <a:r>
              <a:rPr lang="en-US" sz="1000" i="1" dirty="0">
                <a:solidFill>
                  <a:schemeClr val="bg1"/>
                </a:solidFill>
              </a:rPr>
              <a:t> want to improve and increase their AI usage</a:t>
            </a:r>
          </a:p>
          <a:p>
            <a:r>
              <a:rPr lang="en-US" sz="1000" i="1" dirty="0">
                <a:solidFill>
                  <a:schemeClr val="bg1"/>
                </a:solidFill>
              </a:rPr>
              <a:t>5/6 – say that there are no current trainings available or that the ones available restrict them rather than empower them</a:t>
            </a:r>
          </a:p>
        </p:txBody>
      </p:sp>
      <p:sp>
        <p:nvSpPr>
          <p:cNvPr id="26" name="TextBox 25">
            <a:extLst>
              <a:ext uri="{FF2B5EF4-FFF2-40B4-BE49-F238E27FC236}">
                <a16:creationId xmlns:a16="http://schemas.microsoft.com/office/drawing/2014/main" id="{410A67EE-211D-9B71-A64B-B9E9E46DDD08}"/>
              </a:ext>
            </a:extLst>
          </p:cNvPr>
          <p:cNvSpPr txBox="1"/>
          <p:nvPr/>
        </p:nvSpPr>
        <p:spPr>
          <a:xfrm>
            <a:off x="1841594" y="2190277"/>
            <a:ext cx="6096000" cy="261610"/>
          </a:xfrm>
          <a:prstGeom prst="rect">
            <a:avLst/>
          </a:prstGeom>
          <a:noFill/>
        </p:spPr>
        <p:txBody>
          <a:bodyPr wrap="square">
            <a:spAutoFit/>
          </a:bodyPr>
          <a:lstStyle/>
          <a:p>
            <a:r>
              <a:rPr lang="en-US" sz="1100" i="1" dirty="0">
                <a:solidFill>
                  <a:schemeClr val="bg1"/>
                </a:solidFill>
              </a:rPr>
              <a:t>- “a lot of us don’t know how to maximize results just yet”</a:t>
            </a:r>
          </a:p>
        </p:txBody>
      </p:sp>
      <p:sp>
        <p:nvSpPr>
          <p:cNvPr id="31" name="TextBox 30">
            <a:extLst>
              <a:ext uri="{FF2B5EF4-FFF2-40B4-BE49-F238E27FC236}">
                <a16:creationId xmlns:a16="http://schemas.microsoft.com/office/drawing/2014/main" id="{27FDF22B-44C6-872D-4BC6-2B30131FF317}"/>
              </a:ext>
            </a:extLst>
          </p:cNvPr>
          <p:cNvSpPr txBox="1"/>
          <p:nvPr/>
        </p:nvSpPr>
        <p:spPr>
          <a:xfrm>
            <a:off x="519249" y="4708913"/>
            <a:ext cx="4205151" cy="400110"/>
          </a:xfrm>
          <a:prstGeom prst="rect">
            <a:avLst/>
          </a:prstGeom>
          <a:noFill/>
        </p:spPr>
        <p:txBody>
          <a:bodyPr wrap="square" rtlCol="0">
            <a:spAutoFit/>
          </a:bodyPr>
          <a:lstStyle/>
          <a:p>
            <a:r>
              <a:rPr lang="en-US" sz="1000" i="1" dirty="0">
                <a:solidFill>
                  <a:srgbClr val="FF0000"/>
                </a:solidFill>
              </a:rPr>
              <a:t>“There were complaints from peers about the ChatGPT integration being vague and it seems like just a blind trend following” </a:t>
            </a:r>
          </a:p>
        </p:txBody>
      </p:sp>
      <p:sp>
        <p:nvSpPr>
          <p:cNvPr id="35" name="TextBox 34">
            <a:extLst>
              <a:ext uri="{FF2B5EF4-FFF2-40B4-BE49-F238E27FC236}">
                <a16:creationId xmlns:a16="http://schemas.microsoft.com/office/drawing/2014/main" id="{10F3D3F3-39E9-E0E3-1841-747561EE9AA2}"/>
              </a:ext>
            </a:extLst>
          </p:cNvPr>
          <p:cNvSpPr txBox="1"/>
          <p:nvPr/>
        </p:nvSpPr>
        <p:spPr>
          <a:xfrm>
            <a:off x="6078185" y="5767500"/>
            <a:ext cx="1963156" cy="261610"/>
          </a:xfrm>
          <a:prstGeom prst="rect">
            <a:avLst/>
          </a:prstGeom>
          <a:noFill/>
        </p:spPr>
        <p:txBody>
          <a:bodyPr wrap="square">
            <a:spAutoFit/>
          </a:bodyPr>
          <a:lstStyle/>
          <a:p>
            <a:r>
              <a:rPr lang="en-US" sz="1100" i="1" dirty="0"/>
              <a:t>PWC x Statista – 2024</a:t>
            </a:r>
            <a:endParaRPr lang="en-US" sz="1000" b="0" dirty="0">
              <a:effectLst/>
            </a:endParaRPr>
          </a:p>
        </p:txBody>
      </p:sp>
      <p:sp>
        <p:nvSpPr>
          <p:cNvPr id="36" name="Rectangular Callout 35">
            <a:extLst>
              <a:ext uri="{FF2B5EF4-FFF2-40B4-BE49-F238E27FC236}">
                <a16:creationId xmlns:a16="http://schemas.microsoft.com/office/drawing/2014/main" id="{5FCDD060-A6CD-E2F2-0E85-DB1D37053ECB}"/>
              </a:ext>
            </a:extLst>
          </p:cNvPr>
          <p:cNvSpPr/>
          <p:nvPr/>
        </p:nvSpPr>
        <p:spPr>
          <a:xfrm>
            <a:off x="5343894" y="1429698"/>
            <a:ext cx="2221992" cy="512699"/>
          </a:xfrm>
          <a:prstGeom prst="wedgeRectCallout">
            <a:avLst>
              <a:gd name="adj1" fmla="val -47476"/>
              <a:gd name="adj2" fmla="val 225235"/>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 to go to market	</a:t>
            </a:r>
          </a:p>
        </p:txBody>
      </p:sp>
      <p:sp>
        <p:nvSpPr>
          <p:cNvPr id="37" name="Rectangular Callout 36">
            <a:extLst>
              <a:ext uri="{FF2B5EF4-FFF2-40B4-BE49-F238E27FC236}">
                <a16:creationId xmlns:a16="http://schemas.microsoft.com/office/drawing/2014/main" id="{9EA5563B-5262-8D4A-D628-5923C8E0CAE9}"/>
              </a:ext>
            </a:extLst>
          </p:cNvPr>
          <p:cNvSpPr/>
          <p:nvPr/>
        </p:nvSpPr>
        <p:spPr>
          <a:xfrm>
            <a:off x="7791956" y="3990399"/>
            <a:ext cx="4986515" cy="512699"/>
          </a:xfrm>
          <a:prstGeom prst="wedgeRectCallout">
            <a:avLst>
              <a:gd name="adj1" fmla="val -46780"/>
              <a:gd name="adj2" fmla="val 17536"/>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Company strategies to overcome skill gaps</a:t>
            </a:r>
          </a:p>
        </p:txBody>
      </p:sp>
    </p:spTree>
    <p:extLst>
      <p:ext uri="{BB962C8B-B14F-4D97-AF65-F5344CB8AC3E}">
        <p14:creationId xmlns:p14="http://schemas.microsoft.com/office/powerpoint/2010/main" val="132717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3D4F2960-B259-98A3-1E15-D60367C9D099}"/>
              </a:ext>
            </a:extLst>
          </p:cNvPr>
          <p:cNvSpPr/>
          <p:nvPr/>
        </p:nvSpPr>
        <p:spPr>
          <a:xfrm>
            <a:off x="4323850" y="1955214"/>
            <a:ext cx="3533602" cy="3618690"/>
          </a:xfrm>
          <a:prstGeom prst="rect">
            <a:avLst/>
          </a:prstGeom>
          <a:solidFill>
            <a:schemeClr val="bg1">
              <a:lumMod val="85000"/>
            </a:schemeClr>
          </a:solidFill>
          <a:ln>
            <a:noFill/>
          </a:ln>
          <a:effectLst>
            <a:outerShdw blurRad="50800" dist="38100" dir="2700000" algn="tl" rotWithShape="0">
              <a:prstClr val="black">
                <a:alpha val="53226"/>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24D70079-7845-DA4F-1DFC-70C0C9D9323C}"/>
              </a:ext>
            </a:extLst>
          </p:cNvPr>
          <p:cNvSpPr/>
          <p:nvPr/>
        </p:nvSpPr>
        <p:spPr>
          <a:xfrm>
            <a:off x="8200525" y="1974264"/>
            <a:ext cx="3533602" cy="3618690"/>
          </a:xfrm>
          <a:prstGeom prst="rect">
            <a:avLst/>
          </a:prstGeom>
          <a:solidFill>
            <a:schemeClr val="bg1">
              <a:lumMod val="85000"/>
            </a:schemeClr>
          </a:solidFill>
          <a:ln>
            <a:noFill/>
          </a:ln>
          <a:effectLst>
            <a:outerShdw blurRad="50800" dist="38100" dir="2700000" algn="tl" rotWithShape="0">
              <a:prstClr val="black">
                <a:alpha val="53226"/>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2A65DF-F1AD-8552-6D74-48244EA48FB2}"/>
              </a:ext>
            </a:extLst>
          </p:cNvPr>
          <p:cNvSpPr>
            <a:spLocks noGrp="1"/>
          </p:cNvSpPr>
          <p:nvPr>
            <p:ph type="title"/>
          </p:nvPr>
        </p:nvSpPr>
        <p:spPr>
          <a:xfrm>
            <a:off x="399956" y="326233"/>
            <a:ext cx="10515600" cy="1325563"/>
          </a:xfrm>
        </p:spPr>
        <p:txBody>
          <a:bodyPr/>
          <a:lstStyle/>
          <a:p>
            <a:r>
              <a:rPr lang="en-US" dirty="0"/>
              <a:t>Value proposition</a:t>
            </a:r>
          </a:p>
        </p:txBody>
      </p:sp>
      <p:sp>
        <p:nvSpPr>
          <p:cNvPr id="4" name="Rectangle 3">
            <a:extLst>
              <a:ext uri="{FF2B5EF4-FFF2-40B4-BE49-F238E27FC236}">
                <a16:creationId xmlns:a16="http://schemas.microsoft.com/office/drawing/2014/main" id="{EF829BBB-36B6-461D-A6F3-71D57586FA16}"/>
              </a:ext>
            </a:extLst>
          </p:cNvPr>
          <p:cNvSpPr/>
          <p:nvPr/>
        </p:nvSpPr>
        <p:spPr>
          <a:xfrm>
            <a:off x="325627" y="1974801"/>
            <a:ext cx="3533602" cy="3618690"/>
          </a:xfrm>
          <a:prstGeom prst="rect">
            <a:avLst/>
          </a:prstGeom>
          <a:solidFill>
            <a:schemeClr val="bg1">
              <a:lumMod val="85000"/>
            </a:schemeClr>
          </a:solidFill>
          <a:ln>
            <a:noFill/>
          </a:ln>
          <a:effectLst>
            <a:outerShdw blurRad="50800" dist="38100" dir="2700000" algn="tl" rotWithShape="0">
              <a:prstClr val="black">
                <a:alpha val="53226"/>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103BF61-E1DE-BAC2-CC7A-FB3725A6E2C5}"/>
              </a:ext>
            </a:extLst>
          </p:cNvPr>
          <p:cNvSpPr txBox="1"/>
          <p:nvPr/>
        </p:nvSpPr>
        <p:spPr>
          <a:xfrm>
            <a:off x="342571" y="1401789"/>
            <a:ext cx="2305456" cy="369332"/>
          </a:xfrm>
          <a:prstGeom prst="rect">
            <a:avLst/>
          </a:prstGeom>
          <a:noFill/>
        </p:spPr>
        <p:txBody>
          <a:bodyPr wrap="square" rtlCol="0">
            <a:spAutoFit/>
          </a:bodyPr>
          <a:lstStyle/>
          <a:p>
            <a:r>
              <a:rPr lang="en-US" dirty="0"/>
              <a:t>Education platform</a:t>
            </a:r>
          </a:p>
        </p:txBody>
      </p:sp>
      <p:sp>
        <p:nvSpPr>
          <p:cNvPr id="15" name="TextBox 14">
            <a:extLst>
              <a:ext uri="{FF2B5EF4-FFF2-40B4-BE49-F238E27FC236}">
                <a16:creationId xmlns:a16="http://schemas.microsoft.com/office/drawing/2014/main" id="{27F4F4CE-1C1D-26DA-3599-C53C17A97130}"/>
              </a:ext>
            </a:extLst>
          </p:cNvPr>
          <p:cNvSpPr txBox="1"/>
          <p:nvPr/>
        </p:nvSpPr>
        <p:spPr>
          <a:xfrm>
            <a:off x="362511" y="2283774"/>
            <a:ext cx="1332692" cy="430887"/>
          </a:xfrm>
          <a:prstGeom prst="rect">
            <a:avLst/>
          </a:prstGeom>
          <a:noFill/>
        </p:spPr>
        <p:txBody>
          <a:bodyPr wrap="square">
            <a:spAutoFit/>
          </a:bodyPr>
          <a:lstStyle/>
          <a:p>
            <a:r>
              <a:rPr lang="en-US" sz="1100" b="1" dirty="0"/>
              <a:t>General AI related courses</a:t>
            </a:r>
          </a:p>
        </p:txBody>
      </p:sp>
      <p:cxnSp>
        <p:nvCxnSpPr>
          <p:cNvPr id="17" name="Straight Connector 16">
            <a:extLst>
              <a:ext uri="{FF2B5EF4-FFF2-40B4-BE49-F238E27FC236}">
                <a16:creationId xmlns:a16="http://schemas.microsoft.com/office/drawing/2014/main" id="{B1590CC8-A1EB-C8C0-FEE5-9F56D4E96F36}"/>
              </a:ext>
            </a:extLst>
          </p:cNvPr>
          <p:cNvCxnSpPr/>
          <p:nvPr/>
        </p:nvCxnSpPr>
        <p:spPr>
          <a:xfrm>
            <a:off x="2110965" y="2869660"/>
            <a:ext cx="0" cy="24513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0C7025F-E7BF-AEC6-5533-D4D87E198314}"/>
              </a:ext>
            </a:extLst>
          </p:cNvPr>
          <p:cNvSpPr txBox="1"/>
          <p:nvPr/>
        </p:nvSpPr>
        <p:spPr>
          <a:xfrm>
            <a:off x="2130310" y="2283774"/>
            <a:ext cx="1332692" cy="261610"/>
          </a:xfrm>
          <a:prstGeom prst="rect">
            <a:avLst/>
          </a:prstGeom>
          <a:noFill/>
        </p:spPr>
        <p:txBody>
          <a:bodyPr wrap="square">
            <a:spAutoFit/>
          </a:bodyPr>
          <a:lstStyle/>
          <a:p>
            <a:r>
              <a:rPr lang="en-US" sz="1100" b="1" dirty="0"/>
              <a:t>Specific classes </a:t>
            </a:r>
          </a:p>
        </p:txBody>
      </p:sp>
      <p:sp>
        <p:nvSpPr>
          <p:cNvPr id="20" name="TextBox 19">
            <a:extLst>
              <a:ext uri="{FF2B5EF4-FFF2-40B4-BE49-F238E27FC236}">
                <a16:creationId xmlns:a16="http://schemas.microsoft.com/office/drawing/2014/main" id="{36C4F2D4-F916-B40E-2BA3-B4E8996D3227}"/>
              </a:ext>
            </a:extLst>
          </p:cNvPr>
          <p:cNvSpPr txBox="1"/>
          <p:nvPr/>
        </p:nvSpPr>
        <p:spPr>
          <a:xfrm>
            <a:off x="4968969" y="1413822"/>
            <a:ext cx="2305456" cy="369332"/>
          </a:xfrm>
          <a:prstGeom prst="rect">
            <a:avLst/>
          </a:prstGeom>
          <a:noFill/>
        </p:spPr>
        <p:txBody>
          <a:bodyPr wrap="square" rtlCol="0">
            <a:spAutoFit/>
          </a:bodyPr>
          <a:lstStyle/>
          <a:p>
            <a:r>
              <a:rPr lang="en-US" dirty="0"/>
              <a:t>Human support</a:t>
            </a:r>
          </a:p>
        </p:txBody>
      </p:sp>
      <p:pic>
        <p:nvPicPr>
          <p:cNvPr id="22" name="Graphic 21">
            <a:extLst>
              <a:ext uri="{FF2B5EF4-FFF2-40B4-BE49-F238E27FC236}">
                <a16:creationId xmlns:a16="http://schemas.microsoft.com/office/drawing/2014/main" id="{E2DD7035-38A1-CD79-3270-1386B8031A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6295" y="2953686"/>
            <a:ext cx="441233" cy="441233"/>
          </a:xfrm>
          <a:prstGeom prst="rect">
            <a:avLst/>
          </a:prstGeom>
        </p:spPr>
      </p:pic>
      <p:pic>
        <p:nvPicPr>
          <p:cNvPr id="24" name="Graphic 23">
            <a:extLst>
              <a:ext uri="{FF2B5EF4-FFF2-40B4-BE49-F238E27FC236}">
                <a16:creationId xmlns:a16="http://schemas.microsoft.com/office/drawing/2014/main" id="{7D145BC8-B31B-0FCA-8302-32B097851A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874" y="2953686"/>
            <a:ext cx="441233" cy="441233"/>
          </a:xfrm>
          <a:prstGeom prst="rect">
            <a:avLst/>
          </a:prstGeom>
        </p:spPr>
      </p:pic>
      <p:pic>
        <p:nvPicPr>
          <p:cNvPr id="25" name="Graphic 24">
            <a:extLst>
              <a:ext uri="{FF2B5EF4-FFF2-40B4-BE49-F238E27FC236}">
                <a16:creationId xmlns:a16="http://schemas.microsoft.com/office/drawing/2014/main" id="{45EDDB6E-D9CD-08BC-B6AF-FE8241655D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6295" y="3761082"/>
            <a:ext cx="441233" cy="441233"/>
          </a:xfrm>
          <a:prstGeom prst="rect">
            <a:avLst/>
          </a:prstGeom>
        </p:spPr>
      </p:pic>
      <p:pic>
        <p:nvPicPr>
          <p:cNvPr id="26" name="Graphic 25">
            <a:extLst>
              <a:ext uri="{FF2B5EF4-FFF2-40B4-BE49-F238E27FC236}">
                <a16:creationId xmlns:a16="http://schemas.microsoft.com/office/drawing/2014/main" id="{3DC1C761-29F4-474F-E8BE-3495FA01FB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874" y="3761082"/>
            <a:ext cx="441233" cy="441233"/>
          </a:xfrm>
          <a:prstGeom prst="rect">
            <a:avLst/>
          </a:prstGeom>
        </p:spPr>
      </p:pic>
      <p:pic>
        <p:nvPicPr>
          <p:cNvPr id="29" name="Graphic 28">
            <a:extLst>
              <a:ext uri="{FF2B5EF4-FFF2-40B4-BE49-F238E27FC236}">
                <a16:creationId xmlns:a16="http://schemas.microsoft.com/office/drawing/2014/main" id="{25F691BB-FB67-7E47-62F4-F7C2BEA672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6295" y="4567198"/>
            <a:ext cx="441233" cy="441233"/>
          </a:xfrm>
          <a:prstGeom prst="rect">
            <a:avLst/>
          </a:prstGeom>
        </p:spPr>
      </p:pic>
      <p:pic>
        <p:nvPicPr>
          <p:cNvPr id="30" name="Graphic 29">
            <a:extLst>
              <a:ext uri="{FF2B5EF4-FFF2-40B4-BE49-F238E27FC236}">
                <a16:creationId xmlns:a16="http://schemas.microsoft.com/office/drawing/2014/main" id="{1675D073-AFF2-9E1B-25DA-4EC562EDA8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7874" y="4567198"/>
            <a:ext cx="441233" cy="441233"/>
          </a:xfrm>
          <a:prstGeom prst="rect">
            <a:avLst/>
          </a:prstGeom>
        </p:spPr>
      </p:pic>
      <p:pic>
        <p:nvPicPr>
          <p:cNvPr id="32" name="Graphic 31">
            <a:extLst>
              <a:ext uri="{FF2B5EF4-FFF2-40B4-BE49-F238E27FC236}">
                <a16:creationId xmlns:a16="http://schemas.microsoft.com/office/drawing/2014/main" id="{4558C4DD-676A-1A8F-3C23-521806156D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93837" y="2299307"/>
            <a:ext cx="677585" cy="677585"/>
          </a:xfrm>
          <a:prstGeom prst="rect">
            <a:avLst/>
          </a:prstGeom>
        </p:spPr>
      </p:pic>
      <p:pic>
        <p:nvPicPr>
          <p:cNvPr id="33" name="Graphic 32">
            <a:extLst>
              <a:ext uri="{FF2B5EF4-FFF2-40B4-BE49-F238E27FC236}">
                <a16:creationId xmlns:a16="http://schemas.microsoft.com/office/drawing/2014/main" id="{E78DB900-CDAB-5514-7A31-6DDED9B6AC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93502" y="3321013"/>
            <a:ext cx="677585" cy="677585"/>
          </a:xfrm>
          <a:prstGeom prst="rect">
            <a:avLst/>
          </a:prstGeom>
        </p:spPr>
      </p:pic>
      <p:pic>
        <p:nvPicPr>
          <p:cNvPr id="34" name="Graphic 33">
            <a:extLst>
              <a:ext uri="{FF2B5EF4-FFF2-40B4-BE49-F238E27FC236}">
                <a16:creationId xmlns:a16="http://schemas.microsoft.com/office/drawing/2014/main" id="{A2D57D66-7614-0349-91AD-D48D83C893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93502" y="4452022"/>
            <a:ext cx="677585" cy="677585"/>
          </a:xfrm>
          <a:prstGeom prst="rect">
            <a:avLst/>
          </a:prstGeom>
        </p:spPr>
      </p:pic>
      <p:pic>
        <p:nvPicPr>
          <p:cNvPr id="35" name="Picture 34">
            <a:extLst>
              <a:ext uri="{FF2B5EF4-FFF2-40B4-BE49-F238E27FC236}">
                <a16:creationId xmlns:a16="http://schemas.microsoft.com/office/drawing/2014/main" id="{3D0323CA-824D-AC7E-54DC-9C4D31B39B87}"/>
              </a:ext>
            </a:extLst>
          </p:cNvPr>
          <p:cNvPicPr>
            <a:picLocks noChangeAspect="1"/>
          </p:cNvPicPr>
          <p:nvPr/>
        </p:nvPicPr>
        <p:blipFill>
          <a:blip r:embed="rId7"/>
          <a:stretch>
            <a:fillRect/>
          </a:stretch>
        </p:blipFill>
        <p:spPr>
          <a:xfrm>
            <a:off x="8789591" y="2164268"/>
            <a:ext cx="904047" cy="904047"/>
          </a:xfrm>
          <a:prstGeom prst="rect">
            <a:avLst/>
          </a:prstGeom>
        </p:spPr>
      </p:pic>
      <p:sp>
        <p:nvSpPr>
          <p:cNvPr id="36" name="TextBox 35">
            <a:extLst>
              <a:ext uri="{FF2B5EF4-FFF2-40B4-BE49-F238E27FC236}">
                <a16:creationId xmlns:a16="http://schemas.microsoft.com/office/drawing/2014/main" id="{B7DEA170-5172-D395-1210-87E3FE402236}"/>
              </a:ext>
            </a:extLst>
          </p:cNvPr>
          <p:cNvSpPr txBox="1"/>
          <p:nvPr/>
        </p:nvSpPr>
        <p:spPr>
          <a:xfrm>
            <a:off x="5343525" y="2368322"/>
            <a:ext cx="1930900" cy="369332"/>
          </a:xfrm>
          <a:prstGeom prst="rect">
            <a:avLst/>
          </a:prstGeom>
          <a:noFill/>
        </p:spPr>
        <p:txBody>
          <a:bodyPr wrap="square" rtlCol="0">
            <a:spAutoFit/>
          </a:bodyPr>
          <a:lstStyle/>
          <a:p>
            <a:r>
              <a:rPr lang="en-US" dirty="0"/>
              <a:t>Workshops</a:t>
            </a:r>
          </a:p>
        </p:txBody>
      </p:sp>
      <p:sp>
        <p:nvSpPr>
          <p:cNvPr id="37" name="TextBox 36">
            <a:extLst>
              <a:ext uri="{FF2B5EF4-FFF2-40B4-BE49-F238E27FC236}">
                <a16:creationId xmlns:a16="http://schemas.microsoft.com/office/drawing/2014/main" id="{00BDC3E1-7152-2178-2775-2A25FDAC8913}"/>
              </a:ext>
            </a:extLst>
          </p:cNvPr>
          <p:cNvSpPr txBox="1"/>
          <p:nvPr/>
        </p:nvSpPr>
        <p:spPr>
          <a:xfrm>
            <a:off x="5343525" y="3445558"/>
            <a:ext cx="2229282" cy="369332"/>
          </a:xfrm>
          <a:prstGeom prst="rect">
            <a:avLst/>
          </a:prstGeom>
          <a:noFill/>
        </p:spPr>
        <p:txBody>
          <a:bodyPr wrap="square" rtlCol="0">
            <a:spAutoFit/>
          </a:bodyPr>
          <a:lstStyle/>
          <a:p>
            <a:r>
              <a:rPr lang="en-US" dirty="0"/>
              <a:t>Tool implementation</a:t>
            </a:r>
          </a:p>
        </p:txBody>
      </p:sp>
      <p:sp>
        <p:nvSpPr>
          <p:cNvPr id="38" name="TextBox 37">
            <a:extLst>
              <a:ext uri="{FF2B5EF4-FFF2-40B4-BE49-F238E27FC236}">
                <a16:creationId xmlns:a16="http://schemas.microsoft.com/office/drawing/2014/main" id="{F0225DEC-F4A4-64A2-A077-E44656C90CC1}"/>
              </a:ext>
            </a:extLst>
          </p:cNvPr>
          <p:cNvSpPr txBox="1"/>
          <p:nvPr/>
        </p:nvSpPr>
        <p:spPr>
          <a:xfrm>
            <a:off x="5343525" y="4656751"/>
            <a:ext cx="2229283" cy="369332"/>
          </a:xfrm>
          <a:prstGeom prst="rect">
            <a:avLst/>
          </a:prstGeom>
          <a:noFill/>
        </p:spPr>
        <p:txBody>
          <a:bodyPr wrap="square" rtlCol="0">
            <a:spAutoFit/>
          </a:bodyPr>
          <a:lstStyle/>
          <a:p>
            <a:r>
              <a:rPr lang="en-US" dirty="0"/>
              <a:t>Individual sessions</a:t>
            </a:r>
          </a:p>
        </p:txBody>
      </p:sp>
      <p:sp>
        <p:nvSpPr>
          <p:cNvPr id="39" name="TextBox 38">
            <a:extLst>
              <a:ext uri="{FF2B5EF4-FFF2-40B4-BE49-F238E27FC236}">
                <a16:creationId xmlns:a16="http://schemas.microsoft.com/office/drawing/2014/main" id="{0D7D1865-68A6-2871-4D03-736131AF631E}"/>
              </a:ext>
            </a:extLst>
          </p:cNvPr>
          <p:cNvSpPr txBox="1"/>
          <p:nvPr/>
        </p:nvSpPr>
        <p:spPr>
          <a:xfrm>
            <a:off x="8540910" y="1308883"/>
            <a:ext cx="2305457" cy="646331"/>
          </a:xfrm>
          <a:prstGeom prst="rect">
            <a:avLst/>
          </a:prstGeom>
          <a:noFill/>
        </p:spPr>
        <p:txBody>
          <a:bodyPr wrap="square" rtlCol="0">
            <a:spAutoFit/>
          </a:bodyPr>
          <a:lstStyle/>
          <a:p>
            <a:r>
              <a:rPr lang="en-US" dirty="0"/>
              <a:t>Partnerships with tool providers</a:t>
            </a:r>
          </a:p>
        </p:txBody>
      </p:sp>
      <p:sp>
        <p:nvSpPr>
          <p:cNvPr id="42" name="TextBox 41">
            <a:extLst>
              <a:ext uri="{FF2B5EF4-FFF2-40B4-BE49-F238E27FC236}">
                <a16:creationId xmlns:a16="http://schemas.microsoft.com/office/drawing/2014/main" id="{35636945-7926-D304-8C8B-36B9AD818342}"/>
              </a:ext>
            </a:extLst>
          </p:cNvPr>
          <p:cNvSpPr txBox="1"/>
          <p:nvPr/>
        </p:nvSpPr>
        <p:spPr>
          <a:xfrm>
            <a:off x="893326" y="2933124"/>
            <a:ext cx="1246505" cy="400110"/>
          </a:xfrm>
          <a:prstGeom prst="rect">
            <a:avLst/>
          </a:prstGeom>
          <a:noFill/>
        </p:spPr>
        <p:txBody>
          <a:bodyPr wrap="square">
            <a:spAutoFit/>
          </a:bodyPr>
          <a:lstStyle/>
          <a:p>
            <a:r>
              <a:rPr lang="en-US" sz="1000" dirty="0"/>
              <a:t>Risks and responsible AI use</a:t>
            </a:r>
          </a:p>
        </p:txBody>
      </p:sp>
      <p:sp>
        <p:nvSpPr>
          <p:cNvPr id="43" name="TextBox 42">
            <a:extLst>
              <a:ext uri="{FF2B5EF4-FFF2-40B4-BE49-F238E27FC236}">
                <a16:creationId xmlns:a16="http://schemas.microsoft.com/office/drawing/2014/main" id="{24412577-4919-AC50-4688-0FCF88F1C195}"/>
              </a:ext>
            </a:extLst>
          </p:cNvPr>
          <p:cNvSpPr txBox="1"/>
          <p:nvPr/>
        </p:nvSpPr>
        <p:spPr>
          <a:xfrm>
            <a:off x="893325" y="3761082"/>
            <a:ext cx="1246505" cy="553998"/>
          </a:xfrm>
          <a:prstGeom prst="rect">
            <a:avLst/>
          </a:prstGeom>
          <a:noFill/>
        </p:spPr>
        <p:txBody>
          <a:bodyPr wrap="square">
            <a:spAutoFit/>
          </a:bodyPr>
          <a:lstStyle/>
          <a:p>
            <a:r>
              <a:rPr lang="en-US" sz="1000" dirty="0"/>
              <a:t>Introduction to prompt engineering</a:t>
            </a:r>
          </a:p>
        </p:txBody>
      </p:sp>
      <p:sp>
        <p:nvSpPr>
          <p:cNvPr id="44" name="TextBox 43">
            <a:extLst>
              <a:ext uri="{FF2B5EF4-FFF2-40B4-BE49-F238E27FC236}">
                <a16:creationId xmlns:a16="http://schemas.microsoft.com/office/drawing/2014/main" id="{668C2E60-CBE8-1622-B2C4-2510E3A0A75F}"/>
              </a:ext>
            </a:extLst>
          </p:cNvPr>
          <p:cNvSpPr txBox="1"/>
          <p:nvPr/>
        </p:nvSpPr>
        <p:spPr>
          <a:xfrm>
            <a:off x="893324" y="4656751"/>
            <a:ext cx="1246505" cy="246221"/>
          </a:xfrm>
          <a:prstGeom prst="rect">
            <a:avLst/>
          </a:prstGeom>
          <a:noFill/>
        </p:spPr>
        <p:txBody>
          <a:bodyPr wrap="square">
            <a:spAutoFit/>
          </a:bodyPr>
          <a:lstStyle/>
          <a:p>
            <a:r>
              <a:rPr lang="en-US" sz="1000" dirty="0"/>
              <a:t>…</a:t>
            </a:r>
          </a:p>
        </p:txBody>
      </p:sp>
      <p:sp>
        <p:nvSpPr>
          <p:cNvPr id="45" name="TextBox 44">
            <a:extLst>
              <a:ext uri="{FF2B5EF4-FFF2-40B4-BE49-F238E27FC236}">
                <a16:creationId xmlns:a16="http://schemas.microsoft.com/office/drawing/2014/main" id="{952C458F-89CB-0068-CA0A-2D72F4227F2F}"/>
              </a:ext>
            </a:extLst>
          </p:cNvPr>
          <p:cNvSpPr txBox="1"/>
          <p:nvPr/>
        </p:nvSpPr>
        <p:spPr>
          <a:xfrm>
            <a:off x="2736485" y="2931071"/>
            <a:ext cx="1217557" cy="553998"/>
          </a:xfrm>
          <a:prstGeom prst="rect">
            <a:avLst/>
          </a:prstGeom>
          <a:noFill/>
        </p:spPr>
        <p:txBody>
          <a:bodyPr wrap="square">
            <a:spAutoFit/>
          </a:bodyPr>
          <a:lstStyle/>
          <a:p>
            <a:r>
              <a:rPr lang="en-US" sz="1000" dirty="0"/>
              <a:t>Building MVPs for non-technical profiles</a:t>
            </a:r>
          </a:p>
        </p:txBody>
      </p:sp>
      <p:pic>
        <p:nvPicPr>
          <p:cNvPr id="47" name="Picture 46">
            <a:extLst>
              <a:ext uri="{FF2B5EF4-FFF2-40B4-BE49-F238E27FC236}">
                <a16:creationId xmlns:a16="http://schemas.microsoft.com/office/drawing/2014/main" id="{B8F10115-B1A3-3B8C-F151-00AD45F779B8}"/>
              </a:ext>
            </a:extLst>
          </p:cNvPr>
          <p:cNvPicPr>
            <a:picLocks noChangeAspect="1"/>
          </p:cNvPicPr>
          <p:nvPr/>
        </p:nvPicPr>
        <p:blipFill>
          <a:blip r:embed="rId8"/>
          <a:srcRect l="30180" t="20195" r="30074" b="21542"/>
          <a:stretch>
            <a:fillRect/>
          </a:stretch>
        </p:blipFill>
        <p:spPr>
          <a:xfrm>
            <a:off x="10336357" y="2358833"/>
            <a:ext cx="1020020" cy="784986"/>
          </a:xfrm>
          <a:prstGeom prst="rect">
            <a:avLst/>
          </a:prstGeom>
        </p:spPr>
      </p:pic>
      <p:sp>
        <p:nvSpPr>
          <p:cNvPr id="48" name="TextBox 47">
            <a:extLst>
              <a:ext uri="{FF2B5EF4-FFF2-40B4-BE49-F238E27FC236}">
                <a16:creationId xmlns:a16="http://schemas.microsoft.com/office/drawing/2014/main" id="{C8A206F1-B8B3-823C-00A6-CF232284CE6A}"/>
              </a:ext>
            </a:extLst>
          </p:cNvPr>
          <p:cNvSpPr txBox="1"/>
          <p:nvPr/>
        </p:nvSpPr>
        <p:spPr>
          <a:xfrm>
            <a:off x="2733637" y="3758619"/>
            <a:ext cx="1217557" cy="553998"/>
          </a:xfrm>
          <a:prstGeom prst="rect">
            <a:avLst/>
          </a:prstGeom>
          <a:noFill/>
        </p:spPr>
        <p:txBody>
          <a:bodyPr wrap="square">
            <a:spAutoFit/>
          </a:bodyPr>
          <a:lstStyle/>
          <a:p>
            <a:r>
              <a:rPr lang="en-US" sz="1000" dirty="0"/>
              <a:t>AI leveraged Market research</a:t>
            </a:r>
          </a:p>
          <a:p>
            <a:endParaRPr lang="en-US" sz="1000" dirty="0"/>
          </a:p>
        </p:txBody>
      </p:sp>
      <p:sp>
        <p:nvSpPr>
          <p:cNvPr id="50" name="TextBox 49">
            <a:extLst>
              <a:ext uri="{FF2B5EF4-FFF2-40B4-BE49-F238E27FC236}">
                <a16:creationId xmlns:a16="http://schemas.microsoft.com/office/drawing/2014/main" id="{D77D32EC-A64D-6819-265B-D6CCE6BDFC15}"/>
              </a:ext>
            </a:extLst>
          </p:cNvPr>
          <p:cNvSpPr txBox="1"/>
          <p:nvPr/>
        </p:nvSpPr>
        <p:spPr>
          <a:xfrm>
            <a:off x="2801013" y="4576767"/>
            <a:ext cx="1217557" cy="400110"/>
          </a:xfrm>
          <a:prstGeom prst="rect">
            <a:avLst/>
          </a:prstGeom>
          <a:noFill/>
        </p:spPr>
        <p:txBody>
          <a:bodyPr wrap="square">
            <a:spAutoFit/>
          </a:bodyPr>
          <a:lstStyle/>
          <a:p>
            <a:r>
              <a:rPr lang="en-US" sz="1000" dirty="0"/>
              <a:t>AI for financial analysis … </a:t>
            </a:r>
          </a:p>
        </p:txBody>
      </p:sp>
      <p:pic>
        <p:nvPicPr>
          <p:cNvPr id="52" name="Picture 51">
            <a:extLst>
              <a:ext uri="{FF2B5EF4-FFF2-40B4-BE49-F238E27FC236}">
                <a16:creationId xmlns:a16="http://schemas.microsoft.com/office/drawing/2014/main" id="{3236EE44-3A92-8E00-AAC9-6D883679BF64}"/>
              </a:ext>
            </a:extLst>
          </p:cNvPr>
          <p:cNvPicPr>
            <a:picLocks noChangeAspect="1"/>
          </p:cNvPicPr>
          <p:nvPr/>
        </p:nvPicPr>
        <p:blipFill>
          <a:blip r:embed="rId9"/>
          <a:stretch>
            <a:fillRect/>
          </a:stretch>
        </p:blipFill>
        <p:spPr>
          <a:xfrm>
            <a:off x="9080620" y="3239878"/>
            <a:ext cx="1175886" cy="378243"/>
          </a:xfrm>
          <a:prstGeom prst="rect">
            <a:avLst/>
          </a:prstGeom>
        </p:spPr>
      </p:pic>
      <p:sp>
        <p:nvSpPr>
          <p:cNvPr id="55" name="TextBox 54">
            <a:extLst>
              <a:ext uri="{FF2B5EF4-FFF2-40B4-BE49-F238E27FC236}">
                <a16:creationId xmlns:a16="http://schemas.microsoft.com/office/drawing/2014/main" id="{ECB37FCF-E546-37CF-ED99-790D57823965}"/>
              </a:ext>
            </a:extLst>
          </p:cNvPr>
          <p:cNvSpPr txBox="1"/>
          <p:nvPr/>
        </p:nvSpPr>
        <p:spPr>
          <a:xfrm>
            <a:off x="7851874" y="3270958"/>
            <a:ext cx="375386" cy="584775"/>
          </a:xfrm>
          <a:prstGeom prst="rect">
            <a:avLst/>
          </a:prstGeom>
          <a:noFill/>
        </p:spPr>
        <p:txBody>
          <a:bodyPr wrap="square" rtlCol="0">
            <a:spAutoFit/>
          </a:bodyPr>
          <a:lstStyle/>
          <a:p>
            <a:r>
              <a:rPr lang="en-US" sz="3200" b="1" dirty="0"/>
              <a:t>+</a:t>
            </a:r>
          </a:p>
        </p:txBody>
      </p:sp>
      <p:sp>
        <p:nvSpPr>
          <p:cNvPr id="54" name="TextBox 53">
            <a:extLst>
              <a:ext uri="{FF2B5EF4-FFF2-40B4-BE49-F238E27FC236}">
                <a16:creationId xmlns:a16="http://schemas.microsoft.com/office/drawing/2014/main" id="{D393A7A1-90E9-8B4D-A94B-C4C41598823A}"/>
              </a:ext>
            </a:extLst>
          </p:cNvPr>
          <p:cNvSpPr txBox="1"/>
          <p:nvPr/>
        </p:nvSpPr>
        <p:spPr>
          <a:xfrm>
            <a:off x="3856440" y="3346287"/>
            <a:ext cx="375386" cy="584775"/>
          </a:xfrm>
          <a:prstGeom prst="rect">
            <a:avLst/>
          </a:prstGeom>
          <a:noFill/>
        </p:spPr>
        <p:txBody>
          <a:bodyPr wrap="square" rtlCol="0">
            <a:spAutoFit/>
          </a:bodyPr>
          <a:lstStyle/>
          <a:p>
            <a:r>
              <a:rPr lang="en-US" sz="3200" b="1" dirty="0"/>
              <a:t>+</a:t>
            </a:r>
          </a:p>
        </p:txBody>
      </p:sp>
    </p:spTree>
    <p:extLst>
      <p:ext uri="{BB962C8B-B14F-4D97-AF65-F5344CB8AC3E}">
        <p14:creationId xmlns:p14="http://schemas.microsoft.com/office/powerpoint/2010/main" val="1626619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707FC-EA5F-4D9F-DC8A-ED9EBDB7FDAA}"/>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AC7F2182-BAB9-FAB4-1492-82E47ABFF10C}"/>
              </a:ext>
            </a:extLst>
          </p:cNvPr>
          <p:cNvSpPr/>
          <p:nvPr/>
        </p:nvSpPr>
        <p:spPr>
          <a:xfrm>
            <a:off x="5201089" y="2101307"/>
            <a:ext cx="6653605" cy="3845933"/>
          </a:xfrm>
          <a:prstGeom prst="rect">
            <a:avLst/>
          </a:prstGeom>
          <a:solidFill>
            <a:srgbClr val="FFFFFF"/>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1400" dirty="0">
              <a:solidFill>
                <a:schemeClr val="bg1"/>
              </a:solidFill>
            </a:endParaRPr>
          </a:p>
          <a:p>
            <a:endParaRPr lang="en-US" sz="1400" dirty="0">
              <a:solidFill>
                <a:schemeClr val="bg1"/>
              </a:solidFill>
            </a:endParaRPr>
          </a:p>
          <a:p>
            <a:pPr marL="742950" lvl="1" indent="-285750">
              <a:buFontTx/>
              <a:buChar char="-"/>
            </a:pPr>
            <a:endParaRPr lang="en-US" sz="1400" dirty="0">
              <a:solidFill>
                <a:schemeClr val="bg1"/>
              </a:solidFill>
            </a:endParaRPr>
          </a:p>
          <a:p>
            <a:pPr marL="742950" lvl="1" indent="-285750">
              <a:buFontTx/>
              <a:buChar char="-"/>
            </a:pPr>
            <a:endParaRPr lang="en-US" sz="1400" dirty="0">
              <a:solidFill>
                <a:schemeClr val="bg1"/>
              </a:solidFill>
            </a:endParaRPr>
          </a:p>
          <a:p>
            <a:pPr marL="742950" lvl="1" indent="-285750">
              <a:buFontTx/>
              <a:buChar char="-"/>
            </a:pPr>
            <a:endParaRPr lang="en-US" sz="1400" dirty="0">
              <a:solidFill>
                <a:schemeClr val="bg1"/>
              </a:solidFill>
            </a:endParaRPr>
          </a:p>
        </p:txBody>
      </p:sp>
      <p:graphicFrame>
        <p:nvGraphicFramePr>
          <p:cNvPr id="22" name="Table 21">
            <a:extLst>
              <a:ext uri="{FF2B5EF4-FFF2-40B4-BE49-F238E27FC236}">
                <a16:creationId xmlns:a16="http://schemas.microsoft.com/office/drawing/2014/main" id="{0D676AEE-A35D-3702-20E0-A047F484030C}"/>
              </a:ext>
            </a:extLst>
          </p:cNvPr>
          <p:cNvGraphicFramePr>
            <a:graphicFrameLocks noGrp="1"/>
          </p:cNvGraphicFramePr>
          <p:nvPr>
            <p:extLst>
              <p:ext uri="{D42A27DB-BD31-4B8C-83A1-F6EECF244321}">
                <p14:modId xmlns:p14="http://schemas.microsoft.com/office/powerpoint/2010/main" val="246972934"/>
              </p:ext>
            </p:extLst>
          </p:nvPr>
        </p:nvGraphicFramePr>
        <p:xfrm>
          <a:off x="5371344" y="2168532"/>
          <a:ext cx="6394833" cy="3335799"/>
        </p:xfrm>
        <a:graphic>
          <a:graphicData uri="http://schemas.openxmlformats.org/drawingml/2006/table">
            <a:tbl>
              <a:tblPr firstRow="1" bandRow="1">
                <a:tableStyleId>{5C22544A-7EE6-4342-B048-85BDC9FD1C3A}</a:tableStyleId>
              </a:tblPr>
              <a:tblGrid>
                <a:gridCol w="2131611">
                  <a:extLst>
                    <a:ext uri="{9D8B030D-6E8A-4147-A177-3AD203B41FA5}">
                      <a16:colId xmlns:a16="http://schemas.microsoft.com/office/drawing/2014/main" val="4243334849"/>
                    </a:ext>
                  </a:extLst>
                </a:gridCol>
                <a:gridCol w="2131611">
                  <a:extLst>
                    <a:ext uri="{9D8B030D-6E8A-4147-A177-3AD203B41FA5}">
                      <a16:colId xmlns:a16="http://schemas.microsoft.com/office/drawing/2014/main" val="361096268"/>
                    </a:ext>
                  </a:extLst>
                </a:gridCol>
                <a:gridCol w="2131611">
                  <a:extLst>
                    <a:ext uri="{9D8B030D-6E8A-4147-A177-3AD203B41FA5}">
                      <a16:colId xmlns:a16="http://schemas.microsoft.com/office/drawing/2014/main" val="2553262634"/>
                    </a:ext>
                  </a:extLst>
                </a:gridCol>
              </a:tblGrid>
              <a:tr h="1111933">
                <a:tc>
                  <a:txBody>
                    <a:bodyPr/>
                    <a:lstStyle/>
                    <a:p>
                      <a:endParaRPr lang="en-US" dirty="0"/>
                    </a:p>
                  </a:txBody>
                  <a:tcPr>
                    <a:lnB w="12700" cap="flat" cmpd="sng" algn="ctr">
                      <a:solidFill>
                        <a:schemeClr val="tx1"/>
                      </a:solidFill>
                      <a:prstDash val="solid"/>
                      <a:round/>
                      <a:headEnd type="none" w="med" len="med"/>
                      <a:tailEnd type="none" w="med" len="med"/>
                    </a:lnB>
                    <a:noFill/>
                  </a:tcPr>
                </a:tc>
                <a:tc>
                  <a:txBody>
                    <a:bodyPr/>
                    <a:lstStyle/>
                    <a:p>
                      <a:endParaRPr lang="en-US" dirty="0"/>
                    </a:p>
                  </a:txBody>
                  <a:tcPr>
                    <a:lnB w="12700" cap="flat" cmpd="sng" algn="ctr">
                      <a:solidFill>
                        <a:schemeClr val="tx1"/>
                      </a:solidFill>
                      <a:prstDash val="solid"/>
                      <a:round/>
                      <a:headEnd type="none" w="med" len="med"/>
                      <a:tailEnd type="none" w="med" len="med"/>
                    </a:lnB>
                    <a:noFill/>
                  </a:tcPr>
                </a:tc>
                <a:tc>
                  <a:txBody>
                    <a:bodyPr/>
                    <a:lstStyle/>
                    <a:p>
                      <a:endParaRPr 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6301914"/>
                  </a:ext>
                </a:extLst>
              </a:tr>
              <a:tr h="1111933">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5173241"/>
                  </a:ext>
                </a:extLst>
              </a:tr>
              <a:tr h="1111933">
                <a:tc>
                  <a:txBody>
                    <a:bodyPr/>
                    <a:lstStyle/>
                    <a:p>
                      <a:endParaRPr lang="en-US" dirty="0"/>
                    </a:p>
                  </a:txBody>
                  <a:tcPr>
                    <a:lnT w="12700" cap="flat" cmpd="sng" algn="ctr">
                      <a:solidFill>
                        <a:schemeClr val="tx1"/>
                      </a:solidFill>
                      <a:prstDash val="solid"/>
                      <a:round/>
                      <a:headEnd type="none" w="med" len="med"/>
                      <a:tailEnd type="none" w="med" len="med"/>
                    </a:lnT>
                    <a:noFill/>
                  </a:tcPr>
                </a:tc>
                <a:tc>
                  <a:txBody>
                    <a:bodyPr/>
                    <a:lstStyle/>
                    <a:p>
                      <a:endParaRPr lang="en-US" dirty="0"/>
                    </a:p>
                  </a:txBody>
                  <a:tcPr>
                    <a:lnT w="12700" cap="flat" cmpd="sng" algn="ctr">
                      <a:solidFill>
                        <a:schemeClr val="tx1"/>
                      </a:solidFill>
                      <a:prstDash val="solid"/>
                      <a:round/>
                      <a:headEnd type="none" w="med" len="med"/>
                      <a:tailEnd type="none" w="med" len="med"/>
                    </a:lnT>
                    <a:noFill/>
                  </a:tcPr>
                </a:tc>
                <a:tc>
                  <a:txBody>
                    <a:bodyPr/>
                    <a:lstStyle/>
                    <a:p>
                      <a:endParaRPr lang="en-US"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49004893"/>
                  </a:ext>
                </a:extLst>
              </a:tr>
            </a:tbl>
          </a:graphicData>
        </a:graphic>
      </p:graphicFrame>
      <p:sp>
        <p:nvSpPr>
          <p:cNvPr id="2" name="Title 1">
            <a:extLst>
              <a:ext uri="{FF2B5EF4-FFF2-40B4-BE49-F238E27FC236}">
                <a16:creationId xmlns:a16="http://schemas.microsoft.com/office/drawing/2014/main" id="{1909AAD2-F71E-0198-662C-A7D2BD21CC30}"/>
              </a:ext>
            </a:extLst>
          </p:cNvPr>
          <p:cNvSpPr>
            <a:spLocks noGrp="1"/>
          </p:cNvSpPr>
          <p:nvPr>
            <p:ph type="title"/>
          </p:nvPr>
        </p:nvSpPr>
        <p:spPr/>
        <p:txBody>
          <a:bodyPr/>
          <a:lstStyle/>
          <a:p>
            <a:r>
              <a:rPr lang="en-US" dirty="0"/>
              <a:t>Business model</a:t>
            </a:r>
          </a:p>
        </p:txBody>
      </p:sp>
      <p:sp>
        <p:nvSpPr>
          <p:cNvPr id="4" name="Right Arrow 3">
            <a:extLst>
              <a:ext uri="{FF2B5EF4-FFF2-40B4-BE49-F238E27FC236}">
                <a16:creationId xmlns:a16="http://schemas.microsoft.com/office/drawing/2014/main" id="{915094A5-08CE-F4CE-D98A-397A7A6B9514}"/>
              </a:ext>
            </a:extLst>
          </p:cNvPr>
          <p:cNvSpPr/>
          <p:nvPr/>
        </p:nvSpPr>
        <p:spPr>
          <a:xfrm>
            <a:off x="1649502" y="2326343"/>
            <a:ext cx="3406588" cy="8695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Education platform</a:t>
            </a:r>
          </a:p>
        </p:txBody>
      </p:sp>
      <p:sp>
        <p:nvSpPr>
          <p:cNvPr id="5" name="Right Arrow 4">
            <a:extLst>
              <a:ext uri="{FF2B5EF4-FFF2-40B4-BE49-F238E27FC236}">
                <a16:creationId xmlns:a16="http://schemas.microsoft.com/office/drawing/2014/main" id="{CBCD24E7-704A-5485-6967-B5299774E5F8}"/>
              </a:ext>
            </a:extLst>
          </p:cNvPr>
          <p:cNvSpPr/>
          <p:nvPr/>
        </p:nvSpPr>
        <p:spPr>
          <a:xfrm>
            <a:off x="1649502" y="3430777"/>
            <a:ext cx="3406588" cy="8695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Human support</a:t>
            </a:r>
          </a:p>
        </p:txBody>
      </p:sp>
      <p:sp>
        <p:nvSpPr>
          <p:cNvPr id="6" name="Right Arrow 5">
            <a:extLst>
              <a:ext uri="{FF2B5EF4-FFF2-40B4-BE49-F238E27FC236}">
                <a16:creationId xmlns:a16="http://schemas.microsoft.com/office/drawing/2014/main" id="{F4BFC997-76EA-1F53-77F5-2197A7134C5A}"/>
              </a:ext>
            </a:extLst>
          </p:cNvPr>
          <p:cNvSpPr/>
          <p:nvPr/>
        </p:nvSpPr>
        <p:spPr>
          <a:xfrm>
            <a:off x="1649502" y="4530447"/>
            <a:ext cx="3406588" cy="8695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Partnerships with tool providers</a:t>
            </a:r>
          </a:p>
        </p:txBody>
      </p:sp>
      <p:sp>
        <p:nvSpPr>
          <p:cNvPr id="9" name="TextBox 8">
            <a:extLst>
              <a:ext uri="{FF2B5EF4-FFF2-40B4-BE49-F238E27FC236}">
                <a16:creationId xmlns:a16="http://schemas.microsoft.com/office/drawing/2014/main" id="{E01FDD25-4B95-0197-71B2-854B33D98B6B}"/>
              </a:ext>
            </a:extLst>
          </p:cNvPr>
          <p:cNvSpPr txBox="1"/>
          <p:nvPr/>
        </p:nvSpPr>
        <p:spPr>
          <a:xfrm>
            <a:off x="632011" y="2572870"/>
            <a:ext cx="785728" cy="369332"/>
          </a:xfrm>
          <a:prstGeom prst="rect">
            <a:avLst/>
          </a:prstGeom>
          <a:noFill/>
        </p:spPr>
        <p:txBody>
          <a:bodyPr wrap="square" rtlCol="0">
            <a:spAutoFit/>
          </a:bodyPr>
          <a:lstStyle/>
          <a:p>
            <a:r>
              <a:rPr lang="en-US" dirty="0">
                <a:solidFill>
                  <a:schemeClr val="accent1"/>
                </a:solidFill>
              </a:rPr>
              <a:t>Year 1</a:t>
            </a:r>
          </a:p>
        </p:txBody>
      </p:sp>
      <p:sp>
        <p:nvSpPr>
          <p:cNvPr id="10" name="TextBox 9">
            <a:extLst>
              <a:ext uri="{FF2B5EF4-FFF2-40B4-BE49-F238E27FC236}">
                <a16:creationId xmlns:a16="http://schemas.microsoft.com/office/drawing/2014/main" id="{838558D5-9A66-02AB-6089-45A0E5A975AD}"/>
              </a:ext>
            </a:extLst>
          </p:cNvPr>
          <p:cNvSpPr txBox="1"/>
          <p:nvPr/>
        </p:nvSpPr>
        <p:spPr>
          <a:xfrm>
            <a:off x="632011" y="3649524"/>
            <a:ext cx="785728" cy="369332"/>
          </a:xfrm>
          <a:prstGeom prst="rect">
            <a:avLst/>
          </a:prstGeom>
          <a:noFill/>
        </p:spPr>
        <p:txBody>
          <a:bodyPr wrap="square" rtlCol="0">
            <a:spAutoFit/>
          </a:bodyPr>
          <a:lstStyle/>
          <a:p>
            <a:r>
              <a:rPr lang="en-US" dirty="0">
                <a:solidFill>
                  <a:schemeClr val="accent1"/>
                </a:solidFill>
              </a:rPr>
              <a:t>Year 2</a:t>
            </a:r>
          </a:p>
        </p:txBody>
      </p:sp>
      <p:sp>
        <p:nvSpPr>
          <p:cNvPr id="11" name="TextBox 10">
            <a:extLst>
              <a:ext uri="{FF2B5EF4-FFF2-40B4-BE49-F238E27FC236}">
                <a16:creationId xmlns:a16="http://schemas.microsoft.com/office/drawing/2014/main" id="{ABC649BD-E539-95A4-13DA-12D5F4CA3111}"/>
              </a:ext>
            </a:extLst>
          </p:cNvPr>
          <p:cNvSpPr txBox="1"/>
          <p:nvPr/>
        </p:nvSpPr>
        <p:spPr>
          <a:xfrm>
            <a:off x="531022" y="4780569"/>
            <a:ext cx="987706" cy="369332"/>
          </a:xfrm>
          <a:prstGeom prst="rect">
            <a:avLst/>
          </a:prstGeom>
          <a:noFill/>
        </p:spPr>
        <p:txBody>
          <a:bodyPr wrap="square" rtlCol="0">
            <a:spAutoFit/>
          </a:bodyPr>
          <a:lstStyle/>
          <a:p>
            <a:r>
              <a:rPr lang="en-US" dirty="0">
                <a:solidFill>
                  <a:schemeClr val="accent1"/>
                </a:solidFill>
              </a:rPr>
              <a:t>Year 2-3</a:t>
            </a:r>
          </a:p>
        </p:txBody>
      </p:sp>
      <p:cxnSp>
        <p:nvCxnSpPr>
          <p:cNvPr id="13" name="Straight Arrow Connector 12">
            <a:extLst>
              <a:ext uri="{FF2B5EF4-FFF2-40B4-BE49-F238E27FC236}">
                <a16:creationId xmlns:a16="http://schemas.microsoft.com/office/drawing/2014/main" id="{9C4B655F-13E5-8B4D-3B06-EE202E5E109E}"/>
              </a:ext>
            </a:extLst>
          </p:cNvPr>
          <p:cNvCxnSpPr>
            <a:stCxn id="9" idx="2"/>
            <a:endCxn id="10" idx="0"/>
          </p:cNvCxnSpPr>
          <p:nvPr/>
        </p:nvCxnSpPr>
        <p:spPr>
          <a:xfrm>
            <a:off x="1049688" y="2942201"/>
            <a:ext cx="0" cy="7073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66E4E1E-F798-9CE5-D5C7-B9DEAC01DD96}"/>
              </a:ext>
            </a:extLst>
          </p:cNvPr>
          <p:cNvCxnSpPr>
            <a:cxnSpLocks/>
            <a:stCxn id="10" idx="2"/>
            <a:endCxn id="11" idx="0"/>
          </p:cNvCxnSpPr>
          <p:nvPr/>
        </p:nvCxnSpPr>
        <p:spPr>
          <a:xfrm>
            <a:off x="1049688" y="4018855"/>
            <a:ext cx="6378" cy="7617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D20CE58-D907-6AE3-5BFD-A50B1282EFE7}"/>
              </a:ext>
            </a:extLst>
          </p:cNvPr>
          <p:cNvSpPr txBox="1"/>
          <p:nvPr/>
        </p:nvSpPr>
        <p:spPr>
          <a:xfrm>
            <a:off x="5542175" y="2525342"/>
            <a:ext cx="1326776" cy="276999"/>
          </a:xfrm>
          <a:prstGeom prst="rect">
            <a:avLst/>
          </a:prstGeom>
          <a:noFill/>
        </p:spPr>
        <p:txBody>
          <a:bodyPr wrap="square" rtlCol="0">
            <a:spAutoFit/>
          </a:bodyPr>
          <a:lstStyle/>
          <a:p>
            <a:r>
              <a:rPr lang="en-US" sz="1200" dirty="0"/>
              <a:t>Demo Tier</a:t>
            </a:r>
          </a:p>
        </p:txBody>
      </p:sp>
      <p:sp>
        <p:nvSpPr>
          <p:cNvPr id="19" name="TextBox 18">
            <a:extLst>
              <a:ext uri="{FF2B5EF4-FFF2-40B4-BE49-F238E27FC236}">
                <a16:creationId xmlns:a16="http://schemas.microsoft.com/office/drawing/2014/main" id="{1D3946C0-E61B-B504-D0AF-20857D48AF30}"/>
              </a:ext>
            </a:extLst>
          </p:cNvPr>
          <p:cNvSpPr txBox="1"/>
          <p:nvPr/>
        </p:nvSpPr>
        <p:spPr>
          <a:xfrm>
            <a:off x="7240587" y="2494836"/>
            <a:ext cx="2093242" cy="461665"/>
          </a:xfrm>
          <a:prstGeom prst="rect">
            <a:avLst/>
          </a:prstGeom>
          <a:noFill/>
        </p:spPr>
        <p:txBody>
          <a:bodyPr wrap="square" rtlCol="0">
            <a:spAutoFit/>
          </a:bodyPr>
          <a:lstStyle/>
          <a:p>
            <a:r>
              <a:rPr lang="en-US" sz="1200" dirty="0"/>
              <a:t>Essentials </a:t>
            </a:r>
          </a:p>
          <a:p>
            <a:r>
              <a:rPr lang="en-US" sz="1200" dirty="0"/>
              <a:t>$15/ user / month</a:t>
            </a:r>
          </a:p>
        </p:txBody>
      </p:sp>
      <p:sp>
        <p:nvSpPr>
          <p:cNvPr id="20" name="TextBox 19">
            <a:extLst>
              <a:ext uri="{FF2B5EF4-FFF2-40B4-BE49-F238E27FC236}">
                <a16:creationId xmlns:a16="http://schemas.microsoft.com/office/drawing/2014/main" id="{6C9FF83D-6245-5AE6-0C12-80E4FB5D0879}"/>
              </a:ext>
            </a:extLst>
          </p:cNvPr>
          <p:cNvSpPr txBox="1"/>
          <p:nvPr/>
        </p:nvSpPr>
        <p:spPr>
          <a:xfrm>
            <a:off x="9491456" y="2472728"/>
            <a:ext cx="2177597" cy="461665"/>
          </a:xfrm>
          <a:prstGeom prst="rect">
            <a:avLst/>
          </a:prstGeom>
          <a:noFill/>
        </p:spPr>
        <p:txBody>
          <a:bodyPr wrap="square" rtlCol="0">
            <a:spAutoFit/>
          </a:bodyPr>
          <a:lstStyle/>
          <a:p>
            <a:r>
              <a:rPr lang="en-US" sz="1200" dirty="0"/>
              <a:t>Professional Tier</a:t>
            </a:r>
          </a:p>
          <a:p>
            <a:r>
              <a:rPr lang="en-US" sz="1200" dirty="0"/>
              <a:t>$20 / user / month</a:t>
            </a:r>
          </a:p>
        </p:txBody>
      </p:sp>
      <p:sp>
        <p:nvSpPr>
          <p:cNvPr id="21" name="TextBox 20">
            <a:extLst>
              <a:ext uri="{FF2B5EF4-FFF2-40B4-BE49-F238E27FC236}">
                <a16:creationId xmlns:a16="http://schemas.microsoft.com/office/drawing/2014/main" id="{2A49D110-EB3D-0CDB-068B-72E3CDA36C95}"/>
              </a:ext>
            </a:extLst>
          </p:cNvPr>
          <p:cNvSpPr txBox="1"/>
          <p:nvPr/>
        </p:nvSpPr>
        <p:spPr>
          <a:xfrm>
            <a:off x="5412578" y="3407259"/>
            <a:ext cx="6353599" cy="938719"/>
          </a:xfrm>
          <a:prstGeom prst="rect">
            <a:avLst/>
          </a:prstGeom>
          <a:noFill/>
        </p:spPr>
        <p:txBody>
          <a:bodyPr wrap="square" rtlCol="0">
            <a:spAutoFit/>
          </a:bodyPr>
          <a:lstStyle/>
          <a:p>
            <a:r>
              <a:rPr lang="en-US" sz="1100" dirty="0"/>
              <a:t>Workshops – 500$ per attendee</a:t>
            </a:r>
          </a:p>
          <a:p>
            <a:r>
              <a:rPr lang="en-US" sz="1100" i="1" dirty="0"/>
              <a:t>The goal of these workshops would be two fold: </a:t>
            </a:r>
          </a:p>
          <a:p>
            <a:pPr marL="171450" indent="-171450">
              <a:buFontTx/>
              <a:buChar char="-"/>
            </a:pPr>
            <a:r>
              <a:rPr lang="en-US" sz="1100" i="1" dirty="0"/>
              <a:t>To understand the clients needs (ex. Finding areas of inefficiency) </a:t>
            </a:r>
          </a:p>
          <a:p>
            <a:pPr marL="171450" indent="-171450">
              <a:buFontTx/>
              <a:buChar char="-"/>
            </a:pPr>
            <a:r>
              <a:rPr lang="en-US" sz="1100" i="1" dirty="0"/>
              <a:t>To codevelop solutions with them fixing inefficiency issues with agents professionally implemented by us</a:t>
            </a:r>
          </a:p>
        </p:txBody>
      </p:sp>
      <p:sp>
        <p:nvSpPr>
          <p:cNvPr id="25" name="TextBox 24">
            <a:extLst>
              <a:ext uri="{FF2B5EF4-FFF2-40B4-BE49-F238E27FC236}">
                <a16:creationId xmlns:a16="http://schemas.microsoft.com/office/drawing/2014/main" id="{2AFF12E0-B3E4-497E-1E3E-D799C595C1D5}"/>
              </a:ext>
            </a:extLst>
          </p:cNvPr>
          <p:cNvSpPr txBox="1"/>
          <p:nvPr/>
        </p:nvSpPr>
        <p:spPr>
          <a:xfrm>
            <a:off x="5412578" y="4796736"/>
            <a:ext cx="5443681" cy="430887"/>
          </a:xfrm>
          <a:prstGeom prst="rect">
            <a:avLst/>
          </a:prstGeom>
          <a:noFill/>
        </p:spPr>
        <p:txBody>
          <a:bodyPr wrap="square" rtlCol="0">
            <a:spAutoFit/>
          </a:bodyPr>
          <a:lstStyle/>
          <a:p>
            <a:r>
              <a:rPr lang="en-US" sz="1100" dirty="0"/>
              <a:t>Leveraging existing client base to generate affiliate revenue from the partnerships we have by implementing tools made by external parties</a:t>
            </a:r>
            <a:endParaRPr lang="en-US" sz="1100" i="1" dirty="0"/>
          </a:p>
        </p:txBody>
      </p:sp>
      <p:sp>
        <p:nvSpPr>
          <p:cNvPr id="26" name="TextBox 25">
            <a:extLst>
              <a:ext uri="{FF2B5EF4-FFF2-40B4-BE49-F238E27FC236}">
                <a16:creationId xmlns:a16="http://schemas.microsoft.com/office/drawing/2014/main" id="{5874C889-0C73-49B9-1223-86CC314AD4AE}"/>
              </a:ext>
            </a:extLst>
          </p:cNvPr>
          <p:cNvSpPr txBox="1"/>
          <p:nvPr/>
        </p:nvSpPr>
        <p:spPr>
          <a:xfrm>
            <a:off x="5201089" y="1587123"/>
            <a:ext cx="1898958" cy="307777"/>
          </a:xfrm>
          <a:prstGeom prst="rect">
            <a:avLst/>
          </a:prstGeom>
          <a:noFill/>
        </p:spPr>
        <p:txBody>
          <a:bodyPr wrap="square" rtlCol="0">
            <a:spAutoFit/>
          </a:bodyPr>
          <a:lstStyle/>
          <a:p>
            <a:r>
              <a:rPr lang="en-US" sz="1400" b="1" dirty="0">
                <a:solidFill>
                  <a:schemeClr val="accent1"/>
                </a:solidFill>
              </a:rPr>
              <a:t>Revenue streams </a:t>
            </a:r>
          </a:p>
        </p:txBody>
      </p:sp>
      <p:cxnSp>
        <p:nvCxnSpPr>
          <p:cNvPr id="27" name="Straight Connector 26">
            <a:extLst>
              <a:ext uri="{FF2B5EF4-FFF2-40B4-BE49-F238E27FC236}">
                <a16:creationId xmlns:a16="http://schemas.microsoft.com/office/drawing/2014/main" id="{853FE326-6ED4-7622-808A-348005A2407C}"/>
              </a:ext>
            </a:extLst>
          </p:cNvPr>
          <p:cNvCxnSpPr>
            <a:cxnSpLocks/>
          </p:cNvCxnSpPr>
          <p:nvPr/>
        </p:nvCxnSpPr>
        <p:spPr>
          <a:xfrm>
            <a:off x="5281861" y="1986132"/>
            <a:ext cx="6572833" cy="235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7095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9FB39EE-F899-DAE5-97F2-51FBD0B28944}"/>
              </a:ext>
            </a:extLst>
          </p:cNvPr>
          <p:cNvSpPr/>
          <p:nvPr/>
        </p:nvSpPr>
        <p:spPr>
          <a:xfrm>
            <a:off x="6354049" y="1700212"/>
            <a:ext cx="5168317" cy="4759643"/>
          </a:xfrm>
          <a:prstGeom prst="rect">
            <a:avLst/>
          </a:prstGeom>
          <a:solidFill>
            <a:schemeClr val="bg1"/>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i="1" dirty="0">
                <a:solidFill>
                  <a:schemeClr val="tx1"/>
                </a:solidFill>
              </a:rPr>
              <a:t>Growth</a:t>
            </a:r>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r>
              <a:rPr lang="en-US" i="1" dirty="0">
                <a:solidFill>
                  <a:schemeClr val="tx1"/>
                </a:solidFill>
              </a:rPr>
              <a:t>Bureau of labor statistics </a:t>
            </a:r>
            <a:endParaRPr lang="en-US" sz="1400" b="0" dirty="0">
              <a:solidFill>
                <a:schemeClr val="tx1"/>
              </a:solidFill>
              <a:effectLst/>
            </a:endParaRPr>
          </a:p>
          <a:p>
            <a:br>
              <a:rPr lang="en-US" sz="1400" dirty="0"/>
            </a:br>
            <a:endParaRPr lang="en-US" sz="1400" dirty="0">
              <a:solidFill>
                <a:schemeClr val="bg1"/>
              </a:solidFill>
            </a:endParaRPr>
          </a:p>
        </p:txBody>
      </p:sp>
      <p:sp>
        <p:nvSpPr>
          <p:cNvPr id="7" name="Rectangle 6">
            <a:extLst>
              <a:ext uri="{FF2B5EF4-FFF2-40B4-BE49-F238E27FC236}">
                <a16:creationId xmlns:a16="http://schemas.microsoft.com/office/drawing/2014/main" id="{E853467E-DBC5-CB39-BA8B-8ED57A5A643D}"/>
              </a:ext>
            </a:extLst>
          </p:cNvPr>
          <p:cNvSpPr/>
          <p:nvPr/>
        </p:nvSpPr>
        <p:spPr>
          <a:xfrm>
            <a:off x="669634" y="1690688"/>
            <a:ext cx="5168316" cy="4759643"/>
          </a:xfrm>
          <a:prstGeom prst="rect">
            <a:avLst/>
          </a:prstGeom>
          <a:solidFill>
            <a:schemeClr val="bg1"/>
          </a:solidFill>
          <a:ln>
            <a:noFill/>
          </a:ln>
          <a:effectLst>
            <a:outerShdw blurRad="50800" dist="38100" dir="2700000" algn="tl" rotWithShape="0">
              <a:schemeClr val="bg1">
                <a:lumMod val="65000"/>
                <a:alpha val="83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i="1" dirty="0">
                <a:solidFill>
                  <a:schemeClr val="tx1"/>
                </a:solidFill>
              </a:rPr>
              <a:t>Sizeable market </a:t>
            </a:r>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endParaRPr lang="en-US" i="1" dirty="0"/>
          </a:p>
          <a:p>
            <a:r>
              <a:rPr lang="en-US" i="1" dirty="0">
                <a:solidFill>
                  <a:schemeClr val="tx1"/>
                </a:solidFill>
              </a:rPr>
              <a:t>Grandview Inc, own calculations</a:t>
            </a:r>
            <a:endParaRPr lang="en-US" sz="1400" b="0" dirty="0">
              <a:solidFill>
                <a:schemeClr val="tx1"/>
              </a:solidFill>
              <a:effectLst/>
            </a:endParaRPr>
          </a:p>
          <a:p>
            <a:br>
              <a:rPr lang="en-US" sz="1400" dirty="0"/>
            </a:br>
            <a:endParaRPr lang="en-US" sz="1400" dirty="0">
              <a:solidFill>
                <a:schemeClr val="bg1"/>
              </a:solidFill>
            </a:endParaRPr>
          </a:p>
        </p:txBody>
      </p:sp>
      <p:sp>
        <p:nvSpPr>
          <p:cNvPr id="2" name="Title 1">
            <a:extLst>
              <a:ext uri="{FF2B5EF4-FFF2-40B4-BE49-F238E27FC236}">
                <a16:creationId xmlns:a16="http://schemas.microsoft.com/office/drawing/2014/main" id="{C8665A45-9064-E107-4A7F-BCB2259DBBC7}"/>
              </a:ext>
            </a:extLst>
          </p:cNvPr>
          <p:cNvSpPr>
            <a:spLocks noGrp="1"/>
          </p:cNvSpPr>
          <p:nvPr>
            <p:ph type="title"/>
          </p:nvPr>
        </p:nvSpPr>
        <p:spPr/>
        <p:txBody>
          <a:bodyPr/>
          <a:lstStyle/>
          <a:p>
            <a:r>
              <a:rPr lang="en-US" dirty="0"/>
              <a:t>Market &amp; TAM/SAM/SOM</a:t>
            </a:r>
          </a:p>
        </p:txBody>
      </p:sp>
      <p:pic>
        <p:nvPicPr>
          <p:cNvPr id="4" name="Picture 3" descr="A diagram of different types of services&#10;&#10;AI-generated content may be incorrect.">
            <a:extLst>
              <a:ext uri="{FF2B5EF4-FFF2-40B4-BE49-F238E27FC236}">
                <a16:creationId xmlns:a16="http://schemas.microsoft.com/office/drawing/2014/main" id="{6544E8B9-B303-35B0-0295-71A1A27817A3}"/>
              </a:ext>
            </a:extLst>
          </p:cNvPr>
          <p:cNvPicPr>
            <a:picLocks noChangeAspect="1"/>
          </p:cNvPicPr>
          <p:nvPr/>
        </p:nvPicPr>
        <p:blipFill>
          <a:blip r:embed="rId2"/>
          <a:stretch>
            <a:fillRect/>
          </a:stretch>
        </p:blipFill>
        <p:spPr>
          <a:xfrm>
            <a:off x="838200" y="2249866"/>
            <a:ext cx="4449803" cy="3358030"/>
          </a:xfrm>
          <a:prstGeom prst="rect">
            <a:avLst/>
          </a:prstGeom>
        </p:spPr>
      </p:pic>
      <p:pic>
        <p:nvPicPr>
          <p:cNvPr id="5122" name="Picture 2">
            <a:extLst>
              <a:ext uri="{FF2B5EF4-FFF2-40B4-BE49-F238E27FC236}">
                <a16:creationId xmlns:a16="http://schemas.microsoft.com/office/drawing/2014/main" id="{D53066BC-0F1C-82E7-40BF-3DB54C452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695" y="2249866"/>
            <a:ext cx="4477310" cy="3523129"/>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a:extLst>
              <a:ext uri="{FF2B5EF4-FFF2-40B4-BE49-F238E27FC236}">
                <a16:creationId xmlns:a16="http://schemas.microsoft.com/office/drawing/2014/main" id="{D5DAF400-F4AC-0095-E76A-DDF379E34780}"/>
              </a:ext>
            </a:extLst>
          </p:cNvPr>
          <p:cNvCxnSpPr/>
          <p:nvPr/>
        </p:nvCxnSpPr>
        <p:spPr>
          <a:xfrm>
            <a:off x="838200" y="1470212"/>
            <a:ext cx="10385612"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05444423-70AA-4EA6-2363-413CA714D9A2}"/>
              </a:ext>
            </a:extLst>
          </p:cNvPr>
          <p:cNvSpPr/>
          <p:nvPr/>
        </p:nvSpPr>
        <p:spPr>
          <a:xfrm>
            <a:off x="6477000" y="3124950"/>
            <a:ext cx="3924299" cy="247650"/>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2BBDB1-92D4-B243-62E2-F9E83A9CA956}"/>
              </a:ext>
            </a:extLst>
          </p:cNvPr>
          <p:cNvSpPr/>
          <p:nvPr/>
        </p:nvSpPr>
        <p:spPr>
          <a:xfrm>
            <a:off x="6477000" y="3733801"/>
            <a:ext cx="3924299" cy="247650"/>
          </a:xfrm>
          <a:prstGeom prst="rect">
            <a:avLst/>
          </a:prstGeom>
          <a:noFill/>
          <a:ln>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8704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9435</TotalTime>
  <Words>1479</Words>
  <Application>Microsoft Macintosh PowerPoint</Application>
  <PresentationFormat>Widescreen</PresentationFormat>
  <Paragraphs>210</Paragraphs>
  <Slides>18</Slides>
  <Notes>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Times</vt:lpstr>
      <vt:lpstr>Office Theme</vt:lpstr>
      <vt:lpstr>OWL MIND</vt:lpstr>
      <vt:lpstr>Founder</vt:lpstr>
      <vt:lpstr>EXEC SUMMARY</vt:lpstr>
      <vt:lpstr>Problem</vt:lpstr>
      <vt:lpstr>Solution </vt:lpstr>
      <vt:lpstr>Customer segment &amp; Validation </vt:lpstr>
      <vt:lpstr>Value proposition</vt:lpstr>
      <vt:lpstr>Business model</vt:lpstr>
      <vt:lpstr>Market &amp; TAM/SAM/SOM</vt:lpstr>
      <vt:lpstr>Competitive Landscape </vt:lpstr>
      <vt:lpstr>Competitive Landscape </vt:lpstr>
      <vt:lpstr>Financials </vt:lpstr>
      <vt:lpstr>Financials </vt:lpstr>
      <vt:lpstr>Go-to-market plan</vt:lpstr>
      <vt:lpstr>Go-to-market plan</vt:lpstr>
      <vt:lpstr>Risks &amp; mitigation</vt:lpstr>
      <vt:lpstr>Final all encompassing slide of the businesses potential and growth</vt:lpstr>
      <vt:lpstr>Index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Haesaert, Lucas Joris</dc:creator>
  <cp:lastModifiedBy>Haesaert, Lucas Joris</cp:lastModifiedBy>
  <cp:revision>3</cp:revision>
  <dcterms:created xsi:type="dcterms:W3CDTF">2025-06-18T07:22:53Z</dcterms:created>
  <dcterms:modified xsi:type="dcterms:W3CDTF">2025-06-24T20:38:25Z</dcterms:modified>
</cp:coreProperties>
</file>