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7" r:id="rId9"/>
    <p:sldId id="268" r:id="rId10"/>
    <p:sldId id="281" r:id="rId11"/>
    <p:sldId id="269" r:id="rId12"/>
    <p:sldId id="270" r:id="rId13"/>
    <p:sldId id="271" r:id="rId14"/>
    <p:sldId id="282" r:id="rId15"/>
    <p:sldId id="272" r:id="rId16"/>
    <p:sldId id="273" r:id="rId17"/>
    <p:sldId id="283" r:id="rId18"/>
    <p:sldId id="275" r:id="rId19"/>
    <p:sldId id="276" r:id="rId20"/>
    <p:sldId id="274" r:id="rId21"/>
    <p:sldId id="277" r:id="rId22"/>
    <p:sldId id="278" r:id="rId23"/>
    <p:sldId id="284" r:id="rId24"/>
    <p:sldId id="279" r:id="rId25"/>
    <p:sldId id="280" r:id="rId26"/>
    <p:sldId id="25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85"/>
    <a:srgbClr val="00B8F1"/>
    <a:srgbClr val="EF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1A1D8-FEA2-452F-88C9-44F1CAF8D345}" v="108" dt="2023-10-30T15:39:54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3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1C3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81401" y="1122363"/>
            <a:ext cx="7910382" cy="1549212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rgbClr val="00B8F1"/>
                </a:solidFill>
                <a:latin typeface="Neo Sans Std" panose="020B05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81400" y="2921890"/>
            <a:ext cx="791038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Neo Sans Std" panose="020B05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EC7DC-0D55-42E9-86D3-4FC89E2F70A0}" type="datetimeFigureOut">
              <a:rPr lang="pt-BR" smtClean="0"/>
              <a:pPr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49790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0F441-2994-4DA5-92EC-D5BFE06769A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3" descr="AF_PROA2017_RGB_LogotipoHorizontal_Negativ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2" y="6087870"/>
            <a:ext cx="1736174" cy="9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76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>
            <a:normAutofit/>
          </a:bodyPr>
          <a:lstStyle>
            <a:lvl1pPr>
              <a:defRPr sz="3200" b="1">
                <a:latin typeface="Neo Sans Std" panose="020B05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8286"/>
            <a:ext cx="10515600" cy="4848677"/>
          </a:xfrm>
        </p:spPr>
        <p:txBody>
          <a:bodyPr/>
          <a:lstStyle>
            <a:lvl1pPr>
              <a:defRPr>
                <a:latin typeface="Neo Sans Std" panose="020B0504030504040204" pitchFamily="34" charset="0"/>
              </a:defRPr>
            </a:lvl1pPr>
            <a:lvl2pPr>
              <a:defRPr>
                <a:latin typeface="Neo Sans Std" panose="020B0504030504040204" pitchFamily="34" charset="0"/>
              </a:defRPr>
            </a:lvl2pPr>
            <a:lvl3pPr>
              <a:defRPr>
                <a:latin typeface="Neo Sans Std" panose="020B0504030504040204" pitchFamily="34" charset="0"/>
              </a:defRPr>
            </a:lvl3pPr>
            <a:lvl4pPr>
              <a:defRPr>
                <a:latin typeface="Neo Sans Std" panose="020B0504030504040204" pitchFamily="34" charset="0"/>
              </a:defRPr>
            </a:lvl4pPr>
            <a:lvl5pPr>
              <a:defRPr>
                <a:latin typeface="Neo Sans Std" panose="020B05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303421" cy="365125"/>
          </a:xfrm>
        </p:spPr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5"/>
          <p:cNvSpPr/>
          <p:nvPr userDrawn="1"/>
        </p:nvSpPr>
        <p:spPr>
          <a:xfrm>
            <a:off x="0" y="-616018"/>
            <a:ext cx="12192000" cy="956235"/>
          </a:xfrm>
          <a:prstGeom prst="rect">
            <a:avLst/>
          </a:prstGeom>
          <a:solidFill>
            <a:srgbClr val="1C34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3485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5" y="6087870"/>
            <a:ext cx="1736171" cy="902084"/>
          </a:xfrm>
          <a:prstGeom prst="rect">
            <a:avLst/>
          </a:prstGeom>
        </p:spPr>
      </p:pic>
      <p:pic>
        <p:nvPicPr>
          <p:cNvPr id="9" name="Picture 4" descr="Faixa ondas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6018"/>
            <a:ext cx="12192000" cy="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C3485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4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5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4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9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9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9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498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C7DC-0D55-42E9-86D3-4FC89E2F70A0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5777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F441-2994-4DA5-92EC-D5BFE06769A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5"/>
          <p:cNvSpPr/>
          <p:nvPr userDrawn="1"/>
        </p:nvSpPr>
        <p:spPr>
          <a:xfrm>
            <a:off x="0" y="-616018"/>
            <a:ext cx="12192000" cy="956235"/>
          </a:xfrm>
          <a:prstGeom prst="rect">
            <a:avLst/>
          </a:prstGeom>
          <a:solidFill>
            <a:srgbClr val="1C34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C3485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385" y="6087870"/>
            <a:ext cx="1736171" cy="902084"/>
          </a:xfrm>
          <a:prstGeom prst="rect">
            <a:avLst/>
          </a:prstGeom>
        </p:spPr>
      </p:pic>
      <p:pic>
        <p:nvPicPr>
          <p:cNvPr id="9" name="Picture 4" descr="Faixa ondas-0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6018"/>
            <a:ext cx="12192000" cy="9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C3485"/>
          </a:solidFill>
          <a:latin typeface="Neo Sans Std" panose="020B05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o Sans Std" panose="020B05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8958" y="2390777"/>
            <a:ext cx="7883488" cy="1809188"/>
          </a:xfrm>
        </p:spPr>
        <p:txBody>
          <a:bodyPr/>
          <a:lstStyle/>
          <a:p>
            <a:r>
              <a:rPr lang="pt-BR">
                <a:solidFill>
                  <a:schemeClr val="accent1"/>
                </a:solidFill>
                <a:latin typeface="Neo Sans Std"/>
              </a:rPr>
              <a:t>Projeto de Carreira:</a:t>
            </a:r>
            <a:br>
              <a:rPr lang="pt-BR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  <a:latin typeface="Neo Sans Std"/>
              </a:rPr>
              <a:t>PROA 4.0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88D4D4-DC0C-4CD6-B6C3-4DC7904308CF}"/>
              </a:ext>
            </a:extLst>
          </p:cNvPr>
          <p:cNvSpPr txBox="1"/>
          <p:nvPr/>
        </p:nvSpPr>
        <p:spPr>
          <a:xfrm>
            <a:off x="4341419" y="4194933"/>
            <a:ext cx="35134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ea typeface="Calibri"/>
                <a:cs typeface="Calibri"/>
              </a:rPr>
              <a:t>Nome: </a:t>
            </a:r>
          </a:p>
        </p:txBody>
      </p:sp>
    </p:spTree>
    <p:extLst>
      <p:ext uri="{BB962C8B-B14F-4D97-AF65-F5344CB8AC3E}">
        <p14:creationId xmlns:p14="http://schemas.microsoft.com/office/powerpoint/2010/main" val="1239634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43522"/>
              </p:ext>
            </p:extLst>
          </p:nvPr>
        </p:nvGraphicFramePr>
        <p:xfrm>
          <a:off x="356273" y="1769221"/>
          <a:ext cx="10594420" cy="50091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Comportamental 3 – Comunicação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Como desenvolver?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O Front de um projeto é a parte principal de qualquer página, é necessário que o </a:t>
                      </a:r>
                      <a:r>
                        <a:rPr lang="pt-BR" dirty="0" err="1"/>
                        <a:t>dev</a:t>
                      </a:r>
                      <a:r>
                        <a:rPr lang="pt-BR" dirty="0"/>
                        <a:t> esteja em constante comunicação com os membros do grupo para coletar feedback de como está ficando a página e como será o futuro do projeto.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Planejamento de como irá se impor. Saber: observar, ouvir, qual a necessidade e ser assertivo.</a:t>
                      </a:r>
                    </a:p>
                    <a:p>
                      <a:r>
                        <a:rPr lang="pt-BR" dirty="0"/>
                        <a:t>Treinar leitura em voz aula e praticar um debate sempre que possível.</a:t>
                      </a:r>
                    </a:p>
                    <a:p>
                      <a:r>
                        <a:rPr lang="pt-BR" dirty="0"/>
                        <a:t>Utilizar meios de comunicação para conversar, seja redes sociais ou conversas presenciais.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 qualquer meio de comunicação, seja social ou empregado, a comunicação gere nossa sociedade, assim, todos meios de comunicação são válidos para a prática e melhoria da comunicação.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PROA, atuei como P.O e Full Stack, sendo assim tendo que praticar todos os dias a comunicação assertiva e objetiva, buscando o melhor desenvolvimento do projeto.</a:t>
                      </a:r>
                    </a:p>
                    <a:p>
                      <a:r>
                        <a:rPr lang="pt-BR" dirty="0"/>
                        <a:t>No GPA era responsável na gestão de carregamento, alinhando com os funcionários a melhor estratégia para bater a demanda do dia.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814C6943-1F44-48ED-A4B8-FC3514735394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F736B9-8F72-A1CA-A810-09B1F86582A4}"/>
              </a:ext>
            </a:extLst>
          </p:cNvPr>
          <p:cNvSpPr txBox="1"/>
          <p:nvPr/>
        </p:nvSpPr>
        <p:spPr>
          <a:xfrm>
            <a:off x="1086106" y="1094796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Front </a:t>
            </a:r>
            <a:r>
              <a:rPr lang="pt-BR" sz="2800" b="1" dirty="0" err="1"/>
              <a:t>End</a:t>
            </a:r>
            <a:r>
              <a:rPr lang="pt-BR" sz="28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333119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BE5F49-8B51-B078-8C9E-4F8B6A3F0683}"/>
              </a:ext>
            </a:extLst>
          </p:cNvPr>
          <p:cNvSpPr txBox="1"/>
          <p:nvPr/>
        </p:nvSpPr>
        <p:spPr>
          <a:xfrm>
            <a:off x="1086106" y="1094796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Front </a:t>
            </a:r>
            <a:r>
              <a:rPr lang="pt-BR" sz="2800" b="1" dirty="0" err="1"/>
              <a:t>End</a:t>
            </a:r>
            <a:r>
              <a:rPr lang="pt-BR" sz="2800" b="1" dirty="0"/>
              <a:t> Júnior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C0087C0-2EDC-4557-6DD2-4A8C64B35D8C}"/>
              </a:ext>
            </a:extLst>
          </p:cNvPr>
          <p:cNvSpPr txBox="1">
            <a:spLocks/>
          </p:cNvSpPr>
          <p:nvPr/>
        </p:nvSpPr>
        <p:spPr>
          <a:xfrm>
            <a:off x="838200" y="247138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3600"/>
              <a:t>Mapa de carreira </a:t>
            </a:r>
            <a:endParaRPr lang="pt-BR" sz="36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BC5D5B5-6D18-C06D-FEE1-9224C22C915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6B1BA01-4EF2-9F98-6EC5-972C197BA42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8" name="Círculo: Vazio 7">
              <a:extLst>
                <a:ext uri="{FF2B5EF4-FFF2-40B4-BE49-F238E27FC236}">
                  <a16:creationId xmlns:a16="http://schemas.microsoft.com/office/drawing/2014/main" id="{69AD4C38-6027-E5A7-EA18-F2CF2C37E765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72D66C8-253D-695C-BF5F-6A43DF35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71492"/>
              </p:ext>
            </p:extLst>
          </p:nvPr>
        </p:nvGraphicFramePr>
        <p:xfrm>
          <a:off x="257661" y="1769221"/>
          <a:ext cx="10594420" cy="4734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Comportamental 3 – Visão crítica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Como desenvolver?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 dirty="0"/>
                        <a:t>Quando desenvolver</a:t>
                      </a:r>
                      <a:endParaRPr lang="pt-BR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A visão crítica complementa a comunicação e empatia, serve para coletar e analisar pontos de vista, experiências e resultados.</a:t>
                      </a:r>
                    </a:p>
                    <a:p>
                      <a:r>
                        <a:rPr lang="pt-BR" dirty="0"/>
                        <a:t>Com ela é possível realizar mudanças importantes e constantes durante um Projeto, buscando a melhor empatia com o usuário no processo.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sobre o assunto por meio de documentários, vídeos, palestras e livros afim de compreender o que é e como deve ser feito.</a:t>
                      </a:r>
                    </a:p>
                    <a:p>
                      <a:r>
                        <a:rPr lang="pt-BR" dirty="0"/>
                        <a:t>Pesquisar sobre </a:t>
                      </a:r>
                      <a:r>
                        <a:rPr lang="pt-BR" dirty="0" err="1"/>
                        <a:t>Quality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Assurance</a:t>
                      </a:r>
                      <a:r>
                        <a:rPr lang="pt-BR" dirty="0"/>
                        <a:t> para ter noção do destino do projeto, tampando falhas antes de lançar um produto.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 qualquer ambiente que exista um projeto e que exija uma troca com o usuário, podendo aplicar a visão crítica para nivelar o projeto antes de chegar ao usuário, pode-se desenvolver analisando projetos autônomos ou de terceiros, dando feedback construtivo.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PROA é disponibilizado um feedback para os grupos, assim os alunos puderam analisar e avaliar erros e acertos de um projeto, trazendo a melhoria coletiva/individual do grupo em questão.</a:t>
                      </a:r>
                    </a:p>
                    <a:p>
                      <a:r>
                        <a:rPr lang="pt-BR" dirty="0"/>
                        <a:t>Estou estudando sobre QA para detectar falhas no nosso produto atual que é a Agiliza.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5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895" y="-56007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Mapa de carreira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288110" y="2084662"/>
            <a:ext cx="422733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  <a:endParaRPr lang="pt-BR" dirty="0">
              <a:latin typeface="Berlin Sans FB Demi" panose="020E0802020502020306" pitchFamily="34" charset="0"/>
            </a:endParaRPr>
          </a:p>
          <a:p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Lógica de Programação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JavaScript</a:t>
            </a:r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Java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React</a:t>
            </a:r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174557" y="2087538"/>
            <a:ext cx="53638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Trabalho em equipe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Aprendizado continuo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Responsabilidade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. Gestão de tempo</a:t>
            </a:r>
          </a:p>
          <a:p>
            <a:endParaRPr lang="pt-BR" dirty="0">
              <a:latin typeface="Berlin Sans FB Demi" panose="020E0802020502020306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5DC813-8F77-447B-AD8A-32A1CB5BB4E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305C59F-338D-4C5A-9373-894F1E53C253}"/>
                </a:ext>
              </a:extLst>
            </p:cNvPr>
            <p:cNvSpPr txBox="1"/>
            <p:nvPr/>
          </p:nvSpPr>
          <p:spPr>
            <a:xfrm>
              <a:off x="243150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29A09939-FCC7-49AB-927A-7C71BB997AD3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CE91BB4-980F-4298-BFF4-588360EE5B31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/>
              <a:t>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58BD35-94A9-0FD3-7C8C-CDC1FA5C1FCC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212645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49261"/>
              </p:ext>
            </p:extLst>
          </p:nvPr>
        </p:nvGraphicFramePr>
        <p:xfrm>
          <a:off x="798790" y="1791244"/>
          <a:ext cx="10594420" cy="44907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60602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</a:t>
                      </a:r>
                      <a:r>
                        <a:rPr lang="pt-BR" sz="2400" dirty="0">
                          <a:latin typeface="+mn-lt"/>
                        </a:rPr>
                        <a:t>1 - </a:t>
                      </a:r>
                      <a:r>
                        <a:rPr lang="pt-BR" sz="2400" b="0" dirty="0">
                          <a:solidFill>
                            <a:schemeClr val="bg1"/>
                          </a:solidFill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Lógica de Programação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r>
                        <a:rPr lang="pt-BR" dirty="0"/>
                        <a:t>Para de tornar um bom </a:t>
                      </a:r>
                      <a:r>
                        <a:rPr lang="pt-BR" dirty="0" err="1"/>
                        <a:t>dev</a:t>
                      </a:r>
                      <a:r>
                        <a:rPr lang="pt-BR" dirty="0"/>
                        <a:t> é necessário saber a lógica de programação, com isso você terá mais facilidade em aprender novas línguas de programação, se tornando um </a:t>
                      </a:r>
                      <a:r>
                        <a:rPr lang="pt-BR" dirty="0" err="1"/>
                        <a:t>dev</a:t>
                      </a:r>
                      <a:r>
                        <a:rPr lang="pt-BR" dirty="0"/>
                        <a:t> que nunca para de aprender.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HTML,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, Java e outras linguagens por meio de Livros, Vídeos, Cursos etc.</a:t>
                      </a:r>
                    </a:p>
                    <a:p>
                      <a:r>
                        <a:rPr lang="pt-BR" dirty="0"/>
                        <a:t>A principal característica que será abordada, será como criar uma estrutura de programação, sabendo o que significa e como aplicar, você conseguirá desenvolver essa competência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 meio de projetos autônomos ou profissionais.</a:t>
                      </a:r>
                    </a:p>
                    <a:p>
                      <a:r>
                        <a:rPr lang="pt-BR" dirty="0"/>
                        <a:t>Estudando projeto de outras pessoas no GitHub, tentando recriar ou entender o que outra pessoa criou, melhorando sua leitura de lógica de programação.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 projetos Demo Day, peguei </a:t>
                      </a:r>
                      <a:r>
                        <a:rPr lang="pt-BR" dirty="0" err="1"/>
                        <a:t>templates</a:t>
                      </a:r>
                      <a:r>
                        <a:rPr lang="pt-BR" dirty="0"/>
                        <a:t> para estudar os reestruturando para se adequar ao meu projeto.</a:t>
                      </a:r>
                    </a:p>
                    <a:p>
                      <a:r>
                        <a:rPr lang="pt-BR" dirty="0"/>
                        <a:t>Utilizo o GitHub para ler outros projetos e aprender a estudar lógica e linguagem de programação.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F2A1DB5-884E-4D56-A80F-08B1CDB517B3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2265C5-B669-CDAB-1511-BA1B1FC88CC3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362438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22315"/>
              </p:ext>
            </p:extLst>
          </p:nvPr>
        </p:nvGraphicFramePr>
        <p:xfrm>
          <a:off x="798790" y="1791244"/>
          <a:ext cx="10594420" cy="43927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60602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1 –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JavaScript</a:t>
                      </a:r>
                      <a:endParaRPr lang="pt-BR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r>
                        <a:rPr lang="pt-BR" dirty="0"/>
                        <a:t>Toda aplicação necessita de funções, Javascript serve exatamente para atribuir funções, fazer ações e deixar o site mais acessível para todo tipo de público.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lógica de programação e a linguagem em si, por meio de livros, vídeos e cursos.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possível desenvolver em projetos pessoais ou profissionais por meio de um estágio.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Realizei diversos projetos no PROA que pedia funções em </a:t>
                      </a:r>
                      <a:r>
                        <a:rPr lang="pt-BR" dirty="0" err="1"/>
                        <a:t>JavaScript</a:t>
                      </a:r>
                      <a:r>
                        <a:rPr lang="pt-BR" dirty="0"/>
                        <a:t>, atualmente utilizando funções no Demo Day para melhorar a experiência do usuário em nossa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F2A1DB5-884E-4D56-A80F-08B1CDB517B3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2265C5-B669-CDAB-1511-BA1B1FC88CC3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116998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883" y="73905"/>
            <a:ext cx="3535611" cy="847658"/>
          </a:xfrm>
        </p:spPr>
        <p:txBody>
          <a:bodyPr>
            <a:noAutofit/>
          </a:bodyPr>
          <a:lstStyle/>
          <a:p>
            <a:r>
              <a:rPr lang="pt-BR" sz="3600" dirty="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52128"/>
              </p:ext>
            </p:extLst>
          </p:nvPr>
        </p:nvGraphicFramePr>
        <p:xfrm>
          <a:off x="798790" y="1791244"/>
          <a:ext cx="10594420" cy="44907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606023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Técnica 2 –</a:t>
                      </a:r>
                      <a:r>
                        <a:rPr lang="pt-BR" sz="2800"/>
                        <a:t> 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8E5B448B-EBFB-4DA8-8CE7-F15079DD996B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346A02-889C-59FD-3ABF-06FF3CB82F40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320844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83857"/>
              </p:ext>
            </p:extLst>
          </p:nvPr>
        </p:nvGraphicFramePr>
        <p:xfrm>
          <a:off x="798790" y="1791244"/>
          <a:ext cx="10594420" cy="44907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606023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Técnica 3 –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2A524AEB-1194-4880-9B0D-5FD0C3C71366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D43F75-AB05-8237-BBDA-AA2686BB6361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236082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4631"/>
              </p:ext>
            </p:extLst>
          </p:nvPr>
        </p:nvGraphicFramePr>
        <p:xfrm>
          <a:off x="798790" y="1791245"/>
          <a:ext cx="10594420" cy="446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Comportamental 1 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31F979-A20D-4310-BCB9-4E1768E67DA6}"/>
              </a:ext>
            </a:extLst>
          </p:cNvPr>
          <p:cNvGrpSpPr/>
          <p:nvPr/>
        </p:nvGrpSpPr>
        <p:grpSpPr>
          <a:xfrm>
            <a:off x="108366" y="921563"/>
            <a:ext cx="4407074" cy="754144"/>
            <a:chOff x="108366" y="921563"/>
            <a:chExt cx="4407074" cy="754144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A3C73F1-19FE-4BD9-9409-2B4677A2A941}"/>
                </a:ext>
              </a:extLst>
            </p:cNvPr>
            <p:cNvSpPr txBox="1"/>
            <p:nvPr/>
          </p:nvSpPr>
          <p:spPr>
            <a:xfrm>
              <a:off x="937925" y="1037025"/>
              <a:ext cx="3577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2400">
                <a:latin typeface="Berlin Sans FB Demi" panose="020E0802020502020306" pitchFamily="34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D86C9A9-616C-4B8C-A8CE-F7200298E5AF}"/>
                </a:ext>
              </a:extLst>
            </p:cNvPr>
            <p:cNvGrpSpPr/>
            <p:nvPr/>
          </p:nvGrpSpPr>
          <p:grpSpPr>
            <a:xfrm>
              <a:off x="108366" y="921563"/>
              <a:ext cx="829559" cy="754144"/>
              <a:chOff x="42378" y="1189554"/>
              <a:chExt cx="829559" cy="754144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C6650F6-2012-4C5E-ADA2-0486C03DC9A2}"/>
                  </a:ext>
                </a:extLst>
              </p:cNvPr>
              <p:cNvSpPr txBox="1"/>
              <p:nvPr/>
            </p:nvSpPr>
            <p:spPr>
              <a:xfrm>
                <a:off x="290285" y="1211573"/>
                <a:ext cx="4235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3" name="Círculo: Vazio 2">
                <a:extLst>
                  <a:ext uri="{FF2B5EF4-FFF2-40B4-BE49-F238E27FC236}">
                    <a16:creationId xmlns:a16="http://schemas.microsoft.com/office/drawing/2014/main" id="{7B739A09-221B-4AB0-B1B9-8DBE7BDEF9A1}"/>
                  </a:ext>
                </a:extLst>
              </p:cNvPr>
              <p:cNvSpPr/>
              <p:nvPr/>
            </p:nvSpPr>
            <p:spPr>
              <a:xfrm>
                <a:off x="42378" y="1189554"/>
                <a:ext cx="829559" cy="75414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0910AAFC-57B3-42C4-86B2-0F313DC79D54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9AC298-03C7-F49F-8C82-68622FEBEBFD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70203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2369"/>
              </p:ext>
            </p:extLst>
          </p:nvPr>
        </p:nvGraphicFramePr>
        <p:xfrm>
          <a:off x="798790" y="1791245"/>
          <a:ext cx="10594420" cy="446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Comportamental 2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F7AEC8DA-916D-458D-882E-BF65774B671C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ED6242-AFEB-D578-31DC-AA09C1A283B2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392584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37036"/>
              </p:ext>
            </p:extLst>
          </p:nvPr>
        </p:nvGraphicFramePr>
        <p:xfrm>
          <a:off x="798790" y="1791245"/>
          <a:ext cx="10594420" cy="446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Comportamental 3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8CB19DA9-E81A-4FBE-9EAF-EEEAF10935E7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48F078-E85A-C55B-9F71-12E966BFC410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29779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01119" y="351240"/>
            <a:ext cx="4213412" cy="847658"/>
          </a:xfrm>
        </p:spPr>
        <p:txBody>
          <a:bodyPr>
            <a:normAutofit/>
          </a:bodyPr>
          <a:lstStyle/>
          <a:p>
            <a:r>
              <a:rPr lang="pt-BR" sz="3600"/>
              <a:t>Mapa de carreira  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3F14E94-3D69-48D5-A820-0910DB56764D}"/>
              </a:ext>
            </a:extLst>
          </p:cNvPr>
          <p:cNvSpPr txBox="1">
            <a:spLocks/>
          </p:cNvSpPr>
          <p:nvPr/>
        </p:nvSpPr>
        <p:spPr>
          <a:xfrm>
            <a:off x="1676833" y="1011935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dirty="0">
                <a:latin typeface="Neo Sans Std"/>
              </a:rPr>
              <a:t>NOME: Lucas </a:t>
            </a:r>
            <a:r>
              <a:rPr lang="pt-BR" dirty="0" err="1">
                <a:latin typeface="Neo Sans Std"/>
              </a:rPr>
              <a:t>Kayque</a:t>
            </a:r>
            <a:r>
              <a:rPr lang="pt-BR" dirty="0">
                <a:latin typeface="Neo Sans Std"/>
              </a:rPr>
              <a:t> Mendes de Sousa Gomes</a:t>
            </a:r>
            <a:endParaRPr lang="pt-BR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9C81139-B2C7-F864-1FF3-CF581FD0F3B3}"/>
              </a:ext>
            </a:extLst>
          </p:cNvPr>
          <p:cNvGrpSpPr/>
          <p:nvPr/>
        </p:nvGrpSpPr>
        <p:grpSpPr>
          <a:xfrm>
            <a:off x="775478" y="1864777"/>
            <a:ext cx="12318310" cy="5209136"/>
            <a:chOff x="408670" y="1340186"/>
            <a:chExt cx="12676898" cy="520913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25F1977E-2281-4A5F-B72A-C9837689E8D6}"/>
                </a:ext>
              </a:extLst>
            </p:cNvPr>
            <p:cNvGrpSpPr/>
            <p:nvPr/>
          </p:nvGrpSpPr>
          <p:grpSpPr>
            <a:xfrm>
              <a:off x="408670" y="1340186"/>
              <a:ext cx="12676898" cy="5209136"/>
              <a:chOff x="882743" y="949693"/>
              <a:chExt cx="12676898" cy="5209136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4B537D8F-29E8-4802-96D7-BA0EE6A287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72889" y1="34444" x2="72889" y2="34444"/>
                            <a14:foregroundMark x1="78667" y1="46667" x2="78667" y2="46667"/>
                            <a14:foregroundMark x1="74111" y1="60556" x2="74111" y2="60556"/>
                            <a14:foregroundMark x1="67333" y1="61296" x2="67333" y2="61296"/>
                            <a14:foregroundMark x1="55333" y1="55741" x2="55333" y2="55741"/>
                            <a14:foregroundMark x1="44667" y1="49630" x2="44667" y2="49630"/>
                            <a14:foregroundMark x1="34444" y1="47963" x2="34444" y2="47963"/>
                            <a14:foregroundMark x1="29556" y1="51481" x2="29556" y2="51481"/>
                            <a14:backgroundMark x1="26333" y1="83889" x2="28111" y2="82037"/>
                            <a14:backgroundMark x1="23667" y1="74815" x2="23667" y2="70556"/>
                            <a14:backgroundMark x1="22667" y1="69074" x2="24556" y2="6907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979"/>
              <a:stretch/>
            </p:blipFill>
            <p:spPr>
              <a:xfrm flipH="1">
                <a:off x="882743" y="949693"/>
                <a:ext cx="5628846" cy="4069248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C347BE98-54ED-474F-BA69-151151DE9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72889" y1="34444" x2="72889" y2="34444"/>
                            <a14:foregroundMark x1="78667" y1="46667" x2="78667" y2="46667"/>
                            <a14:foregroundMark x1="74111" y1="60556" x2="74111" y2="60556"/>
                            <a14:foregroundMark x1="67333" y1="61296" x2="67333" y2="61296"/>
                            <a14:foregroundMark x1="55333" y1="55741" x2="55333" y2="55741"/>
                            <a14:foregroundMark x1="44667" y1="49630" x2="44667" y2="49630"/>
                            <a14:foregroundMark x1="34444" y1="47963" x2="34444" y2="47963"/>
                            <a14:foregroundMark x1="29556" y1="51481" x2="29556" y2="51481"/>
                            <a14:foregroundMark x1="24333" y1="68704" x2="24333" y2="68704"/>
                            <a14:foregroundMark x1="27333" y1="84444" x2="27333" y2="84444"/>
                            <a14:backgroundMark x1="70556" y1="20370" x2="70556" y2="20370"/>
                            <a14:backgroundMark x1="69667" y1="21296" x2="69667" y2="21296"/>
                            <a14:backgroundMark x1="69667" y1="21296" x2="67778" y2="15741"/>
                            <a14:backgroundMark x1="64889" y1="15000" x2="61000" y2="16111"/>
                            <a14:backgroundMark x1="60333" y1="21481" x2="61111" y2="27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93510" flipV="1">
                <a:off x="3312707" y="1903959"/>
                <a:ext cx="6768443" cy="3927288"/>
              </a:xfrm>
              <a:prstGeom prst="rect">
                <a:avLst/>
              </a:prstGeom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C90831E-61CC-4C5B-B7BB-5ECE500E3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78667" y1="46667" x2="78667" y2="46667"/>
                            <a14:foregroundMark x1="74111" y1="60556" x2="74111" y2="60556"/>
                            <a14:foregroundMark x1="67333" y1="61296" x2="67333" y2="61296"/>
                            <a14:foregroundMark x1="55333" y1="55741" x2="55333" y2="55741"/>
                            <a14:foregroundMark x1="44667" y1="49630" x2="44667" y2="49630"/>
                            <a14:foregroundMark x1="34444" y1="47963" x2="34444" y2="47963"/>
                            <a14:foregroundMark x1="29556" y1="51481" x2="29556" y2="51481"/>
                            <a14:backgroundMark x1="26333" y1="83889" x2="28111" y2="82037"/>
                            <a14:backgroundMark x1="23667" y1="74815" x2="23667" y2="70556"/>
                            <a14:backgroundMark x1="22667" y1="69074" x2="24556" y2="69074"/>
                            <a14:backgroundMark x1="73667" y1="34815" x2="73111" y2="34630"/>
                            <a14:backgroundMark x1="72444" y1="34630" x2="73556" y2="34815"/>
                            <a14:backgroundMark x1="68556" y1="28148" x2="63222" y2="32593"/>
                            <a14:backgroundMark x1="62111" y1="30926" x2="61444" y2="19074"/>
                            <a14:backgroundMark x1="61444" y1="19074" x2="62444" y2="16852"/>
                            <a14:backgroundMark x1="63889" y1="14444" x2="69111" y2="16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96928" y="1910342"/>
                <a:ext cx="6862713" cy="4069248"/>
              </a:xfrm>
              <a:prstGeom prst="rect">
                <a:avLst/>
              </a:prstGeom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24F2E35-BAA7-4FB8-B52E-1904207748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74111" y1="60556" x2="74111" y2="60556"/>
                            <a14:backgroundMark x1="26333" y1="83889" x2="28111" y2="82037"/>
                            <a14:backgroundMark x1="23667" y1="74815" x2="23667" y2="70556"/>
                            <a14:backgroundMark x1="22667" y1="69074" x2="24556" y2="69074"/>
                            <a14:backgroundMark x1="45667" y1="75185" x2="61333" y2="56481"/>
                            <a14:backgroundMark x1="17889" y1="88333" x2="58222" y2="46481"/>
                            <a14:backgroundMark x1="61667" y1="40741" x2="67556" y2="47037"/>
                            <a14:backgroundMark x1="67556" y1="47037" x2="69667" y2="59074"/>
                            <a14:backgroundMark x1="69667" y1="59074" x2="68889" y2="71111"/>
                            <a14:backgroundMark x1="68889" y1="71111" x2="65556" y2="82593"/>
                            <a14:backgroundMark x1="65556" y1="82593" x2="28556" y2="93704"/>
                            <a14:backgroundMark x1="28556" y1="93704" x2="21000" y2="94074"/>
                            <a14:backgroundMark x1="21000" y1="94074" x2="13667" y2="89815"/>
                            <a14:backgroundMark x1="13667" y1="89815" x2="10556" y2="75556"/>
                            <a14:backgroundMark x1="10556" y1="75556" x2="12111" y2="42407"/>
                            <a14:backgroundMark x1="12111" y1="42407" x2="18111" y2="31481"/>
                            <a14:backgroundMark x1="18111" y1="31481" x2="33889" y2="29259"/>
                            <a14:backgroundMark x1="33889" y1="29259" x2="57556" y2="36111"/>
                            <a14:backgroundMark x1="57556" y1="36111" x2="61556" y2="40926"/>
                            <a14:backgroundMark x1="56778" y1="43333" x2="55778" y2="55926"/>
                            <a14:backgroundMark x1="55778" y1="55926" x2="43778" y2="58704"/>
                            <a14:backgroundMark x1="43778" y1="58704" x2="23889" y2="50370"/>
                            <a14:backgroundMark x1="29000" y1="50556" x2="44222" y2="45185"/>
                            <a14:backgroundMark x1="44222" y1="45185" x2="48333" y2="52222"/>
                            <a14:backgroundMark x1="45778" y1="51852" x2="28778" y2="47037"/>
                            <a14:backgroundMark x1="25000" y1="79815" x2="26000" y2="81111"/>
                            <a14:backgroundMark x1="79556" y1="50926" x2="67111" y2="25556"/>
                            <a14:backgroundMark x1="68222" y1="33704" x2="77333" y2="32778"/>
                            <a14:backgroundMark x1="77333" y1="32778" x2="80556" y2="42407"/>
                            <a14:backgroundMark x1="79778" y1="48704" x2="79000" y2="41852"/>
                            <a14:backgroundMark x1="78556" y1="47222" x2="79778" y2="46111"/>
                            <a14:backgroundMark x1="66000" y1="32037" x2="57000" y2="28889"/>
                            <a14:backgroundMark x1="57000" y1="28889" x2="61889" y2="19074"/>
                            <a14:backgroundMark x1="61889" y1="19074" x2="64444" y2="18519"/>
                            <a14:backgroundMark x1="64444" y1="13889" x2="70778" y2="19630"/>
                            <a14:backgroundMark x1="70778" y1="19630" x2="67556" y2="30000"/>
                            <a14:backgroundMark x1="67556" y1="30000" x2="67556" y2="3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776"/>
              <a:stretch/>
            </p:blipFill>
            <p:spPr>
              <a:xfrm flipH="1">
                <a:off x="10436941" y="2089581"/>
                <a:ext cx="2074171" cy="4069248"/>
              </a:xfrm>
              <a:prstGeom prst="rect">
                <a:avLst/>
              </a:prstGeom>
            </p:spPr>
          </p:pic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C277224-1752-4986-8EBA-6D22A6710BDD}"/>
                </a:ext>
              </a:extLst>
            </p:cNvPr>
            <p:cNvSpPr txBox="1"/>
            <p:nvPr/>
          </p:nvSpPr>
          <p:spPr>
            <a:xfrm>
              <a:off x="1404611" y="1906821"/>
              <a:ext cx="349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936800A-5123-45D9-97AC-2D05C45400AA}"/>
                </a:ext>
              </a:extLst>
            </p:cNvPr>
            <p:cNvSpPr txBox="1"/>
            <p:nvPr/>
          </p:nvSpPr>
          <p:spPr>
            <a:xfrm>
              <a:off x="1464459" y="3528339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D655AF6-5BF8-467C-A9C9-2765DA48DCAA}"/>
                </a:ext>
              </a:extLst>
            </p:cNvPr>
            <p:cNvSpPr txBox="1"/>
            <p:nvPr/>
          </p:nvSpPr>
          <p:spPr>
            <a:xfrm>
              <a:off x="4639579" y="471672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10DED4A-103C-41A8-87F3-1E98485CC6B6}"/>
                </a:ext>
              </a:extLst>
            </p:cNvPr>
            <p:cNvSpPr txBox="1"/>
            <p:nvPr/>
          </p:nvSpPr>
          <p:spPr>
            <a:xfrm>
              <a:off x="6498930" y="2993619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329AC08-7B2D-4363-A411-58C75A2507FE}"/>
                </a:ext>
              </a:extLst>
            </p:cNvPr>
            <p:cNvSpPr txBox="1"/>
            <p:nvPr/>
          </p:nvSpPr>
          <p:spPr>
            <a:xfrm>
              <a:off x="8482579" y="448523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6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1C2BED9-8E04-4615-BB74-120D6BB2458B}"/>
                </a:ext>
              </a:extLst>
            </p:cNvPr>
            <p:cNvSpPr txBox="1"/>
            <p:nvPr/>
          </p:nvSpPr>
          <p:spPr>
            <a:xfrm>
              <a:off x="4014662" y="3324120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5360120-2307-4A59-814B-2E4FDAD20CBC}"/>
                </a:ext>
              </a:extLst>
            </p:cNvPr>
            <p:cNvSpPr txBox="1"/>
            <p:nvPr/>
          </p:nvSpPr>
          <p:spPr>
            <a:xfrm>
              <a:off x="11051238" y="4270726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>
                  <a:latin typeface="Berlin Sans FB Demi" panose="020E0802020502020306" pitchFamily="34" charset="0"/>
                </a:rPr>
                <a:t>7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34B96C-D3E0-D375-2003-3104693C8EC2}"/>
              </a:ext>
            </a:extLst>
          </p:cNvPr>
          <p:cNvSpPr txBox="1"/>
          <p:nvPr/>
        </p:nvSpPr>
        <p:spPr>
          <a:xfrm>
            <a:off x="4791979" y="5624737"/>
            <a:ext cx="227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E33D56-0557-DD66-53AB-4684315C850C}"/>
              </a:ext>
            </a:extLst>
          </p:cNvPr>
          <p:cNvSpPr txBox="1"/>
          <p:nvPr/>
        </p:nvSpPr>
        <p:spPr>
          <a:xfrm>
            <a:off x="205488" y="1837776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Desenvolvedor Front </a:t>
            </a:r>
            <a:r>
              <a:rPr lang="pt-BR" b="1" dirty="0" err="1"/>
              <a:t>End</a:t>
            </a:r>
            <a:r>
              <a:rPr lang="pt-BR" b="1" dirty="0"/>
              <a:t> Júnior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0084B6-25C1-0BB4-E9FE-8359ED78F482}"/>
              </a:ext>
            </a:extLst>
          </p:cNvPr>
          <p:cNvSpPr txBox="1"/>
          <p:nvPr/>
        </p:nvSpPr>
        <p:spPr>
          <a:xfrm>
            <a:off x="3278733" y="5848861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Desenvolvedor Full Stack Júnior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A5271B-6111-8C33-3D23-1EA02E4C8A9D}"/>
              </a:ext>
            </a:extLst>
          </p:cNvPr>
          <p:cNvSpPr txBox="1"/>
          <p:nvPr/>
        </p:nvSpPr>
        <p:spPr>
          <a:xfrm>
            <a:off x="571165" y="4791279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Desenvolvedor Back </a:t>
            </a:r>
            <a:r>
              <a:rPr lang="pt-BR" b="1" dirty="0" err="1"/>
              <a:t>End</a:t>
            </a:r>
            <a:r>
              <a:rPr lang="pt-BR" b="1" dirty="0"/>
              <a:t> Júnior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129AD9-8433-8820-12B5-9DF4F376F549}"/>
              </a:ext>
            </a:extLst>
          </p:cNvPr>
          <p:cNvSpPr txBox="1"/>
          <p:nvPr/>
        </p:nvSpPr>
        <p:spPr>
          <a:xfrm>
            <a:off x="2514485" y="3189249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 definir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4E7997-40C6-43D7-1873-5BDBE1BF49F2}"/>
              </a:ext>
            </a:extLst>
          </p:cNvPr>
          <p:cNvSpPr txBox="1"/>
          <p:nvPr/>
        </p:nvSpPr>
        <p:spPr>
          <a:xfrm>
            <a:off x="4886708" y="2935700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Scrum Master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45535E-7209-E473-8108-4993E7F4055D}"/>
              </a:ext>
            </a:extLst>
          </p:cNvPr>
          <p:cNvSpPr txBox="1"/>
          <p:nvPr/>
        </p:nvSpPr>
        <p:spPr>
          <a:xfrm>
            <a:off x="6895154" y="5771203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Quality</a:t>
            </a:r>
            <a:r>
              <a:rPr lang="pt-BR" b="1" dirty="0"/>
              <a:t> </a:t>
            </a:r>
            <a:r>
              <a:rPr lang="pt-BR" b="1" dirty="0" err="1"/>
              <a:t>Assurance</a:t>
            </a:r>
            <a:endParaRPr lang="pt-BR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6FCEC2-56B1-BD15-5BF7-030297AF5211}"/>
              </a:ext>
            </a:extLst>
          </p:cNvPr>
          <p:cNvSpPr txBox="1"/>
          <p:nvPr/>
        </p:nvSpPr>
        <p:spPr>
          <a:xfrm>
            <a:off x="9424100" y="4141098"/>
            <a:ext cx="37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Product</a:t>
            </a:r>
            <a:r>
              <a:rPr lang="pt-BR" b="1" dirty="0"/>
              <a:t> </a:t>
            </a:r>
            <a:r>
              <a:rPr lang="pt-BR" b="1" dirty="0" err="1"/>
              <a:t>Owner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500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/>
        </p:nvGraphicFramePr>
        <p:xfrm>
          <a:off x="798790" y="1791245"/>
          <a:ext cx="10594420" cy="44605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Comportamental 3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235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8CB19DA9-E81A-4FBE-9EAF-EEEAF10935E7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48F078-E85A-C55B-9F71-12E966BFC410}"/>
              </a:ext>
            </a:extLst>
          </p:cNvPr>
          <p:cNvSpPr txBox="1"/>
          <p:nvPr/>
        </p:nvSpPr>
        <p:spPr>
          <a:xfrm>
            <a:off x="1138697" y="1161589"/>
            <a:ext cx="61084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Back </a:t>
            </a:r>
            <a:r>
              <a:rPr lang="pt-BR" sz="2800" b="1" dirty="0" err="1"/>
              <a:t>End</a:t>
            </a:r>
            <a:r>
              <a:rPr lang="pt-BR" sz="2800" b="1" dirty="0"/>
              <a:t> Júnior</a:t>
            </a:r>
          </a:p>
        </p:txBody>
      </p:sp>
    </p:spTree>
    <p:extLst>
      <p:ext uri="{BB962C8B-B14F-4D97-AF65-F5344CB8AC3E}">
        <p14:creationId xmlns:p14="http://schemas.microsoft.com/office/powerpoint/2010/main" val="155729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38" y="-443633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Mapa de carreira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288110" y="2084662"/>
            <a:ext cx="4227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>
              <a:latin typeface="Berlin Sans FB Demi" panose="020E0802020502020306" pitchFamily="34" charset="0"/>
            </a:endParaRP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  <a:endParaRPr lang="pt-BR">
              <a:latin typeface="Berlin Sans FB Demi" panose="020E0802020502020306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174557" y="2087538"/>
            <a:ext cx="53638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>
              <a:latin typeface="Berlin Sans FB Demi" panose="020E0802020502020306" pitchFamily="34" charset="0"/>
            </a:endParaRP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 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r>
              <a:rPr lang="pt-BR">
                <a:solidFill>
                  <a:schemeClr val="bg1"/>
                </a:solidFill>
                <a:latin typeface="Berlin Sans FB Demi" panose="020E0802020502020306" pitchFamily="34" charset="0"/>
              </a:rPr>
              <a:t>.</a:t>
            </a:r>
          </a:p>
          <a:p>
            <a:endParaRPr lang="pt-BR">
              <a:latin typeface="Berlin Sans FB Demi" panose="020E0802020502020306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5DC813-8F77-447B-AD8A-32A1CB5BB4E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305C59F-338D-4C5A-9373-894F1E53C253}"/>
                </a:ext>
              </a:extLst>
            </p:cNvPr>
            <p:cNvSpPr txBox="1"/>
            <p:nvPr/>
          </p:nvSpPr>
          <p:spPr>
            <a:xfrm>
              <a:off x="243150" y="121157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3</a:t>
              </a:r>
            </a:p>
          </p:txBody>
        </p:sp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29A09939-FCC7-49AB-927A-7C71BB997AD3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CE91BB4-980F-4298-BFF4-588360EE5B31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38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20672"/>
              </p:ext>
            </p:extLst>
          </p:nvPr>
        </p:nvGraphicFramePr>
        <p:xfrm>
          <a:off x="798790" y="1791244"/>
          <a:ext cx="10594420" cy="44907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606023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/>
                        <a:t>Competência Técnica 1 –</a:t>
                      </a:r>
                      <a:r>
                        <a:rPr lang="pt-BR" sz="2800"/>
                        <a:t> </a:t>
                      </a:r>
                      <a:endParaRPr lang="pt-BR" sz="240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4395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4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BF2A1DB5-884E-4D56-A80F-08B1CDB517B3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/>
              <a:t>NOME:</a:t>
            </a:r>
          </a:p>
        </p:txBody>
      </p:sp>
    </p:spTree>
    <p:extLst>
      <p:ext uri="{BB962C8B-B14F-4D97-AF65-F5344CB8AC3E}">
        <p14:creationId xmlns:p14="http://schemas.microsoft.com/office/powerpoint/2010/main" val="361361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5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019" y="-590924"/>
            <a:ext cx="10709359" cy="1549212"/>
          </a:xfrm>
        </p:spPr>
        <p:txBody>
          <a:bodyPr>
            <a:no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Mapa de carreira 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8969604" y="906525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8A3B37-853E-479D-A9BC-BB558B7B0825}"/>
              </a:ext>
            </a:extLst>
          </p:cNvPr>
          <p:cNvSpPr txBox="1"/>
          <p:nvPr/>
        </p:nvSpPr>
        <p:spPr>
          <a:xfrm>
            <a:off x="219870" y="2653011"/>
            <a:ext cx="50481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técnicas a carreira exige?</a:t>
            </a:r>
          </a:p>
          <a:p>
            <a:endParaRPr lang="pt-BR" dirty="0"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HTML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CSS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Interface</a:t>
            </a: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</a:t>
            </a:r>
            <a:r>
              <a:rPr lang="pt-BR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Figma</a:t>
            </a:r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C1BD7B-F7A7-4222-B58F-2E3B7F143905}"/>
              </a:ext>
            </a:extLst>
          </p:cNvPr>
          <p:cNvSpPr txBox="1"/>
          <p:nvPr/>
        </p:nvSpPr>
        <p:spPr>
          <a:xfrm>
            <a:off x="6096000" y="2653011"/>
            <a:ext cx="5363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Quais competências comportamentais são as mais exigidas?</a:t>
            </a:r>
          </a:p>
          <a:p>
            <a:endParaRPr lang="pt-BR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Trabalho em equipe</a:t>
            </a:r>
            <a:endParaRPr lang="pt-BR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Empatia</a:t>
            </a:r>
            <a:endParaRPr lang="pt-BR" sz="1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erlin Sans FB Demi" panose="020E0802020502020306" pitchFamily="34" charset="0"/>
              </a:rPr>
              <a:t>-  </a:t>
            </a:r>
            <a:r>
              <a:rPr lang="pt-BR" sz="1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Comunicação</a:t>
            </a:r>
            <a:endParaRPr lang="pt-BR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Berlin Sans FB Demi" panose="020E0802020502020306" pitchFamily="34" charset="0"/>
              </a:rPr>
              <a:t>- Visão crítica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E5DC813-8F77-447B-AD8A-32A1CB5BB4EF}"/>
              </a:ext>
            </a:extLst>
          </p:cNvPr>
          <p:cNvGrpSpPr/>
          <p:nvPr/>
        </p:nvGrpSpPr>
        <p:grpSpPr>
          <a:xfrm>
            <a:off x="63542" y="957422"/>
            <a:ext cx="829559" cy="754144"/>
            <a:chOff x="42378" y="1189554"/>
            <a:chExt cx="829559" cy="754144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305C59F-338D-4C5A-9373-894F1E53C253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17" name="Círculo: Vazio 16">
              <a:extLst>
                <a:ext uri="{FF2B5EF4-FFF2-40B4-BE49-F238E27FC236}">
                  <a16:creationId xmlns:a16="http://schemas.microsoft.com/office/drawing/2014/main" id="{29A09939-FCC7-49AB-927A-7C71BB997AD3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CCAD1288-FC93-4DB0-91A9-E9502EF976E3}"/>
              </a:ext>
            </a:extLst>
          </p:cNvPr>
          <p:cNvSpPr txBox="1">
            <a:spLocks/>
          </p:cNvSpPr>
          <p:nvPr/>
        </p:nvSpPr>
        <p:spPr>
          <a:xfrm>
            <a:off x="1458843" y="1009458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r>
              <a:rPr lang="pt-BR"/>
              <a:t>Desenvolvedora Front End Júnior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090719-959B-9E3E-2C09-FB3890C97E3A}"/>
              </a:ext>
            </a:extLst>
          </p:cNvPr>
          <p:cNvSpPr txBox="1"/>
          <p:nvPr/>
        </p:nvSpPr>
        <p:spPr>
          <a:xfrm>
            <a:off x="343775" y="180319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>
              <a:latin typeface="Berlin Sans FB Demi" panose="020E08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31E278-7C13-6D5C-5610-1BB884D1EB88}"/>
              </a:ext>
            </a:extLst>
          </p:cNvPr>
          <p:cNvSpPr txBox="1"/>
          <p:nvPr/>
        </p:nvSpPr>
        <p:spPr>
          <a:xfrm>
            <a:off x="893101" y="117156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Front </a:t>
            </a:r>
            <a:r>
              <a:rPr lang="pt-BR" sz="2800" b="1" dirty="0" err="1"/>
              <a:t>End</a:t>
            </a:r>
            <a:r>
              <a:rPr lang="pt-BR" sz="28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244851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2870"/>
              </p:ext>
            </p:extLst>
          </p:nvPr>
        </p:nvGraphicFramePr>
        <p:xfrm>
          <a:off x="143003" y="1649688"/>
          <a:ext cx="10594420" cy="46096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275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1 -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HTML</a:t>
                      </a:r>
                    </a:p>
                    <a:p>
                      <a:pPr algn="l"/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501494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285223">
                <a:tc>
                  <a:txBody>
                    <a:bodyPr/>
                    <a:lstStyle/>
                    <a:p>
                      <a:r>
                        <a:rPr lang="pt-BR" dirty="0"/>
                        <a:t>HTML é a base da lógica e é necessário um bom conhecimento para facilitar a organização de Projetos individuais e em equipe.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Estudo lógica de programação em livros, vídeo aulas, cursos gratuitos e praticando tudo que aprendo por meio desses canais.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Por meio de um estágio terei experiência suficiente para desenvolver essa competência de maneira adequada ao mercado de trabalho.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Concluí o curso do PROA, assisto vídeo aulas sobre o assunto, faço projetos e posto no </a:t>
                      </a:r>
                      <a:r>
                        <a:rPr lang="pt-BR" dirty="0" err="1"/>
                        <a:t>Github</a:t>
                      </a:r>
                      <a:r>
                        <a:rPr lang="pt-BR" dirty="0"/>
                        <a:t> o desenvolvimento.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43003" y="764338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0F48E8B9-D799-4CB4-806D-B848BD98BB2A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/>
              <a:t>  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D493BA-B138-DFA2-EDCB-06B707B4F164}"/>
              </a:ext>
            </a:extLst>
          </p:cNvPr>
          <p:cNvSpPr txBox="1"/>
          <p:nvPr/>
        </p:nvSpPr>
        <p:spPr>
          <a:xfrm>
            <a:off x="972562" y="1094796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Desenvolvedor Front </a:t>
            </a:r>
            <a:r>
              <a:rPr lang="pt-BR" sz="2400" b="1" dirty="0" err="1"/>
              <a:t>End</a:t>
            </a:r>
            <a:r>
              <a:rPr lang="pt-BR" sz="24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29063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02963"/>
              </p:ext>
            </p:extLst>
          </p:nvPr>
        </p:nvGraphicFramePr>
        <p:xfrm>
          <a:off x="108366" y="1694417"/>
          <a:ext cx="10638876" cy="45043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59719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59719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59719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59719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34409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Competência Técnica 2 -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CSS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322870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650919">
                <a:tc>
                  <a:txBody>
                    <a:bodyPr/>
                    <a:lstStyle/>
                    <a:p>
                      <a:r>
                        <a:rPr lang="pt-BR" dirty="0"/>
                        <a:t>Toda página precisa de uma estilização para se adequar a identidade visual mais agradável e acessível para o usuário.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lógica de programação em livros, assistindo vídeos, fazendo cursos, pesquisando e evoluindo junto com as novas tecnologias.</a:t>
                      </a:r>
                    </a:p>
                    <a:p>
                      <a:r>
                        <a:rPr lang="pt-BR" dirty="0"/>
                        <a:t>Recriando páginas prontas usando a identidade visual como 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Inicialmente por um estágio para desenvolver e aprimorar a produção e a lógica de programar um CSS bem construído e funcional.</a:t>
                      </a:r>
                    </a:p>
                    <a:p>
                      <a:r>
                        <a:rPr lang="pt-BR" dirty="0"/>
                        <a:t>Atuando em equipes ou produzindo projetos.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Concluí o Curso do PROA.</a:t>
                      </a:r>
                    </a:p>
                    <a:p>
                      <a:r>
                        <a:rPr lang="pt-BR" dirty="0"/>
                        <a:t>Produzi interfaces do meu projeto Demo Day: Agiliza.</a:t>
                      </a:r>
                    </a:p>
                    <a:p>
                      <a:r>
                        <a:rPr lang="pt-BR" dirty="0"/>
                        <a:t>Me dando mais experiência em trabalhar individualmente e coletivamente.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31F979-A20D-4310-BCB9-4E1768E67DA6}"/>
              </a:ext>
            </a:extLst>
          </p:cNvPr>
          <p:cNvGrpSpPr/>
          <p:nvPr/>
        </p:nvGrpSpPr>
        <p:grpSpPr>
          <a:xfrm>
            <a:off x="108366" y="744546"/>
            <a:ext cx="4407074" cy="754144"/>
            <a:chOff x="108366" y="921563"/>
            <a:chExt cx="4407074" cy="754144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A3C73F1-19FE-4BD9-9409-2B4677A2A941}"/>
                </a:ext>
              </a:extLst>
            </p:cNvPr>
            <p:cNvSpPr txBox="1"/>
            <p:nvPr/>
          </p:nvSpPr>
          <p:spPr>
            <a:xfrm>
              <a:off x="937925" y="1037025"/>
              <a:ext cx="3577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2400">
                <a:latin typeface="Berlin Sans FB Demi" panose="020E0802020502020306" pitchFamily="34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D86C9A9-616C-4B8C-A8CE-F7200298E5AF}"/>
                </a:ext>
              </a:extLst>
            </p:cNvPr>
            <p:cNvGrpSpPr/>
            <p:nvPr/>
          </p:nvGrpSpPr>
          <p:grpSpPr>
            <a:xfrm>
              <a:off x="108366" y="921563"/>
              <a:ext cx="829559" cy="754144"/>
              <a:chOff x="42378" y="1189554"/>
              <a:chExt cx="829559" cy="754144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C6650F6-2012-4C5E-ADA2-0486C03DC9A2}"/>
                  </a:ext>
                </a:extLst>
              </p:cNvPr>
              <p:cNvSpPr txBox="1"/>
              <p:nvPr/>
            </p:nvSpPr>
            <p:spPr>
              <a:xfrm>
                <a:off x="290285" y="1211573"/>
                <a:ext cx="333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600">
                    <a:latin typeface="Berlin Sans FB Demi" panose="020E0802020502020306" pitchFamily="34" charset="0"/>
                  </a:rPr>
                  <a:t>1</a:t>
                </a:r>
              </a:p>
            </p:txBody>
          </p:sp>
          <p:sp>
            <p:nvSpPr>
              <p:cNvPr id="3" name="Círculo: Vazio 2">
                <a:extLst>
                  <a:ext uri="{FF2B5EF4-FFF2-40B4-BE49-F238E27FC236}">
                    <a16:creationId xmlns:a16="http://schemas.microsoft.com/office/drawing/2014/main" id="{7B739A09-221B-4AB0-B1B9-8DBE7BDEF9A1}"/>
                  </a:ext>
                </a:extLst>
              </p:cNvPr>
              <p:cNvSpPr/>
              <p:nvPr/>
            </p:nvSpPr>
            <p:spPr>
              <a:xfrm>
                <a:off x="42378" y="1189554"/>
                <a:ext cx="829559" cy="75414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4DBCE86C-DDE3-4E1B-9586-FD417DE17A55}"/>
              </a:ext>
            </a:extLst>
          </p:cNvPr>
          <p:cNvSpPr txBox="1">
            <a:spLocks/>
          </p:cNvSpPr>
          <p:nvPr/>
        </p:nvSpPr>
        <p:spPr>
          <a:xfrm>
            <a:off x="1568034" y="704304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7174D0-903C-3B6A-2A66-AD918FB6D373}"/>
              </a:ext>
            </a:extLst>
          </p:cNvPr>
          <p:cNvSpPr txBox="1"/>
          <p:nvPr/>
        </p:nvSpPr>
        <p:spPr>
          <a:xfrm>
            <a:off x="1062449" y="1013261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Desenvolvedor Front </a:t>
            </a:r>
            <a:r>
              <a:rPr lang="pt-BR" sz="2400" b="1" dirty="0" err="1"/>
              <a:t>End</a:t>
            </a:r>
            <a:r>
              <a:rPr lang="pt-BR" sz="24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212973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9008485" y="874806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17390"/>
              </p:ext>
            </p:extLst>
          </p:nvPr>
        </p:nvGraphicFramePr>
        <p:xfrm>
          <a:off x="143003" y="1551633"/>
          <a:ext cx="10594420" cy="47348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Técnica 3 –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Interface 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Compreender o que é agradável e acessível para o usuário, ter funcionalidades intuitivas e de fácil entendimento para todas idades e deficiências.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UI/UX, psicologia das cores, analisando plataformas grandes para experimentar a experiência proposta e testando com feedback do público alvo.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Inicialmente por meio de um estágio, tendo referências no mercado de trabalho e desenvolvendo a característica profissional necessária para criação de uma página confortável.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Concluí o curso do PROA.</a:t>
                      </a:r>
                    </a:p>
                    <a:p>
                      <a:r>
                        <a:rPr lang="pt-BR" dirty="0"/>
                        <a:t>Por meio do projeto Demo Day desenvolvemos uma plataforma que com base na nossa pesquisa de campo, pudemos ajeitar a interface para ficar acessível e </a:t>
                      </a:r>
                      <a:r>
                        <a:rPr lang="pt-BR" dirty="0" err="1"/>
                        <a:t>intuiva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33389" y="654486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07DBCB3C-3E75-4859-AA0E-D54F347D91C5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A754DF-9C1A-4DBE-16D3-2085B76DC804}"/>
              </a:ext>
            </a:extLst>
          </p:cNvPr>
          <p:cNvSpPr txBox="1"/>
          <p:nvPr/>
        </p:nvSpPr>
        <p:spPr>
          <a:xfrm>
            <a:off x="990166" y="94696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Desenvolvedor Front </a:t>
            </a:r>
            <a:r>
              <a:rPr lang="pt-BR" sz="2400" b="1" dirty="0" err="1"/>
              <a:t>End</a:t>
            </a:r>
            <a:r>
              <a:rPr lang="pt-BR" sz="24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46839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9008485" y="874806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39636"/>
              </p:ext>
            </p:extLst>
          </p:nvPr>
        </p:nvGraphicFramePr>
        <p:xfrm>
          <a:off x="356273" y="1868557"/>
          <a:ext cx="10594420" cy="4421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Técnica 3 – FIGMA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Por que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bg1"/>
                          </a:solidFill>
                        </a:rPr>
                        <a:t>Como desenvolver?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Quando desenvolver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que já realizei?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Juntamente com a interface, o </a:t>
                      </a:r>
                      <a:r>
                        <a:rPr lang="pt-BR" dirty="0" err="1"/>
                        <a:t>Figma</a:t>
                      </a:r>
                      <a:r>
                        <a:rPr lang="pt-BR" dirty="0"/>
                        <a:t> é essencial para estruturar a plataforma de maneira prática, rápida e maleável.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Psicologia das cores e UI/UX por meio de; livros ou vídeos,  aplicando esse conhecimento durante meus projetos. </a:t>
                      </a:r>
                    </a:p>
                    <a:p>
                      <a:r>
                        <a:rPr lang="pt-BR" dirty="0"/>
                        <a:t>Estruturando toda parte visual antes de começar a </a:t>
                      </a:r>
                      <a:r>
                        <a:rPr lang="pt-BR" dirty="0" err="1"/>
                        <a:t>codar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 meio de projetos autônomos, estágios ou front 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júnior. Assim poderá ser desenvolvido progressivamente por conta das experiências e pontos de vista.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Concluí o PROA, estudei sobre UI/UX, apliquei os estudos e experiências do PROA no projeto Demo Day, buscando trazer a melhor experiência pro usuário.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07DBCB3C-3E75-4859-AA0E-D54F347D91C5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405754-54EE-A8C8-3D39-9EA477D6F074}"/>
              </a:ext>
            </a:extLst>
          </p:cNvPr>
          <p:cNvSpPr txBox="1"/>
          <p:nvPr/>
        </p:nvSpPr>
        <p:spPr>
          <a:xfrm>
            <a:off x="1185832" y="1200585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Desenvolvedor Front </a:t>
            </a:r>
            <a:r>
              <a:rPr lang="pt-BR" sz="2400" b="1" dirty="0" err="1"/>
              <a:t>End</a:t>
            </a:r>
            <a:r>
              <a:rPr lang="pt-BR" sz="24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389873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/>
              <a:t>Mapa de carreira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4293"/>
              </p:ext>
            </p:extLst>
          </p:nvPr>
        </p:nvGraphicFramePr>
        <p:xfrm>
          <a:off x="798790" y="1791245"/>
          <a:ext cx="10594420" cy="4421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Comportamental 1–</a:t>
                      </a:r>
                      <a:r>
                        <a:rPr lang="pt-BR" sz="2800" dirty="0"/>
                        <a:t> Trabalho em equipe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Trabalho em equipe é necessário para adquirir novos pontos de vista e experiência individual.</a:t>
                      </a:r>
                    </a:p>
                    <a:p>
                      <a:r>
                        <a:rPr lang="pt-BR" dirty="0"/>
                        <a:t>É preciso para alinhar a cultura da empresa e futuro do Projeto, com isso trazendo maior harmonia em um ambiente de trabalho.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Estudando pontos em psicologia, leitura de ambiente, experiências reais e por meio de palestras.</a:t>
                      </a:r>
                    </a:p>
                    <a:p>
                      <a:r>
                        <a:rPr lang="pt-BR" dirty="0"/>
                        <a:t>Ter noção das hierarquias e tendo respeito pelos companheiros de trabalho.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 qualquer empresa, curso ou escola que demande estar alinhado com uma equipe entregando um resultado.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Trabalhei no GPA como terceirizado, aprendi trabalhar em equipe para atender a demanda de clientes e bater a meta da empresa. </a:t>
                      </a:r>
                    </a:p>
                    <a:p>
                      <a:r>
                        <a:rPr lang="pt-BR" dirty="0"/>
                        <a:t>Trabalhei como P.O no Agiliza por meio do PROA, visualizando as demandas e alinhando com a equipe.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DF7575E0-95AB-4A60-B3EA-7198BD48DE4E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E9717E-EF6C-7697-4197-33736D5443B6}"/>
              </a:ext>
            </a:extLst>
          </p:cNvPr>
          <p:cNvSpPr txBox="1"/>
          <p:nvPr/>
        </p:nvSpPr>
        <p:spPr>
          <a:xfrm>
            <a:off x="1086106" y="1094796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Front </a:t>
            </a:r>
            <a:r>
              <a:rPr lang="pt-BR" sz="2800" b="1" dirty="0" err="1"/>
              <a:t>End</a:t>
            </a:r>
            <a:r>
              <a:rPr lang="pt-BR" sz="28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8950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C096404-11F0-409A-88C1-164CA61A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847658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Mapa de carreira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46AF78-EA09-4C9D-B01E-C1C969648CD3}"/>
              </a:ext>
            </a:extLst>
          </p:cNvPr>
          <p:cNvSpPr txBox="1">
            <a:spLocks/>
          </p:cNvSpPr>
          <p:nvPr/>
        </p:nvSpPr>
        <p:spPr>
          <a:xfrm>
            <a:off x="9008485" y="874806"/>
            <a:ext cx="2973823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5CF4EAD-D49F-4459-99D2-C38FE4B4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07054"/>
              </p:ext>
            </p:extLst>
          </p:nvPr>
        </p:nvGraphicFramePr>
        <p:xfrm>
          <a:off x="798790" y="1791245"/>
          <a:ext cx="10594420" cy="4734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8605">
                  <a:extLst>
                    <a:ext uri="{9D8B030D-6E8A-4147-A177-3AD203B41FA5}">
                      <a16:colId xmlns:a16="http://schemas.microsoft.com/office/drawing/2014/main" val="2436597254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40720582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246334776"/>
                    </a:ext>
                  </a:extLst>
                </a:gridCol>
                <a:gridCol w="2648605">
                  <a:extLst>
                    <a:ext uri="{9D8B030D-6E8A-4147-A177-3AD203B41FA5}">
                      <a16:colId xmlns:a16="http://schemas.microsoft.com/office/drawing/2014/main" val="2885576446"/>
                    </a:ext>
                  </a:extLst>
                </a:gridCol>
              </a:tblGrid>
              <a:tr h="589452">
                <a:tc gridSpan="4">
                  <a:txBody>
                    <a:bodyPr/>
                    <a:lstStyle/>
                    <a:p>
                      <a:pPr algn="l"/>
                      <a:r>
                        <a:rPr lang="pt-BR" sz="2400" dirty="0"/>
                        <a:t>Competência Comportamental 2 – Empatia</a:t>
                      </a:r>
                      <a:endParaRPr lang="pt-BR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3094"/>
                  </a:ext>
                </a:extLst>
              </a:tr>
              <a:tr h="487782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Por que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/>
                        <a:t>Como desenvolver?</a:t>
                      </a:r>
                      <a:endParaRPr lang="pt-BR" sz="20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kern="1200"/>
                        <a:t>Quando desenvolver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kern="1200"/>
                        <a:t>O que já realizei?</a:t>
                      </a:r>
                      <a:endParaRPr lang="pt-BR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36627"/>
                  </a:ext>
                </a:extLst>
              </a:tr>
              <a:tr h="3343786">
                <a:tc>
                  <a:txBody>
                    <a:bodyPr/>
                    <a:lstStyle/>
                    <a:p>
                      <a:r>
                        <a:rPr lang="pt-BR" dirty="0"/>
                        <a:t>Por meio da empatia é possível criar um ambiente de trabalho mais leve, trazendo o grupo individual e coletivo para o projeto.</a:t>
                      </a:r>
                    </a:p>
                    <a:p>
                      <a:r>
                        <a:rPr lang="pt-BR" dirty="0"/>
                        <a:t>Empatia é essencial quando falamos de usuários, é necessária para atender as necessidades do ramo e atingir todas acessibilidades.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Praticar ouvir antes de falar, ler a linguagem corporal, fazer perguntas destinadas a assuntos pessoais/emocionais, palestras sobre o assunto e se colocar no lugar da pessoa.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 meio de conversas pessoais ou profissionais, em um ambiente de trabalho trazer as questões que afligem ou que alegram, tendo assim um feedback de como agir em determinada situação.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cristão, pratico a empatia todos os dias, me coloco no lugar das pessoas pensando antes de falar. Estudei essa parte em psicologia para evolução pessoal. Atuando no Demo Day, analiso o perfil dos integrantes e aplico atividades conforme as frustrações dos membros.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80765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ED86C9A9-616C-4B8C-A8CE-F7200298E5AF}"/>
              </a:ext>
            </a:extLst>
          </p:cNvPr>
          <p:cNvGrpSpPr/>
          <p:nvPr/>
        </p:nvGrpSpPr>
        <p:grpSpPr>
          <a:xfrm>
            <a:off x="108366" y="921563"/>
            <a:ext cx="829559" cy="754144"/>
            <a:chOff x="42378" y="1189554"/>
            <a:chExt cx="829559" cy="75414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C6650F6-2012-4C5E-ADA2-0486C03DC9A2}"/>
                </a:ext>
              </a:extLst>
            </p:cNvPr>
            <p:cNvSpPr txBox="1"/>
            <p:nvPr/>
          </p:nvSpPr>
          <p:spPr>
            <a:xfrm>
              <a:off x="290285" y="1211573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>
                  <a:latin typeface="Berlin Sans FB Demi" panose="020E0802020502020306" pitchFamily="34" charset="0"/>
                </a:rPr>
                <a:t>1</a:t>
              </a:r>
            </a:p>
          </p:txBody>
        </p:sp>
        <p:sp>
          <p:nvSpPr>
            <p:cNvPr id="3" name="Círculo: Vazio 2">
              <a:extLst>
                <a:ext uri="{FF2B5EF4-FFF2-40B4-BE49-F238E27FC236}">
                  <a16:creationId xmlns:a16="http://schemas.microsoft.com/office/drawing/2014/main" id="{7B739A09-221B-4AB0-B1B9-8DBE7BDEF9A1}"/>
                </a:ext>
              </a:extLst>
            </p:cNvPr>
            <p:cNvSpPr/>
            <p:nvPr/>
          </p:nvSpPr>
          <p:spPr>
            <a:xfrm>
              <a:off x="42378" y="1189554"/>
              <a:ext cx="829559" cy="75414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555A3F65-A6AA-4591-8A7C-6DEB7EDD3769}"/>
              </a:ext>
            </a:extLst>
          </p:cNvPr>
          <p:cNvSpPr txBox="1">
            <a:spLocks/>
          </p:cNvSpPr>
          <p:nvPr/>
        </p:nvSpPr>
        <p:spPr>
          <a:xfrm>
            <a:off x="1533397" y="1020899"/>
            <a:ext cx="10515600" cy="847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C3485"/>
                </a:solidFill>
                <a:latin typeface="Neo Sans Std" panose="020B0504030504040204" pitchFamily="34" charset="0"/>
                <a:ea typeface="+mj-ea"/>
                <a:cs typeface="+mj-cs"/>
              </a:defRPr>
            </a:lvl1pPr>
          </a:lstStyle>
          <a:p>
            <a:pPr algn="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59B500-8F2D-C79A-1C97-26D60111EAD5}"/>
              </a:ext>
            </a:extLst>
          </p:cNvPr>
          <p:cNvSpPr txBox="1"/>
          <p:nvPr/>
        </p:nvSpPr>
        <p:spPr>
          <a:xfrm>
            <a:off x="1086106" y="1094796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Desenvolvedor Front </a:t>
            </a:r>
            <a:r>
              <a:rPr lang="pt-BR" sz="2800" b="1" dirty="0" err="1"/>
              <a:t>End</a:t>
            </a:r>
            <a:r>
              <a:rPr lang="pt-BR" sz="2800" b="1" dirty="0"/>
              <a:t> Júnior </a:t>
            </a:r>
          </a:p>
        </p:txBody>
      </p:sp>
    </p:spTree>
    <p:extLst>
      <p:ext uri="{BB962C8B-B14F-4D97-AF65-F5344CB8AC3E}">
        <p14:creationId xmlns:p14="http://schemas.microsoft.com/office/powerpoint/2010/main" val="398553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acd7252-0e2a-4402-b61c-3f9eb47e33d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65A78371E28A438AB5A2F66182C88C" ma:contentTypeVersion="3" ma:contentTypeDescription="Crie um novo documento." ma:contentTypeScope="" ma:versionID="3019a784ccfdb1ce7e2e82096f8c6393">
  <xsd:schema xmlns:xsd="http://www.w3.org/2001/XMLSchema" xmlns:xs="http://www.w3.org/2001/XMLSchema" xmlns:p="http://schemas.microsoft.com/office/2006/metadata/properties" xmlns:ns2="3acd7252-0e2a-4402-b61c-3f9eb47e33d2" targetNamespace="http://schemas.microsoft.com/office/2006/metadata/properties" ma:root="true" ma:fieldsID="b32c641577f21fbad296519cd7ad4b92" ns2:_="">
    <xsd:import namespace="3acd7252-0e2a-4402-b61c-3f9eb47e33d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d7252-0e2a-4402-b61c-3f9eb47e33d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780CDD-5CF7-4110-8AD6-2B6C952D1A3D}">
  <ds:schemaRefs>
    <ds:schemaRef ds:uri="3acd7252-0e2a-4402-b61c-3f9eb47e33d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4CFF14-6BB7-48EC-89B3-B154C5081326}">
  <ds:schemaRefs>
    <ds:schemaRef ds:uri="3acd7252-0e2a-4402-b61c-3f9eb47e3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729189-F3F6-410C-B882-160707FE73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1929</Words>
  <Application>Microsoft Office PowerPoint</Application>
  <PresentationFormat>Widescreen</PresentationFormat>
  <Paragraphs>341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Berlin Sans FB Demi</vt:lpstr>
      <vt:lpstr>Calibri</vt:lpstr>
      <vt:lpstr>Neo Sans Std</vt:lpstr>
      <vt:lpstr>Tema do Office</vt:lpstr>
      <vt:lpstr>Projeto de Carreira: PROA 4.0</vt:lpstr>
      <vt:lpstr>Mapa de carreira   </vt:lpstr>
      <vt:lpstr>Mapa de carreira  </vt:lpstr>
      <vt:lpstr>Mapa de carreira </vt:lpstr>
      <vt:lpstr>Mapa de carreira </vt:lpstr>
      <vt:lpstr>Mapa de carreira </vt:lpstr>
      <vt:lpstr>Mapa de carreira </vt:lpstr>
      <vt:lpstr>Mapa de carreira </vt:lpstr>
      <vt:lpstr>Mapa de carreira</vt:lpstr>
      <vt:lpstr>Mapa de carreira </vt:lpstr>
      <vt:lpstr>Apresentação do PowerPoint</vt:lpstr>
      <vt:lpstr>Mapa de carreira </vt:lpstr>
      <vt:lpstr>Mapa de carreira </vt:lpstr>
      <vt:lpstr>Mapa de carreira </vt:lpstr>
      <vt:lpstr>Mapa de carreira </vt:lpstr>
      <vt:lpstr>Mapa de carreira</vt:lpstr>
      <vt:lpstr>Mapa de carreira</vt:lpstr>
      <vt:lpstr>Mapa de carreira</vt:lpstr>
      <vt:lpstr>Mapa de carreira</vt:lpstr>
      <vt:lpstr>Mapa de carreira</vt:lpstr>
      <vt:lpstr>Mapa de carreira </vt:lpstr>
      <vt:lpstr>Mapa de carreira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Lucas gomes</cp:lastModifiedBy>
  <cp:revision>4</cp:revision>
  <dcterms:created xsi:type="dcterms:W3CDTF">2017-10-05T18:23:11Z</dcterms:created>
  <dcterms:modified xsi:type="dcterms:W3CDTF">2023-11-29T10:24:29Z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0x0101003265A78371E28A438AB5A2F66182C88C</vt:lpwstr>
  </property>
</Properties>
</file>