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6" r:id="rId4"/>
    <p:sldId id="257" r:id="rId5"/>
    <p:sldId id="258" r:id="rId6"/>
    <p:sldId id="267" r:id="rId7"/>
    <p:sldId id="270" r:id="rId8"/>
    <p:sldId id="259" r:id="rId9"/>
    <p:sldId id="263" r:id="rId10"/>
    <p:sldId id="260" r:id="rId11"/>
    <p:sldId id="268" r:id="rId12"/>
    <p:sldId id="269" r:id="rId13"/>
    <p:sldId id="261" r:id="rId14"/>
    <p:sldId id="262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4660"/>
  </p:normalViewPr>
  <p:slideViewPr>
    <p:cSldViewPr>
      <p:cViewPr varScale="1">
        <p:scale>
          <a:sx n="48" d="100"/>
          <a:sy n="48" d="100"/>
        </p:scale>
        <p:origin x="1440" y="6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ucasl3/huff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>
                <a:latin typeface="Calibri" pitchFamily="34" charset="0"/>
                <a:cs typeface="Calibri" pitchFamily="34" charset="0"/>
              </a:rPr>
              <a:t>TRIE</a:t>
            </a:r>
            <a:endParaRPr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Lucas Lemos 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Maria Eduarda Cardoso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Karla Sophia Cruz </a:t>
            </a:r>
            <a:endParaRPr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3400" b="1" dirty="0">
                <a:sym typeface="Arial Narrow"/>
                <a:hlinkClick r:id="rId2"/>
              </a:rPr>
              <a:t>https://github.com/Lucasl3/huffman</a:t>
            </a:r>
            <a:endParaRPr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	</a:t>
            </a:r>
            <a:r>
              <a:rPr lang="pt-BR" dirty="0" err="1"/>
              <a:t>Insertion</a:t>
            </a:r>
            <a:endParaRPr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pPr>
              <a:buNone/>
            </a:pPr>
            <a:r>
              <a:rPr lang="pt-BR" sz="2800" dirty="0" err="1">
                <a:latin typeface="Consolas" panose="020B0609020204030204" pitchFamily="49" charset="0"/>
                <a:cs typeface="Arial"/>
              </a:rPr>
              <a:t>void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 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insert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(trie *root, char *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word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){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Int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 i;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Trie *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current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 = root;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For(i=0;i&lt;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strlen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(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word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);i++){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       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If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(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current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-&gt;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character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[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word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[i]] == NULL){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       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Current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-&gt;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character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[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word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[i]] = 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create_trie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       }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        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Current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 = 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current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-&gt;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character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[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word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[i]];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}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    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Current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-&gt;</a:t>
            </a:r>
            <a:r>
              <a:rPr lang="pt-BR" sz="2800" dirty="0" err="1">
                <a:latin typeface="Consolas" panose="020B0609020204030204" pitchFamily="49" charset="0"/>
                <a:cs typeface="Arial"/>
              </a:rPr>
              <a:t>isWord</a:t>
            </a:r>
            <a:r>
              <a:rPr lang="pt-BR" sz="2800" dirty="0">
                <a:latin typeface="Consolas" panose="020B0609020204030204" pitchFamily="49" charset="0"/>
                <a:cs typeface="Arial"/>
              </a:rPr>
              <a:t> = 1;</a:t>
            </a:r>
          </a:p>
          <a:p>
            <a:pPr>
              <a:buNone/>
            </a:pPr>
            <a:r>
              <a:rPr lang="pt-BR" sz="2800" dirty="0">
                <a:latin typeface="Consolas" panose="020B0609020204030204" pitchFamily="49" charset="0"/>
                <a:cs typeface="Arial"/>
              </a:rPr>
              <a:t>}</a:t>
            </a:r>
          </a:p>
          <a:p>
            <a:pPr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644"/>
            <a:ext cx="11883370" cy="1074994"/>
          </a:xfrm>
        </p:spPr>
        <p:txBody>
          <a:bodyPr/>
          <a:lstStyle/>
          <a:p>
            <a:r>
              <a:rPr lang="pt-BR" dirty="0"/>
              <a:t>	Search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797294" y="1553807"/>
            <a:ext cx="11410211" cy="7610201"/>
          </a:xfrm>
        </p:spPr>
        <p:txBody>
          <a:bodyPr numCol="1" spcCol="1800000">
            <a:noAutofit/>
          </a:bodyPr>
          <a:lstStyle/>
          <a:p>
            <a:pPr>
              <a:buNone/>
            </a:pP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search(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trie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*root, char *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		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level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trie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*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current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root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root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== NULL)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{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	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0;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for(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level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=0;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level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strlen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str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);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level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	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current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current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2000" dirty="0">
                <a:latin typeface="Consolas" panose="020B0609020204030204" pitchFamily="49" charset="0"/>
                <a:cs typeface="Arial"/>
              </a:rPr>
              <a:t>character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[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str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[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level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]];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	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current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== NULL)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	{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		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0;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	}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	 </a:t>
            </a:r>
            <a:r>
              <a:rPr lang="pt-BR" sz="2000" dirty="0" err="1"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 1;</a:t>
            </a:r>
          </a:p>
          <a:p>
            <a:pPr>
              <a:buNone/>
            </a:pPr>
            <a:r>
              <a:rPr lang="pt-BR" sz="2000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8936"/>
            <a:ext cx="11883370" cy="876272"/>
          </a:xfrm>
        </p:spPr>
        <p:txBody>
          <a:bodyPr/>
          <a:lstStyle/>
          <a:p>
            <a:r>
              <a:rPr lang="pt-BR" dirty="0"/>
              <a:t>	Remove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237705" y="1096706"/>
            <a:ext cx="12601400" cy="8557957"/>
          </a:xfrm>
        </p:spPr>
        <p:txBody>
          <a:bodyPr lIns="50800" tIns="50800" rIns="50800" bIns="50800" numCol="1" spcCol="540000" anchor="t">
            <a:noAutofit/>
          </a:bodyPr>
          <a:lstStyle/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trie *delete(trie *root, char *</a:t>
            </a:r>
            <a:r>
              <a:rPr lang="pt-BR" sz="1800" dirty="0" err="1">
                <a:latin typeface="Consolas" panose="020B0609020204030204" pitchFamily="49" charset="0"/>
              </a:rPr>
              <a:t>str</a:t>
            </a:r>
            <a:r>
              <a:rPr lang="pt-BR" sz="1800" dirty="0">
                <a:latin typeface="Consolas" panose="020B0609020204030204" pitchFamily="49" charset="0"/>
              </a:rPr>
              <a:t>, </a:t>
            </a:r>
            <a:r>
              <a:rPr lang="pt-BR" sz="1800" dirty="0" err="1">
                <a:latin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</a:rPr>
              <a:t> </a:t>
            </a:r>
            <a:r>
              <a:rPr lang="pt-BR" sz="1800" dirty="0" err="1">
                <a:latin typeface="Consolas" panose="020B0609020204030204" pitchFamily="49" charset="0"/>
              </a:rPr>
              <a:t>depth</a:t>
            </a:r>
            <a:r>
              <a:rPr lang="pt-BR" sz="18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</a:t>
            </a:r>
            <a:r>
              <a:rPr lang="pt-BR" sz="1800" dirty="0" err="1">
                <a:latin typeface="Consolas" panose="020B0609020204030204" pitchFamily="49" charset="0"/>
              </a:rPr>
              <a:t>if</a:t>
            </a:r>
            <a:r>
              <a:rPr lang="pt-BR" sz="1800" dirty="0">
                <a:latin typeface="Consolas" panose="020B0609020204030204" pitchFamily="49" charset="0"/>
              </a:rPr>
              <a:t>(root == NULL){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</a:t>
            </a:r>
            <a:r>
              <a:rPr lang="pt-BR" sz="1800" dirty="0" err="1">
                <a:latin typeface="Consolas" panose="020B0609020204030204" pitchFamily="49" charset="0"/>
              </a:rPr>
              <a:t>return</a:t>
            </a:r>
            <a:r>
              <a:rPr lang="pt-BR" sz="1800" dirty="0">
                <a:latin typeface="Consolas" panose="020B0609020204030204" pitchFamily="49" charset="0"/>
              </a:rPr>
              <a:t> NULL;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</a:t>
            </a:r>
            <a:r>
              <a:rPr lang="pt-BR" sz="1800" dirty="0" err="1">
                <a:latin typeface="Consolas" panose="020B0609020204030204" pitchFamily="49" charset="0"/>
              </a:rPr>
              <a:t>if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depth</a:t>
            </a:r>
            <a:r>
              <a:rPr lang="pt-BR" sz="1800" dirty="0">
                <a:latin typeface="Consolas" panose="020B0609020204030204" pitchFamily="49" charset="0"/>
              </a:rPr>
              <a:t> == </a:t>
            </a:r>
            <a:r>
              <a:rPr lang="pt-BR" sz="1800" dirty="0" err="1">
                <a:latin typeface="Consolas" panose="020B0609020204030204" pitchFamily="49" charset="0"/>
              </a:rPr>
              <a:t>strlen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str</a:t>
            </a:r>
            <a:r>
              <a:rPr lang="pt-BR" sz="1800" dirty="0"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</a:t>
            </a:r>
            <a:r>
              <a:rPr lang="pt-BR" sz="1800" dirty="0" err="1">
                <a:latin typeface="Consolas" panose="020B0609020204030204" pitchFamily="49" charset="0"/>
              </a:rPr>
              <a:t>if</a:t>
            </a:r>
            <a:r>
              <a:rPr lang="pt-BR" sz="1800" dirty="0">
                <a:latin typeface="Consolas" panose="020B0609020204030204" pitchFamily="49" charset="0"/>
              </a:rPr>
              <a:t>(root-&gt;</a:t>
            </a:r>
            <a:r>
              <a:rPr lang="pt-BR" sz="1800" dirty="0" err="1">
                <a:latin typeface="Consolas" panose="020B0609020204030204" pitchFamily="49" charset="0"/>
              </a:rPr>
              <a:t>isWord</a:t>
            </a:r>
            <a:r>
              <a:rPr lang="pt-BR" sz="1800" dirty="0">
                <a:latin typeface="Consolas" panose="020B0609020204030204" pitchFamily="49" charset="0"/>
              </a:rPr>
              <a:t> == 1){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    root-&gt;</a:t>
            </a:r>
            <a:r>
              <a:rPr lang="pt-BR" sz="1800" dirty="0" err="1">
                <a:latin typeface="Consolas" panose="020B0609020204030204" pitchFamily="49" charset="0"/>
              </a:rPr>
              <a:t>isWord</a:t>
            </a:r>
            <a:r>
              <a:rPr lang="pt-BR" sz="1800" dirty="0">
                <a:latin typeface="Consolas" panose="020B0609020204030204" pitchFamily="49" charset="0"/>
              </a:rPr>
              <a:t> = 0;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</a:t>
            </a:r>
            <a:r>
              <a:rPr lang="pt-BR" sz="1800" dirty="0" err="1">
                <a:latin typeface="Consolas" panose="020B0609020204030204" pitchFamily="49" charset="0"/>
              </a:rPr>
              <a:t>if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is_empty</a:t>
            </a:r>
            <a:r>
              <a:rPr lang="pt-BR" sz="1800" dirty="0">
                <a:latin typeface="Consolas" panose="020B0609020204030204" pitchFamily="49" charset="0"/>
              </a:rPr>
              <a:t>(root)){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    </a:t>
            </a:r>
            <a:r>
              <a:rPr lang="pt-BR" sz="1800" dirty="0" err="1">
                <a:latin typeface="Consolas" panose="020B0609020204030204" pitchFamily="49" charset="0"/>
              </a:rPr>
              <a:t>free</a:t>
            </a:r>
            <a:r>
              <a:rPr lang="pt-BR" sz="1800" dirty="0"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    root = NULL;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</a:t>
            </a:r>
            <a:r>
              <a:rPr lang="pt-BR" sz="1800" dirty="0" err="1">
                <a:latin typeface="Consolas" panose="020B0609020204030204" pitchFamily="49" charset="0"/>
              </a:rPr>
              <a:t>return</a:t>
            </a:r>
            <a:r>
              <a:rPr lang="pt-BR" sz="1800" dirty="0">
                <a:latin typeface="Consolas" panose="020B0609020204030204" pitchFamily="49" charset="0"/>
              </a:rPr>
              <a:t> root;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root-&gt;</a:t>
            </a:r>
            <a:r>
              <a:rPr lang="pt-BR" sz="1800" dirty="0" err="1">
                <a:latin typeface="Consolas" panose="020B0609020204030204" pitchFamily="49" charset="0"/>
              </a:rPr>
              <a:t>character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str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depth</a:t>
            </a:r>
            <a:r>
              <a:rPr lang="pt-BR" sz="1800" dirty="0">
                <a:latin typeface="Consolas" panose="020B0609020204030204" pitchFamily="49" charset="0"/>
              </a:rPr>
              <a:t>]] = delete(root-&gt;</a:t>
            </a:r>
            <a:r>
              <a:rPr lang="pt-BR" sz="1800" dirty="0" err="1">
                <a:latin typeface="Consolas" panose="020B0609020204030204" pitchFamily="49" charset="0"/>
              </a:rPr>
              <a:t>character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str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depth</a:t>
            </a:r>
            <a:r>
              <a:rPr lang="pt-BR" sz="1800" dirty="0">
                <a:latin typeface="Consolas" panose="020B0609020204030204" pitchFamily="49" charset="0"/>
              </a:rPr>
              <a:t>]], </a:t>
            </a:r>
            <a:r>
              <a:rPr lang="pt-BR" sz="1800" dirty="0" err="1">
                <a:latin typeface="Consolas" panose="020B0609020204030204" pitchFamily="49" charset="0"/>
              </a:rPr>
              <a:t>str</a:t>
            </a:r>
            <a:r>
              <a:rPr lang="pt-BR" sz="1800" dirty="0">
                <a:latin typeface="Consolas" panose="020B0609020204030204" pitchFamily="49" charset="0"/>
              </a:rPr>
              <a:t>, </a:t>
            </a:r>
            <a:r>
              <a:rPr lang="pt-BR" sz="1800" dirty="0" err="1">
                <a:latin typeface="Consolas" panose="020B0609020204030204" pitchFamily="49" charset="0"/>
              </a:rPr>
              <a:t>depth</a:t>
            </a:r>
            <a:r>
              <a:rPr lang="pt-BR" sz="1800" dirty="0">
                <a:latin typeface="Consolas" panose="020B0609020204030204" pitchFamily="49" charset="0"/>
              </a:rPr>
              <a:t> + 1);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</a:t>
            </a:r>
            <a:r>
              <a:rPr lang="pt-BR" sz="1800" dirty="0" err="1">
                <a:latin typeface="Consolas" panose="020B0609020204030204" pitchFamily="49" charset="0"/>
              </a:rPr>
              <a:t>if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is_empty</a:t>
            </a:r>
            <a:r>
              <a:rPr lang="pt-BR" sz="1800" dirty="0">
                <a:latin typeface="Consolas" panose="020B0609020204030204" pitchFamily="49" charset="0"/>
              </a:rPr>
              <a:t>(root) &amp;&amp; root-&gt;</a:t>
            </a:r>
            <a:r>
              <a:rPr lang="pt-BR" sz="1800" dirty="0" err="1">
                <a:latin typeface="Consolas" panose="020B0609020204030204" pitchFamily="49" charset="0"/>
              </a:rPr>
              <a:t>isWord</a:t>
            </a:r>
            <a:r>
              <a:rPr lang="pt-BR" sz="1800" dirty="0">
                <a:latin typeface="Consolas" panose="020B0609020204030204" pitchFamily="49" charset="0"/>
              </a:rPr>
              <a:t> == 0){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</a:t>
            </a:r>
            <a:r>
              <a:rPr lang="pt-BR" sz="1800" dirty="0" err="1">
                <a:latin typeface="Consolas" panose="020B0609020204030204" pitchFamily="49" charset="0"/>
              </a:rPr>
              <a:t>free</a:t>
            </a:r>
            <a:r>
              <a:rPr lang="pt-BR" sz="1800" dirty="0"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    root = NULL;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    </a:t>
            </a:r>
            <a:r>
              <a:rPr lang="pt-BR" sz="1800" dirty="0" err="1">
                <a:latin typeface="Consolas" panose="020B0609020204030204" pitchFamily="49" charset="0"/>
              </a:rPr>
              <a:t>return</a:t>
            </a:r>
            <a:r>
              <a:rPr lang="pt-BR" sz="1800" dirty="0">
                <a:latin typeface="Consolas" panose="020B0609020204030204" pitchFamily="49" charset="0"/>
              </a:rPr>
              <a:t> root;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pt-BR" sz="2000" dirty="0">
              <a:latin typeface="Consolas" panose="020B0609020204030204" pitchFamily="49" charset="0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73046" y="7948634"/>
            <a:ext cx="11339515" cy="103790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https://www.cs.usfca.edu/~galles/visualization/Trie.html</a:t>
            </a:r>
            <a:endParaRPr/>
          </a:p>
        </p:txBody>
      </p:sp>
      <p:pic>
        <p:nvPicPr>
          <p:cNvPr id="4" name="Imagem 3" descr="trie_exe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46" y="304768"/>
            <a:ext cx="11072890" cy="7072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3000" dirty="0" err="1"/>
              <a:t>Trie</a:t>
            </a:r>
            <a:r>
              <a:rPr lang="pt-BR" sz="3000" dirty="0"/>
              <a:t> consegue ser a mais eficiente entre as estruturas comparadas, devido a sua complexidade permitir que a busca seja feita em um tempo menor. 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HASH TABLE </a:t>
            </a:r>
            <a:r>
              <a:rPr lang="pt-BR" b="0" i="1" dirty="0"/>
              <a:t>versus</a:t>
            </a:r>
            <a:r>
              <a:rPr lang="pt-BR" dirty="0"/>
              <a:t> TRIE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8732" y="1733528"/>
            <a:ext cx="11339515" cy="7261845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tx1"/>
                </a:solidFill>
              </a:rPr>
              <a:t>No pior caso, a ordem das operações pode ser O(n), caso em que todos os elementos inseridos colidirem.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Os dados na memória ficam aleatoriamente distribuídos, o que também causa sobrecarga no sistema. </a:t>
            </a:r>
          </a:p>
          <a:p>
            <a:pPr algn="just"/>
            <a:r>
              <a:rPr lang="pt-BR" sz="3000" dirty="0">
                <a:solidFill>
                  <a:schemeClr val="tx1"/>
                </a:solidFill>
              </a:rPr>
              <a:t>Além disso, e mais importante, o tempo gasto na depuração e remoção de erros é maior do que nas árvores balanceadas, que também podem ser levadas em conta para solução do mesmo tipo de problema.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  </a:t>
            </a:r>
            <a:r>
              <a:rPr lang="pt-BR" b="0" i="1" dirty="0"/>
              <a:t>versus</a:t>
            </a:r>
            <a:r>
              <a:rPr lang="pt-BR" dirty="0"/>
              <a:t> TRIE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/>
              <a:t>A </a:t>
            </a:r>
            <a:r>
              <a:rPr lang="pt-BR" sz="3000" b="1" dirty="0"/>
              <a:t>árvore AVL</a:t>
            </a:r>
            <a:r>
              <a:rPr lang="pt-BR" sz="3000" dirty="0"/>
              <a:t> tem complexidade O(</a:t>
            </a:r>
            <a:r>
              <a:rPr lang="pt-BR" sz="3000" dirty="0" err="1"/>
              <a:t>log</a:t>
            </a:r>
            <a:r>
              <a:rPr lang="pt-BR" sz="3000" dirty="0"/>
              <a:t> n) para todas operações e ocupa espaço n, onde n é o número de nós da árvore.</a:t>
            </a:r>
          </a:p>
          <a:p>
            <a:pPr algn="just"/>
            <a:r>
              <a:rPr lang="pt-BR" sz="3000" dirty="0"/>
              <a:t>Pior caso é O(n)‏ tanto para pesquisa quanto para inserção e remoção.</a:t>
            </a:r>
          </a:p>
          <a:p>
            <a:pPr algn="just"/>
            <a:r>
              <a:rPr lang="pt-BR" sz="3000" dirty="0"/>
              <a:t>Isso mostra porque a remoção é mais complicada que a inserção. Enquanto nesta operação, no máximo uma rotação (simples ou dupla) servirá para manter a árvore balanceada, na remoção de um único nó, mais de uma rotação poderá ser necessária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430170" y="1733528"/>
            <a:ext cx="11930146" cy="77153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/>
              <a:t>Usando o </a:t>
            </a:r>
            <a:r>
              <a:rPr lang="pt-BR" sz="3200" dirty="0" err="1"/>
              <a:t>Trie</a:t>
            </a:r>
            <a:r>
              <a:rPr lang="pt-BR" sz="3200" dirty="0"/>
              <a:t>, as complexidades da pesquisa podem ser reduzidas ao limite ideal (tamanho da chave);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Busca - O(m);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 err="1"/>
              <a:t>Insertion</a:t>
            </a:r>
            <a:r>
              <a:rPr lang="pt-BR" sz="3200" dirty="0"/>
              <a:t> – O(m);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 err="1"/>
              <a:t>Deletion</a:t>
            </a:r>
            <a:r>
              <a:rPr lang="pt-BR" sz="3200" dirty="0"/>
              <a:t> – O(m);</a:t>
            </a:r>
          </a:p>
          <a:p>
            <a:pPr algn="just">
              <a:buFont typeface="Arial" pitchFamily="34" charset="0"/>
              <a:buChar char="•"/>
            </a:pPr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endParaRPr lang="pt-BR" sz="3200" u="sng" dirty="0"/>
          </a:p>
          <a:p>
            <a:pPr algn="just">
              <a:buFont typeface="Arial" pitchFamily="34" charset="0"/>
              <a:buChar char="•"/>
            </a:pPr>
            <a:endParaRPr lang="pt-BR" sz="3200" dirty="0"/>
          </a:p>
          <a:p>
            <a:pPr algn="just">
              <a:buFont typeface="Arial" pitchFamily="34" charset="0"/>
              <a:buChar char="•"/>
            </a:pPr>
            <a:r>
              <a:rPr lang="pt-BR" sz="3200" b="1" dirty="0"/>
              <a:t>Desvantagem:</a:t>
            </a:r>
            <a:endParaRPr lang="pt-BR" sz="3200" dirty="0"/>
          </a:p>
          <a:p>
            <a:pPr lvl="1" algn="just">
              <a:buFont typeface="Arial" pitchFamily="34" charset="0"/>
              <a:buChar char="•"/>
            </a:pPr>
            <a:r>
              <a:rPr lang="pt-BR" sz="2800" dirty="0"/>
              <a:t> No entanto, a penalidade está nos requisitos de armazenamento da </a:t>
            </a:r>
            <a:r>
              <a:rPr lang="pt-BR" sz="2800" dirty="0" err="1"/>
              <a:t>Trie</a:t>
            </a:r>
            <a:r>
              <a:rPr lang="pt-BR" sz="2800" dirty="0"/>
              <a:t>;</a:t>
            </a:r>
            <a:endParaRPr lang="pt-BR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TRIE</a:t>
            </a: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sz="3000" b="1" dirty="0"/>
              <a:t>O que é?</a:t>
            </a:r>
          </a:p>
          <a:p>
            <a:pPr lvl="1" algn="just"/>
            <a:r>
              <a:rPr lang="pt-BR" sz="3000" dirty="0"/>
              <a:t>Origem do termo vem da palavra</a:t>
            </a:r>
            <a:r>
              <a:rPr lang="pt-BR" sz="3000" b="1" dirty="0"/>
              <a:t> </a:t>
            </a:r>
            <a:r>
              <a:rPr lang="pt-BR" sz="3000" i="1" dirty="0" err="1"/>
              <a:t>re</a:t>
            </a:r>
            <a:r>
              <a:rPr lang="pt-BR" sz="3000" b="1" i="1" dirty="0" err="1"/>
              <a:t>trie</a:t>
            </a:r>
            <a:r>
              <a:rPr lang="pt-BR" sz="3000" i="1" dirty="0" err="1"/>
              <a:t>val</a:t>
            </a:r>
            <a:r>
              <a:rPr lang="pt-BR" sz="3000" i="1" dirty="0"/>
              <a:t>, </a:t>
            </a:r>
            <a:r>
              <a:rPr lang="pt-BR" sz="3000" dirty="0"/>
              <a:t>que significa recuperação.</a:t>
            </a:r>
          </a:p>
          <a:p>
            <a:pPr lvl="1" algn="just"/>
            <a:r>
              <a:rPr lang="pt-BR" sz="3000" dirty="0"/>
              <a:t>São estruturas de dados que representam as chaves </a:t>
            </a:r>
            <a:r>
              <a:rPr lang="pt-BR" sz="3000" dirty="0" err="1"/>
              <a:t>caracter</a:t>
            </a:r>
            <a:r>
              <a:rPr lang="pt-BR" sz="3000" dirty="0"/>
              <a:t> a </a:t>
            </a:r>
            <a:r>
              <a:rPr lang="pt-BR" sz="3000" dirty="0" err="1"/>
              <a:t>caracter</a:t>
            </a:r>
            <a:r>
              <a:rPr lang="pt-BR" sz="3000" dirty="0"/>
              <a:t>.</a:t>
            </a:r>
          </a:p>
          <a:p>
            <a:pPr lvl="1" algn="just"/>
            <a:r>
              <a:rPr lang="pt-BR" sz="3000" dirty="0"/>
              <a:t>Uma característica única das </a:t>
            </a:r>
            <a:r>
              <a:rPr lang="pt-BR" sz="3000" dirty="0" err="1"/>
              <a:t>tries</a:t>
            </a:r>
            <a:r>
              <a:rPr lang="pt-BR" sz="3000" dirty="0"/>
              <a:t> entre as árvores de busca é que sua estrutura depende apenas das chaves que ela armazena, e não da ordem em que elas foram inseridas.</a:t>
            </a:r>
            <a:endParaRPr sz="3000"/>
          </a:p>
          <a:p>
            <a:pPr lvl="1" algn="just"/>
            <a:endParaRPr sz="3000"/>
          </a:p>
          <a:p>
            <a:pPr algn="just">
              <a:buNone/>
            </a:pPr>
            <a:endParaRPr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b="1" dirty="0"/>
              <a:t>Para que serve?</a:t>
            </a:r>
          </a:p>
          <a:p>
            <a:pPr lvl="1" algn="just"/>
            <a:r>
              <a:rPr lang="pt-BR" sz="3000" dirty="0"/>
              <a:t> Usada para armazenar um </a:t>
            </a:r>
            <a:r>
              <a:rPr lang="pt-BR" sz="3000" dirty="0" err="1"/>
              <a:t>array</a:t>
            </a:r>
            <a:r>
              <a:rPr lang="pt-BR" sz="3000" dirty="0"/>
              <a:t> associativo em que as chaves são normalmente cadeias de caracteres;</a:t>
            </a:r>
          </a:p>
          <a:p>
            <a:pPr lvl="1" algn="just"/>
            <a:r>
              <a:rPr lang="pt-BR" sz="3000" dirty="0"/>
              <a:t>As </a:t>
            </a:r>
            <a:r>
              <a:rPr lang="pt-BR" sz="3000" dirty="0" err="1"/>
              <a:t>Tries</a:t>
            </a:r>
            <a:r>
              <a:rPr lang="pt-BR" sz="3000" dirty="0"/>
              <a:t> são boas para suportar tarefas de tratamento lexicográfico;</a:t>
            </a:r>
          </a:p>
          <a:p>
            <a:pPr lvl="1" algn="just"/>
            <a:endParaRPr lang="pt-BR" sz="30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	</a:t>
            </a:r>
            <a:r>
              <a:rPr lang="pt-BR" dirty="0" err="1"/>
              <a:t>Struct</a:t>
            </a:r>
            <a:r>
              <a:rPr lang="pt-BR" dirty="0"/>
              <a:t> 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215988" y="2090718"/>
            <a:ext cx="11339515" cy="7261845"/>
          </a:xfrm>
        </p:spPr>
        <p:txBody>
          <a:bodyPr lIns="50800" tIns="50800" rIns="50800" bIns="50800" anchor="t">
            <a:normAutofit/>
          </a:bodyPr>
          <a:lstStyle/>
          <a:p>
            <a:pPr>
              <a:buNone/>
            </a:pPr>
            <a:r>
              <a:rPr lang="en-US" sz="3200" dirty="0">
                <a:latin typeface="Consolas" panose="020B0609020204030204" pitchFamily="49" charset="0"/>
                <a:cs typeface="Arial" pitchFamily="34" charset="0"/>
              </a:rPr>
              <a:t>struct </a:t>
            </a:r>
            <a:r>
              <a:rPr lang="en-US" sz="3200" dirty="0" err="1">
                <a:latin typeface="Consolas" panose="020B0609020204030204" pitchFamily="49" charset="0"/>
                <a:cs typeface="Arial" pitchFamily="34" charset="0"/>
              </a:rPr>
              <a:t>trie</a:t>
            </a:r>
            <a:r>
              <a:rPr lang="en-US" sz="3200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3200" dirty="0">
                <a:latin typeface="Consolas" panose="020B0609020204030204" pitchFamily="49" charset="0"/>
                <a:cs typeface="Arial"/>
              </a:rPr>
              <a:t>    Int </a:t>
            </a:r>
            <a:r>
              <a:rPr lang="en-US" sz="3200" dirty="0" err="1">
                <a:latin typeface="Consolas" panose="020B0609020204030204" pitchFamily="49" charset="0"/>
                <a:cs typeface="Arial"/>
              </a:rPr>
              <a:t>isWord</a:t>
            </a:r>
            <a:r>
              <a:rPr lang="en-US" sz="3200" dirty="0">
                <a:latin typeface="Consolas" panose="020B0609020204030204" pitchFamily="49" charset="0"/>
                <a:cs typeface="Arial"/>
              </a:rPr>
              <a:t>;</a:t>
            </a:r>
          </a:p>
          <a:p>
            <a:pPr>
              <a:buNone/>
            </a:pPr>
            <a:r>
              <a:rPr lang="en-US" sz="3200" dirty="0">
                <a:latin typeface="Consolas" panose="020B0609020204030204" pitchFamily="49" charset="0"/>
                <a:cs typeface="Arial"/>
              </a:rPr>
              <a:t>     Struct </a:t>
            </a:r>
            <a:r>
              <a:rPr lang="en-US" sz="3200" dirty="0" err="1">
                <a:latin typeface="Consolas" panose="020B0609020204030204" pitchFamily="49" charset="0"/>
                <a:cs typeface="Arial"/>
              </a:rPr>
              <a:t>trie</a:t>
            </a:r>
            <a:r>
              <a:rPr lang="en-US" sz="3200" dirty="0">
                <a:latin typeface="Consolas" panose="020B0609020204030204" pitchFamily="49" charset="0"/>
                <a:cs typeface="Arial"/>
              </a:rPr>
              <a:t> *character[ALPHABET_SIZE];</a:t>
            </a:r>
          </a:p>
          <a:p>
            <a:pPr>
              <a:buNone/>
            </a:pPr>
            <a:r>
              <a:rPr lang="en-US" sz="3200" dirty="0">
                <a:latin typeface="Consolas" panose="020B0609020204030204" pitchFamily="49" charset="0"/>
                <a:cs typeface="Arial" pitchFamily="34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3257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itchFamily="49" charset="0"/>
                <a:cs typeface="Arial" pitchFamily="34" charset="0"/>
              </a:rPr>
              <a:t>};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30170" y="1876404"/>
            <a:ext cx="12001584" cy="58242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pt-BR" sz="3000" dirty="0">
                <a:latin typeface="Calibri" pitchFamily="34" charset="0"/>
                <a:cs typeface="Calibri" pitchFamily="34" charset="0"/>
              </a:rPr>
              <a:t>Uma </a:t>
            </a:r>
            <a:r>
              <a:rPr lang="pt-BR" sz="3000" i="1" dirty="0" err="1">
                <a:latin typeface="Calibri" pitchFamily="34" charset="0"/>
                <a:cs typeface="Calibri" pitchFamily="34" charset="0"/>
              </a:rPr>
              <a:t>trie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 (pronuncie </a:t>
            </a:r>
            <a:r>
              <a:rPr lang="pt-BR" sz="3000" dirty="0" err="1">
                <a:latin typeface="Calibri" pitchFamily="34" charset="0"/>
                <a:cs typeface="Calibri" pitchFamily="34" charset="0"/>
              </a:rPr>
              <a:t>trái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) é um tipo de árvore usado para implementar </a:t>
            </a:r>
            <a:r>
              <a:rPr lang="pt-BR" sz="3000" dirty="0" err="1">
                <a:latin typeface="Calibri" pitchFamily="34" charset="0"/>
                <a:cs typeface="Calibri" pitchFamily="34" charset="0"/>
              </a:rPr>
              <a:t>TSs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 de strings;</a:t>
            </a:r>
          </a:p>
          <a:p>
            <a:pPr algn="just"/>
            <a:r>
              <a:rPr lang="pt-BR" sz="3000" dirty="0">
                <a:latin typeface="Calibri" pitchFamily="34" charset="0"/>
                <a:cs typeface="Calibri" pitchFamily="34" charset="0"/>
              </a:rPr>
              <a:t>Cada nó pode ter até </a:t>
            </a:r>
            <a:r>
              <a:rPr lang="pt-BR" sz="3000" i="1" dirty="0">
                <a:latin typeface="Calibri" pitchFamily="34" charset="0"/>
                <a:cs typeface="Calibri" pitchFamily="34" charset="0"/>
              </a:rPr>
              <a:t>R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 filhos;</a:t>
            </a:r>
          </a:p>
          <a:p>
            <a:pPr algn="just"/>
            <a:r>
              <a:rPr lang="pt-BR" sz="3000" dirty="0" err="1">
                <a:latin typeface="Calibri" pitchFamily="34" charset="0"/>
                <a:cs typeface="Calibri" pitchFamily="34" charset="0"/>
              </a:rPr>
              <a:t>Tries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 também são conhecidas como </a:t>
            </a:r>
            <a:r>
              <a:rPr lang="pt-BR" sz="3000" i="1" dirty="0">
                <a:latin typeface="Calibri" pitchFamily="34" charset="0"/>
                <a:cs typeface="Calibri" pitchFamily="34" charset="0"/>
              </a:rPr>
              <a:t>árvores digitais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 e como </a:t>
            </a:r>
            <a:r>
              <a:rPr lang="pt-BR" sz="3000" i="1" dirty="0">
                <a:latin typeface="Calibri" pitchFamily="34" charset="0"/>
                <a:cs typeface="Calibri" pitchFamily="34" charset="0"/>
              </a:rPr>
              <a:t>árvores de prefixos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pt-BR" sz="3000" dirty="0" err="1">
                <a:latin typeface="Calibri" pitchFamily="34" charset="0"/>
                <a:cs typeface="Calibri" pitchFamily="34" charset="0"/>
              </a:rPr>
              <a:t>Tries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 são compostas por nós do tipo </a:t>
            </a:r>
            <a:r>
              <a:rPr lang="pt-BR" sz="3000" dirty="0" err="1">
                <a:latin typeface="Calibri" pitchFamily="34" charset="0"/>
                <a:cs typeface="Calibri" pitchFamily="34" charset="0"/>
              </a:rPr>
              <a:t>Node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algn="just"/>
            <a:r>
              <a:rPr lang="pt-BR" sz="3000" dirty="0">
                <a:latin typeface="Calibri" pitchFamily="34" charset="0"/>
                <a:cs typeface="Calibri" pitchFamily="34" charset="0"/>
              </a:rPr>
              <a:t>O único nó não apontado por nenhum link é a raiz da </a:t>
            </a:r>
            <a:r>
              <a:rPr lang="pt-BR" sz="3000" dirty="0" err="1">
                <a:latin typeface="Calibri" pitchFamily="34" charset="0"/>
                <a:cs typeface="Calibri" pitchFamily="34" charset="0"/>
              </a:rPr>
              <a:t>trie</a:t>
            </a:r>
            <a:r>
              <a:rPr lang="pt-BR" sz="30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algn="just"/>
            <a:r>
              <a:rPr lang="pt-BR" sz="3000" dirty="0">
                <a:latin typeface="Calibri" pitchFamily="34" charset="0"/>
                <a:cs typeface="Calibri" pitchFamily="34" charset="0"/>
              </a:rPr>
              <a:t>Complexidade: O(m);</a:t>
            </a:r>
          </a:p>
          <a:p>
            <a:pPr algn="just"/>
            <a:r>
              <a:rPr lang="pt-BR" sz="3000" dirty="0">
                <a:latin typeface="Calibri" pitchFamily="34" charset="0"/>
                <a:cs typeface="Calibri" pitchFamily="34" charset="0"/>
              </a:rPr>
              <a:t>Exemplo:</a:t>
            </a:r>
          </a:p>
          <a:p>
            <a:pPr algn="just">
              <a:buNone/>
            </a:pPr>
            <a:endParaRPr lang="pt-BR" sz="3000" dirty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br>
              <a:rPr lang="pt-BR" sz="3000" dirty="0">
                <a:latin typeface="Calibri" pitchFamily="34" charset="0"/>
                <a:cs typeface="Calibri" pitchFamily="34" charset="0"/>
              </a:rPr>
            </a:br>
            <a:endParaRPr sz="30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www.ime.usp.br/~pf/estruturas-de-dados/aulas/figuressw/Chapter5/TrieAnatom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6054" y="590520"/>
            <a:ext cx="10358510" cy="857256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999</Words>
  <Application>Microsoft Office PowerPoint</Application>
  <PresentationFormat>Personalizar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Helvetica Light</vt:lpstr>
      <vt:lpstr>Helvetica Neue</vt:lpstr>
      <vt:lpstr>White</vt:lpstr>
      <vt:lpstr>Apresentação do PowerPoint</vt:lpstr>
      <vt:lpstr>HASH TABLE versus TRIE</vt:lpstr>
      <vt:lpstr>AVL  versus TRIE</vt:lpstr>
      <vt:lpstr>Motivação</vt:lpstr>
      <vt:lpstr>TRIE</vt:lpstr>
      <vt:lpstr>TRIE</vt:lpstr>
      <vt:lpstr> Struct </vt:lpstr>
      <vt:lpstr>Definições</vt:lpstr>
      <vt:lpstr>Apresentação do PowerPoint</vt:lpstr>
      <vt:lpstr> Insertion</vt:lpstr>
      <vt:lpstr> Search</vt:lpstr>
      <vt:lpstr> Remove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Nathália M.C. Aciole</dc:creator>
  <cp:lastModifiedBy>Karla Sophia Cruz</cp:lastModifiedBy>
  <cp:revision>130</cp:revision>
  <dcterms:modified xsi:type="dcterms:W3CDTF">2020-02-11T16:50:45Z</dcterms:modified>
</cp:coreProperties>
</file>