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A4A"/>
    <a:srgbClr val="006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9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897FB-0366-1C19-BC99-D5AA5F76D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848C7-6021-FC9D-9553-44F97F776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4BAE69-1DD7-AE58-F595-8E358F85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8996C-8E2B-C1B8-F5B1-25659822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A2E66-B3B1-6BC1-811D-030F8069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8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FC29F-E856-479B-F708-5851951A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57BB9E-018C-6FD5-8BDB-0F43F790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9E256-1333-9C9F-20D8-5B245BA9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1E832-E5E0-D1A9-0970-37B94299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4902-A259-B8CD-E70E-230F0C91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804F82-2592-F0F6-DD06-5F57A17EA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59598C-0142-0244-6A47-401A1841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66167-1EFF-9C97-5670-C8E5AA04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73256-3036-479C-1E7B-461D7E62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14EB2-199A-3730-E2E4-0AD1BA55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26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7D191-116C-D5E9-E62D-1E627FEC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B056C-9749-0B58-4B13-6573AF1A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49DE7-43E4-9F45-367F-58721E1A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5F17A-CD85-FF29-2BE9-D63CF74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1F9DF0-158E-5306-F913-71E93439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6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D923E-F713-D51C-1EE4-4E8DC6F0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556E6-89B3-3EEB-9FCF-BF265743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8BEE7-DA45-BA19-879A-1092CC99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C16FA-9008-A2DE-8CC7-22FF2E54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D30CC-C4F0-7F8E-B3DD-98186F98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3BBD3-67EE-FD55-C309-2F07D07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DABBE-D3C2-A779-423E-4B919D84A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9DC88-9217-0900-0850-3F8222AA2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030DDC-DCCE-E4F5-740F-9261E069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64598E-98FE-188A-6979-7B828747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9DE65E-1B5A-9CB4-1155-1BCA7A05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2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AC8DF-1A9F-A126-A719-2DAD946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3286CA-E79C-EDCC-4AD6-2941D248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BC99F4-0212-22A8-3B1C-BD6927CC0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F5B293-1D21-1618-5D6B-AD8047DD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67E0A6-F553-F76B-902E-A42AF0B2D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BCD1C8-F609-6311-BD5B-D74F4926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1BEBED-848C-AAB3-6907-2E4765F3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97690B-DECE-CD92-1956-B242FB6D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4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58E47-11FB-4827-CC26-008F86AA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75869-F995-66ED-FF2A-5F42EEB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A8BBCC-EC5A-72C1-C24E-1EA9D5E0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1F79D-F0CB-256F-9DBD-3706AB0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7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D4FE14-76F6-4F0C-29EC-A819DB0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088EC0-2F3F-5BF5-C52B-9336F4F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A97F64-1E4C-D683-FE4E-012399CF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9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736B6-DD5B-3F70-8759-ACB5D83A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0FF3F-C15A-287F-9E9A-3A61D64F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B39CAF-73BD-5FCC-27E8-C227B0C68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E9E2B5-3D93-D783-88AB-BAF6F043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5C9E2-DA6E-CA68-6AD8-1F05FB45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98E301-A2BD-0DF1-19B2-5AD7F071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3AF2F-FDC3-AB67-D29B-97F6AB64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1A30E7-19DF-D691-B9A1-8978E1FB5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E17942-574B-41EC-EA36-3B95139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1804C7-E45B-995A-93F4-2024B760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B23001-F5A5-A727-1883-E54A0416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0A8FB3-E3B1-85AB-D2CA-FA6C9008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5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DA5865-8435-D885-EF84-711543A4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7346E-1646-4C63-6C61-1C0ABB51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227A5-775E-5AE7-AF8C-FED2A5DF3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8F08-DA2F-41DC-8EBA-33CFAD135B2F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4F68B6-B5FD-F798-F324-C6B0DD2B8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291B9-070D-CE9F-1028-DFD5409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73B0E3C-2404-A876-10A8-CDDF0494B930}"/>
              </a:ext>
            </a:extLst>
          </p:cNvPr>
          <p:cNvGrpSpPr/>
          <p:nvPr/>
        </p:nvGrpSpPr>
        <p:grpSpPr>
          <a:xfrm>
            <a:off x="256819" y="2657148"/>
            <a:ext cx="2976079" cy="1550365"/>
            <a:chOff x="385933" y="2243301"/>
            <a:chExt cx="3715966" cy="1935804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A5CC727A-CC4E-6A7C-BCD1-99CF430678A2}"/>
                </a:ext>
              </a:extLst>
            </p:cNvPr>
            <p:cNvSpPr/>
            <p:nvPr/>
          </p:nvSpPr>
          <p:spPr>
            <a:xfrm>
              <a:off x="385933" y="2243301"/>
              <a:ext cx="3715966" cy="1935804"/>
            </a:xfrm>
            <a:prstGeom prst="roundRect">
              <a:avLst>
                <a:gd name="adj" fmla="val 8711"/>
              </a:avLst>
            </a:prstGeom>
            <a:solidFill>
              <a:srgbClr val="006AD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5" name="Grafik 4" descr="Prozessor mit einfarbiger Füllung">
              <a:extLst>
                <a:ext uri="{FF2B5EF4-FFF2-40B4-BE49-F238E27FC236}">
                  <a16:creationId xmlns:a16="http://schemas.microsoft.com/office/drawing/2014/main" id="{EE3EE84E-D1FA-CDA1-BDC9-54CC72378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52" y="2581337"/>
              <a:ext cx="1259732" cy="125973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E5B868D-D01D-2A20-EE20-F6695B31D985}"/>
                </a:ext>
              </a:extLst>
            </p:cNvPr>
            <p:cNvSpPr txBox="1"/>
            <p:nvPr/>
          </p:nvSpPr>
          <p:spPr>
            <a:xfrm>
              <a:off x="385933" y="2915112"/>
              <a:ext cx="2235190" cy="57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BMS-Master</a:t>
              </a:r>
            </a:p>
          </p:txBody>
        </p:sp>
      </p:grpSp>
      <p:cxnSp>
        <p:nvCxnSpPr>
          <p:cNvPr id="1121" name="Verbinder: gewinkelt 1120">
            <a:extLst>
              <a:ext uri="{FF2B5EF4-FFF2-40B4-BE49-F238E27FC236}">
                <a16:creationId xmlns:a16="http://schemas.microsoft.com/office/drawing/2014/main" id="{790D91AE-A771-EAA2-CD21-2DB5D3EC1E5B}"/>
              </a:ext>
            </a:extLst>
          </p:cNvPr>
          <p:cNvCxnSpPr>
            <a:stCxn id="35" idx="3"/>
            <a:endCxn id="6" idx="3"/>
          </p:cNvCxnSpPr>
          <p:nvPr/>
        </p:nvCxnSpPr>
        <p:spPr>
          <a:xfrm rot="16200000" flipH="1" flipV="1">
            <a:off x="2516219" y="1050032"/>
            <a:ext cx="3098978" cy="1665620"/>
          </a:xfrm>
          <a:prstGeom prst="bentConnector4">
            <a:avLst>
              <a:gd name="adj1" fmla="val -7377"/>
              <a:gd name="adj2" fmla="val 7513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Verbinder: gewinkelt 1150">
            <a:extLst>
              <a:ext uri="{FF2B5EF4-FFF2-40B4-BE49-F238E27FC236}">
                <a16:creationId xmlns:a16="http://schemas.microsoft.com/office/drawing/2014/main" id="{58EA9AAD-A02B-D563-BAC9-3CD0A1B376B0}"/>
              </a:ext>
            </a:extLst>
          </p:cNvPr>
          <p:cNvCxnSpPr>
            <a:stCxn id="8" idx="0"/>
            <a:endCxn id="1148" idx="2"/>
          </p:cNvCxnSpPr>
          <p:nvPr/>
        </p:nvCxnSpPr>
        <p:spPr>
          <a:xfrm rot="16200000" flipH="1">
            <a:off x="6427650" y="834433"/>
            <a:ext cx="2716917" cy="1714754"/>
          </a:xfrm>
          <a:prstGeom prst="bentConnector4">
            <a:avLst>
              <a:gd name="adj1" fmla="val -8414"/>
              <a:gd name="adj2" fmla="val 62153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Verbinder: gewinkelt 1151">
            <a:extLst>
              <a:ext uri="{FF2B5EF4-FFF2-40B4-BE49-F238E27FC236}">
                <a16:creationId xmlns:a16="http://schemas.microsoft.com/office/drawing/2014/main" id="{6A130421-D90B-26BE-CA20-63BFB6362258}"/>
              </a:ext>
            </a:extLst>
          </p:cNvPr>
          <p:cNvCxnSpPr>
            <a:cxnSpLocks/>
            <a:stCxn id="1110" idx="2"/>
            <a:endCxn id="1149" idx="2"/>
          </p:cNvCxnSpPr>
          <p:nvPr/>
        </p:nvCxnSpPr>
        <p:spPr>
          <a:xfrm rot="5400000" flipH="1" flipV="1">
            <a:off x="6427650" y="4315473"/>
            <a:ext cx="2716918" cy="1714754"/>
          </a:xfrm>
          <a:prstGeom prst="bentConnector4">
            <a:avLst>
              <a:gd name="adj1" fmla="val -8414"/>
              <a:gd name="adj2" fmla="val 62153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5" name="Gruppieren 1174">
            <a:extLst>
              <a:ext uri="{FF2B5EF4-FFF2-40B4-BE49-F238E27FC236}">
                <a16:creationId xmlns:a16="http://schemas.microsoft.com/office/drawing/2014/main" id="{617439E0-361E-17AD-4712-DB6B92418740}"/>
              </a:ext>
            </a:extLst>
          </p:cNvPr>
          <p:cNvGrpSpPr/>
          <p:nvPr/>
        </p:nvGrpSpPr>
        <p:grpSpPr>
          <a:xfrm>
            <a:off x="8643486" y="2701757"/>
            <a:ext cx="2954046" cy="1461147"/>
            <a:chOff x="8643486" y="2106787"/>
            <a:chExt cx="2954046" cy="1461147"/>
          </a:xfrm>
        </p:grpSpPr>
        <p:sp>
          <p:nvSpPr>
            <p:cNvPr id="1124" name="Ellipse 1123">
              <a:extLst>
                <a:ext uri="{FF2B5EF4-FFF2-40B4-BE49-F238E27FC236}">
                  <a16:creationId xmlns:a16="http://schemas.microsoft.com/office/drawing/2014/main" id="{59B0CE06-989F-C845-A12C-D315F5DC96BF}"/>
                </a:ext>
              </a:extLst>
            </p:cNvPr>
            <p:cNvSpPr/>
            <p:nvPr/>
          </p:nvSpPr>
          <p:spPr>
            <a:xfrm>
              <a:off x="10251036" y="2412051"/>
              <a:ext cx="86496" cy="86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25" name="Ellipse 1124">
              <a:extLst>
                <a:ext uri="{FF2B5EF4-FFF2-40B4-BE49-F238E27FC236}">
                  <a16:creationId xmlns:a16="http://schemas.microsoft.com/office/drawing/2014/main" id="{E1709411-02D5-B6E3-3863-DE30E962F176}"/>
                </a:ext>
              </a:extLst>
            </p:cNvPr>
            <p:cNvSpPr/>
            <p:nvPr/>
          </p:nvSpPr>
          <p:spPr>
            <a:xfrm>
              <a:off x="10251036" y="3176173"/>
              <a:ext cx="86496" cy="86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128" name="Gerader Verbinder 1127">
              <a:extLst>
                <a:ext uri="{FF2B5EF4-FFF2-40B4-BE49-F238E27FC236}">
                  <a16:creationId xmlns:a16="http://schemas.microsoft.com/office/drawing/2014/main" id="{B9B5E8E6-2084-38EA-8F6F-DC1419AE227F}"/>
                </a:ext>
              </a:extLst>
            </p:cNvPr>
            <p:cNvCxnSpPr>
              <a:cxnSpLocks/>
              <a:stCxn id="1124" idx="6"/>
            </p:cNvCxnSpPr>
            <p:nvPr/>
          </p:nvCxnSpPr>
          <p:spPr>
            <a:xfrm>
              <a:off x="10337532" y="2455299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Gerader Verbinder 1129">
              <a:extLst>
                <a:ext uri="{FF2B5EF4-FFF2-40B4-BE49-F238E27FC236}">
                  <a16:creationId xmlns:a16="http://schemas.microsoft.com/office/drawing/2014/main" id="{A3293908-34CF-8951-F01C-1F28B63FE6F3}"/>
                </a:ext>
              </a:extLst>
            </p:cNvPr>
            <p:cNvCxnSpPr>
              <a:cxnSpLocks/>
              <a:stCxn id="1124" idx="6"/>
            </p:cNvCxnSpPr>
            <p:nvPr/>
          </p:nvCxnSpPr>
          <p:spPr>
            <a:xfrm>
              <a:off x="10337532" y="2455299"/>
              <a:ext cx="1260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Gerader Verbinder 1132">
              <a:extLst>
                <a:ext uri="{FF2B5EF4-FFF2-40B4-BE49-F238E27FC236}">
                  <a16:creationId xmlns:a16="http://schemas.microsoft.com/office/drawing/2014/main" id="{8E464FF8-69D5-0ADE-4CA0-AF091A1C7B52}"/>
                </a:ext>
              </a:extLst>
            </p:cNvPr>
            <p:cNvCxnSpPr>
              <a:cxnSpLocks/>
              <a:stCxn id="1125" idx="6"/>
            </p:cNvCxnSpPr>
            <p:nvPr/>
          </p:nvCxnSpPr>
          <p:spPr>
            <a:xfrm>
              <a:off x="10337532" y="3219421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Gerader Verbinder 1138">
              <a:extLst>
                <a:ext uri="{FF2B5EF4-FFF2-40B4-BE49-F238E27FC236}">
                  <a16:creationId xmlns:a16="http://schemas.microsoft.com/office/drawing/2014/main" id="{9EDFC74F-B8CE-B02E-8C0F-F3F087290BCB}"/>
                </a:ext>
              </a:extLst>
            </p:cNvPr>
            <p:cNvCxnSpPr>
              <a:cxnSpLocks/>
              <a:stCxn id="1125" idx="6"/>
            </p:cNvCxnSpPr>
            <p:nvPr/>
          </p:nvCxnSpPr>
          <p:spPr>
            <a:xfrm>
              <a:off x="10337532" y="3219421"/>
              <a:ext cx="1260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8" name="Ellipse 1147">
              <a:extLst>
                <a:ext uri="{FF2B5EF4-FFF2-40B4-BE49-F238E27FC236}">
                  <a16:creationId xmlns:a16="http://schemas.microsoft.com/office/drawing/2014/main" id="{35879232-8121-F584-4609-3F366D2E1101}"/>
                </a:ext>
              </a:extLst>
            </p:cNvPr>
            <p:cNvSpPr/>
            <p:nvPr/>
          </p:nvSpPr>
          <p:spPr>
            <a:xfrm>
              <a:off x="8643486" y="2412051"/>
              <a:ext cx="86496" cy="86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49" name="Ellipse 1148">
              <a:extLst>
                <a:ext uri="{FF2B5EF4-FFF2-40B4-BE49-F238E27FC236}">
                  <a16:creationId xmlns:a16="http://schemas.microsoft.com/office/drawing/2014/main" id="{FC7FD1C3-DF53-590C-F654-26ECC898765C}"/>
                </a:ext>
              </a:extLst>
            </p:cNvPr>
            <p:cNvSpPr/>
            <p:nvPr/>
          </p:nvSpPr>
          <p:spPr>
            <a:xfrm>
              <a:off x="8643486" y="3176173"/>
              <a:ext cx="86496" cy="86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22" name="Rechteck 1121">
              <a:extLst>
                <a:ext uri="{FF2B5EF4-FFF2-40B4-BE49-F238E27FC236}">
                  <a16:creationId xmlns:a16="http://schemas.microsoft.com/office/drawing/2014/main" id="{051E0AFE-B6EF-D7D2-D3BC-8CD65FD72E50}"/>
                </a:ext>
              </a:extLst>
            </p:cNvPr>
            <p:cNvSpPr/>
            <p:nvPr/>
          </p:nvSpPr>
          <p:spPr>
            <a:xfrm>
              <a:off x="8643486" y="2106787"/>
              <a:ext cx="1694046" cy="1461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BJB</a:t>
              </a:r>
            </a:p>
          </p:txBody>
        </p:sp>
      </p:grpSp>
      <p:grpSp>
        <p:nvGrpSpPr>
          <p:cNvPr id="1174" name="Gruppieren 1173">
            <a:extLst>
              <a:ext uri="{FF2B5EF4-FFF2-40B4-BE49-F238E27FC236}">
                <a16:creationId xmlns:a16="http://schemas.microsoft.com/office/drawing/2014/main" id="{4F343053-CACB-A470-1BE5-E4C9B828C222}"/>
              </a:ext>
            </a:extLst>
          </p:cNvPr>
          <p:cNvGrpSpPr/>
          <p:nvPr/>
        </p:nvGrpSpPr>
        <p:grpSpPr>
          <a:xfrm>
            <a:off x="4462412" y="333352"/>
            <a:ext cx="2883113" cy="6197957"/>
            <a:chOff x="4462412" y="333352"/>
            <a:chExt cx="2883113" cy="6197957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AF6E647-FDA3-59FF-57B7-C21468862D45}"/>
                </a:ext>
              </a:extLst>
            </p:cNvPr>
            <p:cNvCxnSpPr>
              <a:cxnSpLocks/>
              <a:stCxn id="35" idx="2"/>
              <a:endCxn id="8" idx="1"/>
            </p:cNvCxnSpPr>
            <p:nvPr/>
          </p:nvCxnSpPr>
          <p:spPr>
            <a:xfrm>
              <a:off x="5334622" y="1170498"/>
              <a:ext cx="11773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1009D5B1-22C8-A0E4-CEE7-EA93E63AFF64}"/>
                </a:ext>
              </a:extLst>
            </p:cNvPr>
            <p:cNvSpPr/>
            <p:nvPr/>
          </p:nvSpPr>
          <p:spPr>
            <a:xfrm>
              <a:off x="6511939" y="333352"/>
              <a:ext cx="833586" cy="1674291"/>
            </a:xfrm>
            <a:prstGeom prst="roundRect">
              <a:avLst>
                <a:gd name="adj" fmla="val 871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18" name="Grafik 17" descr="Voller Akku mit einfarbiger Füllung">
              <a:extLst>
                <a:ext uri="{FF2B5EF4-FFF2-40B4-BE49-F238E27FC236}">
                  <a16:creationId xmlns:a16="http://schemas.microsoft.com/office/drawing/2014/main" id="{093D85CC-5991-8E41-0224-DB19E89CA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665167" y="546495"/>
              <a:ext cx="527130" cy="527130"/>
            </a:xfrm>
            <a:prstGeom prst="rect">
              <a:avLst/>
            </a:prstGeom>
          </p:spPr>
        </p:pic>
        <p:pic>
          <p:nvPicPr>
            <p:cNvPr id="19" name="Grafik 18" descr="Voller Akku mit einfarbiger Füllung">
              <a:extLst>
                <a:ext uri="{FF2B5EF4-FFF2-40B4-BE49-F238E27FC236}">
                  <a16:creationId xmlns:a16="http://schemas.microsoft.com/office/drawing/2014/main" id="{84E5D0D5-6035-E52E-6AA3-92C3556E6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665167" y="1267369"/>
              <a:ext cx="527130" cy="527130"/>
            </a:xfrm>
            <a:prstGeom prst="rect">
              <a:avLst/>
            </a:prstGeom>
          </p:spPr>
        </p:pic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41874841-F921-2C1B-0462-A04C34109CAD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061372" y="734393"/>
              <a:ext cx="1674290" cy="872209"/>
              <a:chOff x="4578106" y="4529160"/>
              <a:chExt cx="3715966" cy="1935804"/>
            </a:xfrm>
          </p:grpSpPr>
          <p:sp>
            <p:nvSpPr>
              <p:cNvPr id="35" name="Rechteck: abgerundete Ecken 34">
                <a:extLst>
                  <a:ext uri="{FF2B5EF4-FFF2-40B4-BE49-F238E27FC236}">
                    <a16:creationId xmlns:a16="http://schemas.microsoft.com/office/drawing/2014/main" id="{D836D278-5758-1046-85F2-A7FD750D8A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8106" y="4529160"/>
                <a:ext cx="3715966" cy="1935804"/>
              </a:xfrm>
              <a:prstGeom prst="roundRect">
                <a:avLst>
                  <a:gd name="adj" fmla="val 8711"/>
                </a:avLst>
              </a:prstGeom>
              <a:solidFill>
                <a:srgbClr val="0A6A4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pic>
            <p:nvPicPr>
              <p:cNvPr id="36" name="Grafik 35" descr="Prozessor mit einfarbiger Füllung">
                <a:extLst>
                  <a:ext uri="{FF2B5EF4-FFF2-40B4-BE49-F238E27FC236}">
                    <a16:creationId xmlns:a16="http://schemas.microsoft.com/office/drawing/2014/main" id="{4EAA77F0-E2FF-7BCC-D1E2-8735328A2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7925" y="4867196"/>
                <a:ext cx="1259732" cy="1259732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994F763-50ED-06F6-76FB-F6B2D24471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8106" y="5119316"/>
                <a:ext cx="2389353" cy="75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95000"/>
                      </a:schemeClr>
                    </a:solidFill>
                  </a:rPr>
                  <a:t>BMS-Slave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E00A40C-F330-79FF-AA50-D768EB5A52AB}"/>
                </a:ext>
              </a:extLst>
            </p:cNvPr>
            <p:cNvSpPr txBox="1"/>
            <p:nvPr/>
          </p:nvSpPr>
          <p:spPr>
            <a:xfrm>
              <a:off x="5296981" y="879860"/>
              <a:ext cx="125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Sense wires</a:t>
              </a:r>
            </a:p>
          </p:txBody>
        </p:sp>
        <p:cxnSp>
          <p:nvCxnSpPr>
            <p:cNvPr id="1094" name="Gerade Verbindung mit Pfeil 1093">
              <a:extLst>
                <a:ext uri="{FF2B5EF4-FFF2-40B4-BE49-F238E27FC236}">
                  <a16:creationId xmlns:a16="http://schemas.microsoft.com/office/drawing/2014/main" id="{50BFD7C1-2200-BED0-EBAC-B3E3BD74894D}"/>
                </a:ext>
              </a:extLst>
            </p:cNvPr>
            <p:cNvCxnSpPr>
              <a:cxnSpLocks/>
              <a:stCxn id="1097" idx="2"/>
              <a:endCxn id="1100" idx="1"/>
            </p:cNvCxnSpPr>
            <p:nvPr/>
          </p:nvCxnSpPr>
          <p:spPr>
            <a:xfrm>
              <a:off x="5334622" y="3122551"/>
              <a:ext cx="11773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hteck: abgerundete Ecken 1099">
              <a:extLst>
                <a:ext uri="{FF2B5EF4-FFF2-40B4-BE49-F238E27FC236}">
                  <a16:creationId xmlns:a16="http://schemas.microsoft.com/office/drawing/2014/main" id="{512CA30D-0D89-2BDE-B83F-0ADB6D32A2A1}"/>
                </a:ext>
              </a:extLst>
            </p:cNvPr>
            <p:cNvSpPr/>
            <p:nvPr/>
          </p:nvSpPr>
          <p:spPr>
            <a:xfrm>
              <a:off x="6511939" y="2285405"/>
              <a:ext cx="833586" cy="1674291"/>
            </a:xfrm>
            <a:prstGeom prst="roundRect">
              <a:avLst>
                <a:gd name="adj" fmla="val 871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1101" name="Grafik 1100" descr="Voller Akku mit einfarbiger Füllung">
              <a:extLst>
                <a:ext uri="{FF2B5EF4-FFF2-40B4-BE49-F238E27FC236}">
                  <a16:creationId xmlns:a16="http://schemas.microsoft.com/office/drawing/2014/main" id="{3F8D4B0B-FEEF-4180-356F-FFF5F904F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665167" y="2498548"/>
              <a:ext cx="527130" cy="527130"/>
            </a:xfrm>
            <a:prstGeom prst="rect">
              <a:avLst/>
            </a:prstGeom>
          </p:spPr>
        </p:pic>
        <p:pic>
          <p:nvPicPr>
            <p:cNvPr id="1102" name="Grafik 1101" descr="Voller Akku mit einfarbiger Füllung">
              <a:extLst>
                <a:ext uri="{FF2B5EF4-FFF2-40B4-BE49-F238E27FC236}">
                  <a16:creationId xmlns:a16="http://schemas.microsoft.com/office/drawing/2014/main" id="{8953C1C8-079B-372E-59A1-799034D0D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665167" y="3219422"/>
              <a:ext cx="527130" cy="527130"/>
            </a:xfrm>
            <a:prstGeom prst="rect">
              <a:avLst/>
            </a:prstGeom>
          </p:spPr>
        </p:pic>
        <p:grpSp>
          <p:nvGrpSpPr>
            <p:cNvPr id="1096" name="Gruppieren 1095">
              <a:extLst>
                <a:ext uri="{FF2B5EF4-FFF2-40B4-BE49-F238E27FC236}">
                  <a16:creationId xmlns:a16="http://schemas.microsoft.com/office/drawing/2014/main" id="{7F9C3B45-5B76-2FA0-69AB-4BA06C1B76F2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061372" y="2686446"/>
              <a:ext cx="1674290" cy="872209"/>
              <a:chOff x="4578106" y="4529160"/>
              <a:chExt cx="3715966" cy="1935804"/>
            </a:xfrm>
          </p:grpSpPr>
          <p:sp>
            <p:nvSpPr>
              <p:cNvPr id="1097" name="Rechteck: abgerundete Ecken 1096">
                <a:extLst>
                  <a:ext uri="{FF2B5EF4-FFF2-40B4-BE49-F238E27FC236}">
                    <a16:creationId xmlns:a16="http://schemas.microsoft.com/office/drawing/2014/main" id="{DB3A3086-D312-8DB4-809D-22FD72951A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8106" y="4529160"/>
                <a:ext cx="3715966" cy="1935804"/>
              </a:xfrm>
              <a:prstGeom prst="roundRect">
                <a:avLst>
                  <a:gd name="adj" fmla="val 8711"/>
                </a:avLst>
              </a:prstGeom>
              <a:solidFill>
                <a:srgbClr val="0A6A4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pic>
            <p:nvPicPr>
              <p:cNvPr id="1098" name="Grafik 1097" descr="Prozessor mit einfarbiger Füllung">
                <a:extLst>
                  <a:ext uri="{FF2B5EF4-FFF2-40B4-BE49-F238E27FC236}">
                    <a16:creationId xmlns:a16="http://schemas.microsoft.com/office/drawing/2014/main" id="{B9EAE812-5E4B-EA95-5CD4-BA5D7B471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7925" y="4867196"/>
                <a:ext cx="1259732" cy="1259732"/>
              </a:xfrm>
              <a:prstGeom prst="rect">
                <a:avLst/>
              </a:prstGeom>
            </p:spPr>
          </p:pic>
          <p:sp>
            <p:nvSpPr>
              <p:cNvPr id="1099" name="Textfeld 1098">
                <a:extLst>
                  <a:ext uri="{FF2B5EF4-FFF2-40B4-BE49-F238E27FC236}">
                    <a16:creationId xmlns:a16="http://schemas.microsoft.com/office/drawing/2014/main" id="{7857559E-8CB6-3109-3D89-68277BE4AF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8106" y="5119316"/>
                <a:ext cx="2389353" cy="75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95000"/>
                      </a:schemeClr>
                    </a:solidFill>
                  </a:rPr>
                  <a:t>BMS-Slave</a:t>
                </a:r>
              </a:p>
            </p:txBody>
          </p:sp>
        </p:grpSp>
        <p:cxnSp>
          <p:nvCxnSpPr>
            <p:cNvPr id="1104" name="Gerade Verbindung mit Pfeil 1103">
              <a:extLst>
                <a:ext uri="{FF2B5EF4-FFF2-40B4-BE49-F238E27FC236}">
                  <a16:creationId xmlns:a16="http://schemas.microsoft.com/office/drawing/2014/main" id="{7B2D2587-C591-0594-F401-7D3CC6906DA2}"/>
                </a:ext>
              </a:extLst>
            </p:cNvPr>
            <p:cNvCxnSpPr>
              <a:cxnSpLocks/>
              <a:stCxn id="1107" idx="2"/>
              <a:endCxn id="1110" idx="1"/>
            </p:cNvCxnSpPr>
            <p:nvPr/>
          </p:nvCxnSpPr>
          <p:spPr>
            <a:xfrm>
              <a:off x="5334622" y="5694164"/>
              <a:ext cx="11773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hteck: abgerundete Ecken 1109">
              <a:extLst>
                <a:ext uri="{FF2B5EF4-FFF2-40B4-BE49-F238E27FC236}">
                  <a16:creationId xmlns:a16="http://schemas.microsoft.com/office/drawing/2014/main" id="{85BC3112-CC5E-C83E-FFF9-C50A9CB62514}"/>
                </a:ext>
              </a:extLst>
            </p:cNvPr>
            <p:cNvSpPr/>
            <p:nvPr/>
          </p:nvSpPr>
          <p:spPr>
            <a:xfrm>
              <a:off x="6511939" y="4857018"/>
              <a:ext cx="833586" cy="1674291"/>
            </a:xfrm>
            <a:prstGeom prst="roundRect">
              <a:avLst>
                <a:gd name="adj" fmla="val 871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1111" name="Grafik 1110" descr="Voller Akku mit einfarbiger Füllung">
              <a:extLst>
                <a:ext uri="{FF2B5EF4-FFF2-40B4-BE49-F238E27FC236}">
                  <a16:creationId xmlns:a16="http://schemas.microsoft.com/office/drawing/2014/main" id="{92CC6B3C-1DDD-546C-31CA-C503771C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665167" y="5070161"/>
              <a:ext cx="527130" cy="527130"/>
            </a:xfrm>
            <a:prstGeom prst="rect">
              <a:avLst/>
            </a:prstGeom>
          </p:spPr>
        </p:pic>
        <p:pic>
          <p:nvPicPr>
            <p:cNvPr id="1112" name="Grafik 1111" descr="Voller Akku mit einfarbiger Füllung">
              <a:extLst>
                <a:ext uri="{FF2B5EF4-FFF2-40B4-BE49-F238E27FC236}">
                  <a16:creationId xmlns:a16="http://schemas.microsoft.com/office/drawing/2014/main" id="{7E658FE1-33DF-7951-0EE4-ED150157F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665167" y="5791035"/>
              <a:ext cx="527130" cy="527130"/>
            </a:xfrm>
            <a:prstGeom prst="rect">
              <a:avLst/>
            </a:prstGeom>
          </p:spPr>
        </p:pic>
        <p:grpSp>
          <p:nvGrpSpPr>
            <p:cNvPr id="1106" name="Gruppieren 1105">
              <a:extLst>
                <a:ext uri="{FF2B5EF4-FFF2-40B4-BE49-F238E27FC236}">
                  <a16:creationId xmlns:a16="http://schemas.microsoft.com/office/drawing/2014/main" id="{CC516ACF-8405-753E-03F6-335107CB66A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061372" y="5258059"/>
              <a:ext cx="1674290" cy="872209"/>
              <a:chOff x="4578106" y="4529160"/>
              <a:chExt cx="3715966" cy="1935804"/>
            </a:xfrm>
          </p:grpSpPr>
          <p:sp>
            <p:nvSpPr>
              <p:cNvPr id="1107" name="Rechteck: abgerundete Ecken 1106">
                <a:extLst>
                  <a:ext uri="{FF2B5EF4-FFF2-40B4-BE49-F238E27FC236}">
                    <a16:creationId xmlns:a16="http://schemas.microsoft.com/office/drawing/2014/main" id="{08898468-A3F4-0A50-146C-1C5CF82EF8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8106" y="4529160"/>
                <a:ext cx="3715966" cy="1935804"/>
              </a:xfrm>
              <a:prstGeom prst="roundRect">
                <a:avLst>
                  <a:gd name="adj" fmla="val 8711"/>
                </a:avLst>
              </a:prstGeom>
              <a:solidFill>
                <a:srgbClr val="0A6A4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pic>
            <p:nvPicPr>
              <p:cNvPr id="1108" name="Grafik 1107" descr="Prozessor mit einfarbiger Füllung">
                <a:extLst>
                  <a:ext uri="{FF2B5EF4-FFF2-40B4-BE49-F238E27FC236}">
                    <a16:creationId xmlns:a16="http://schemas.microsoft.com/office/drawing/2014/main" id="{42351EA4-B4D1-2F60-7A19-C824136C3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7925" y="4867196"/>
                <a:ext cx="1259732" cy="1259732"/>
              </a:xfrm>
              <a:prstGeom prst="rect">
                <a:avLst/>
              </a:prstGeom>
            </p:spPr>
          </p:pic>
          <p:sp>
            <p:nvSpPr>
              <p:cNvPr id="1109" name="Textfeld 1108">
                <a:extLst>
                  <a:ext uri="{FF2B5EF4-FFF2-40B4-BE49-F238E27FC236}">
                    <a16:creationId xmlns:a16="http://schemas.microsoft.com/office/drawing/2014/main" id="{C7C07C50-DF2C-5DB4-10F9-8B8887C3C5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8106" y="5119316"/>
                <a:ext cx="2389353" cy="75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95000"/>
                      </a:schemeClr>
                    </a:solidFill>
                  </a:rPr>
                  <a:t>BMS-Slave</a:t>
                </a:r>
              </a:p>
            </p:txBody>
          </p:sp>
        </p:grpSp>
        <p:cxnSp>
          <p:nvCxnSpPr>
            <p:cNvPr id="1114" name="Gerade Verbindung mit Pfeil 1113">
              <a:extLst>
                <a:ext uri="{FF2B5EF4-FFF2-40B4-BE49-F238E27FC236}">
                  <a16:creationId xmlns:a16="http://schemas.microsoft.com/office/drawing/2014/main" id="{2D575F35-4377-CA3B-D9DC-7352A6FE6EC6}"/>
                </a:ext>
              </a:extLst>
            </p:cNvPr>
            <p:cNvCxnSpPr>
              <a:stCxn id="37" idx="1"/>
              <a:endCxn id="1097" idx="3"/>
            </p:cNvCxnSpPr>
            <p:nvPr/>
          </p:nvCxnSpPr>
          <p:spPr>
            <a:xfrm>
              <a:off x="4897595" y="2007643"/>
              <a:ext cx="923" cy="2777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Gerade Verbindung mit Pfeil 1114">
              <a:extLst>
                <a:ext uri="{FF2B5EF4-FFF2-40B4-BE49-F238E27FC236}">
                  <a16:creationId xmlns:a16="http://schemas.microsoft.com/office/drawing/2014/main" id="{0E545589-5201-64D1-676C-E9D74E45D4A9}"/>
                </a:ext>
              </a:extLst>
            </p:cNvPr>
            <p:cNvCxnSpPr>
              <a:cxnSpLocks/>
              <a:stCxn id="1099" idx="1"/>
              <a:endCxn id="1107" idx="3"/>
            </p:cNvCxnSpPr>
            <p:nvPr/>
          </p:nvCxnSpPr>
          <p:spPr>
            <a:xfrm>
              <a:off x="4897595" y="3959696"/>
              <a:ext cx="923" cy="89732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Gerade Verbindung mit Pfeil 1157">
              <a:extLst>
                <a:ext uri="{FF2B5EF4-FFF2-40B4-BE49-F238E27FC236}">
                  <a16:creationId xmlns:a16="http://schemas.microsoft.com/office/drawing/2014/main" id="{3C0367FB-AAFB-4C77-E703-9FDC3FB5FAFC}"/>
                </a:ext>
              </a:extLst>
            </p:cNvPr>
            <p:cNvCxnSpPr>
              <a:cxnSpLocks/>
              <a:stCxn id="8" idx="2"/>
              <a:endCxn id="1100" idx="0"/>
            </p:cNvCxnSpPr>
            <p:nvPr/>
          </p:nvCxnSpPr>
          <p:spPr>
            <a:xfrm>
              <a:off x="6928732" y="2007643"/>
              <a:ext cx="0" cy="2777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Gerade Verbindung mit Pfeil 1160">
              <a:extLst>
                <a:ext uri="{FF2B5EF4-FFF2-40B4-BE49-F238E27FC236}">
                  <a16:creationId xmlns:a16="http://schemas.microsoft.com/office/drawing/2014/main" id="{5C4FC832-B19B-0576-49D4-3FED35082D16}"/>
                </a:ext>
              </a:extLst>
            </p:cNvPr>
            <p:cNvCxnSpPr>
              <a:cxnSpLocks/>
              <a:stCxn id="1100" idx="2"/>
              <a:endCxn id="1110" idx="0"/>
            </p:cNvCxnSpPr>
            <p:nvPr/>
          </p:nvCxnSpPr>
          <p:spPr>
            <a:xfrm>
              <a:off x="6928732" y="3959696"/>
              <a:ext cx="0" cy="8973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5" name="Gruppieren 1164">
              <a:extLst>
                <a:ext uri="{FF2B5EF4-FFF2-40B4-BE49-F238E27FC236}">
                  <a16:creationId xmlns:a16="http://schemas.microsoft.com/office/drawing/2014/main" id="{5CC71A46-FE61-BE3A-9227-AC58E0497A37}"/>
                </a:ext>
              </a:extLst>
            </p:cNvPr>
            <p:cNvGrpSpPr/>
            <p:nvPr/>
          </p:nvGrpSpPr>
          <p:grpSpPr>
            <a:xfrm>
              <a:off x="4747224" y="4174994"/>
              <a:ext cx="293324" cy="466725"/>
              <a:chOff x="2990850" y="4174993"/>
              <a:chExt cx="293324" cy="466725"/>
            </a:xfrm>
          </p:grpSpPr>
          <p:sp>
            <p:nvSpPr>
              <p:cNvPr id="1164" name="Rechteck 1163">
                <a:extLst>
                  <a:ext uri="{FF2B5EF4-FFF2-40B4-BE49-F238E27FC236}">
                    <a16:creationId xmlns:a16="http://schemas.microsoft.com/office/drawing/2014/main" id="{61F474CD-2EE4-05CB-5EA4-23BCD5B0519F}"/>
                  </a:ext>
                </a:extLst>
              </p:cNvPr>
              <p:cNvSpPr/>
              <p:nvPr/>
            </p:nvSpPr>
            <p:spPr>
              <a:xfrm>
                <a:off x="2990850" y="4174993"/>
                <a:ext cx="293324" cy="4667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33" name="Gruppieren 1032">
                <a:extLst>
                  <a:ext uri="{FF2B5EF4-FFF2-40B4-BE49-F238E27FC236}">
                    <a16:creationId xmlns:a16="http://schemas.microsoft.com/office/drawing/2014/main" id="{7FC63A5C-C298-E31B-303D-B206EB62CB3B}"/>
                  </a:ext>
                </a:extLst>
              </p:cNvPr>
              <p:cNvGrpSpPr/>
              <p:nvPr/>
            </p:nvGrpSpPr>
            <p:grpSpPr>
              <a:xfrm>
                <a:off x="3096346" y="4243053"/>
                <a:ext cx="86496" cy="330607"/>
                <a:chOff x="8152597" y="365759"/>
                <a:chExt cx="108000" cy="412800"/>
              </a:xfrm>
            </p:grpSpPr>
            <p:sp>
              <p:nvSpPr>
                <p:cNvPr id="1034" name="Ellipse 1033">
                  <a:extLst>
                    <a:ext uri="{FF2B5EF4-FFF2-40B4-BE49-F238E27FC236}">
                      <a16:creationId xmlns:a16="http://schemas.microsoft.com/office/drawing/2014/main" id="{ED11B899-0688-C163-9CA1-23112C4393EE}"/>
                    </a:ext>
                  </a:extLst>
                </p:cNvPr>
                <p:cNvSpPr/>
                <p:nvPr/>
              </p:nvSpPr>
              <p:spPr>
                <a:xfrm>
                  <a:off x="8152597" y="365759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/>
                </a:p>
              </p:txBody>
            </p:sp>
            <p:sp>
              <p:nvSpPr>
                <p:cNvPr id="1035" name="Ellipse 1034">
                  <a:extLst>
                    <a:ext uri="{FF2B5EF4-FFF2-40B4-BE49-F238E27FC236}">
                      <a16:creationId xmlns:a16="http://schemas.microsoft.com/office/drawing/2014/main" id="{5EA297D5-9332-9920-0131-E72E97DAAB8B}"/>
                    </a:ext>
                  </a:extLst>
                </p:cNvPr>
                <p:cNvSpPr/>
                <p:nvPr/>
              </p:nvSpPr>
              <p:spPr>
                <a:xfrm>
                  <a:off x="8152597" y="518159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/>
                </a:p>
              </p:txBody>
            </p:sp>
            <p:sp>
              <p:nvSpPr>
                <p:cNvPr id="1036" name="Ellipse 1035">
                  <a:extLst>
                    <a:ext uri="{FF2B5EF4-FFF2-40B4-BE49-F238E27FC236}">
                      <a16:creationId xmlns:a16="http://schemas.microsoft.com/office/drawing/2014/main" id="{237EEB57-E296-F942-EA9D-452BAB3CD8AB}"/>
                    </a:ext>
                  </a:extLst>
                </p:cNvPr>
                <p:cNvSpPr/>
                <p:nvPr/>
              </p:nvSpPr>
              <p:spPr>
                <a:xfrm>
                  <a:off x="8152597" y="670559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/>
                </a:p>
              </p:txBody>
            </p:sp>
          </p:grpSp>
        </p:grpSp>
        <p:grpSp>
          <p:nvGrpSpPr>
            <p:cNvPr id="1166" name="Gruppieren 1165">
              <a:extLst>
                <a:ext uri="{FF2B5EF4-FFF2-40B4-BE49-F238E27FC236}">
                  <a16:creationId xmlns:a16="http://schemas.microsoft.com/office/drawing/2014/main" id="{F6003025-223E-9C79-9537-4111702B2AA5}"/>
                </a:ext>
              </a:extLst>
            </p:cNvPr>
            <p:cNvGrpSpPr/>
            <p:nvPr/>
          </p:nvGrpSpPr>
          <p:grpSpPr>
            <a:xfrm>
              <a:off x="6782069" y="4183564"/>
              <a:ext cx="293324" cy="466725"/>
              <a:chOff x="2990850" y="4174993"/>
              <a:chExt cx="293324" cy="466725"/>
            </a:xfrm>
          </p:grpSpPr>
          <p:sp>
            <p:nvSpPr>
              <p:cNvPr id="1167" name="Rechteck 1166">
                <a:extLst>
                  <a:ext uri="{FF2B5EF4-FFF2-40B4-BE49-F238E27FC236}">
                    <a16:creationId xmlns:a16="http://schemas.microsoft.com/office/drawing/2014/main" id="{CDA7D948-6D67-0D9E-25E3-E31C69E074E3}"/>
                  </a:ext>
                </a:extLst>
              </p:cNvPr>
              <p:cNvSpPr/>
              <p:nvPr/>
            </p:nvSpPr>
            <p:spPr>
              <a:xfrm>
                <a:off x="2990850" y="4174993"/>
                <a:ext cx="293324" cy="4667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168" name="Gruppieren 1167">
                <a:extLst>
                  <a:ext uri="{FF2B5EF4-FFF2-40B4-BE49-F238E27FC236}">
                    <a16:creationId xmlns:a16="http://schemas.microsoft.com/office/drawing/2014/main" id="{1674C699-BC3F-9973-04C5-ECC3C36C0566}"/>
                  </a:ext>
                </a:extLst>
              </p:cNvPr>
              <p:cNvGrpSpPr/>
              <p:nvPr/>
            </p:nvGrpSpPr>
            <p:grpSpPr>
              <a:xfrm>
                <a:off x="3096346" y="4243053"/>
                <a:ext cx="86496" cy="330607"/>
                <a:chOff x="8152597" y="365759"/>
                <a:chExt cx="108000" cy="412800"/>
              </a:xfrm>
            </p:grpSpPr>
            <p:sp>
              <p:nvSpPr>
                <p:cNvPr id="1169" name="Ellipse 1168">
                  <a:extLst>
                    <a:ext uri="{FF2B5EF4-FFF2-40B4-BE49-F238E27FC236}">
                      <a16:creationId xmlns:a16="http://schemas.microsoft.com/office/drawing/2014/main" id="{05278202-6282-4CFF-E921-FCA55F8C1C22}"/>
                    </a:ext>
                  </a:extLst>
                </p:cNvPr>
                <p:cNvSpPr/>
                <p:nvPr/>
              </p:nvSpPr>
              <p:spPr>
                <a:xfrm>
                  <a:off x="8152597" y="365759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/>
                </a:p>
              </p:txBody>
            </p:sp>
            <p:sp>
              <p:nvSpPr>
                <p:cNvPr id="1170" name="Ellipse 1169">
                  <a:extLst>
                    <a:ext uri="{FF2B5EF4-FFF2-40B4-BE49-F238E27FC236}">
                      <a16:creationId xmlns:a16="http://schemas.microsoft.com/office/drawing/2014/main" id="{0F504816-E222-9FF4-E4C7-515FD268C052}"/>
                    </a:ext>
                  </a:extLst>
                </p:cNvPr>
                <p:cNvSpPr/>
                <p:nvPr/>
              </p:nvSpPr>
              <p:spPr>
                <a:xfrm>
                  <a:off x="8152597" y="518159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/>
                </a:p>
              </p:txBody>
            </p:sp>
            <p:sp>
              <p:nvSpPr>
                <p:cNvPr id="1171" name="Ellipse 1170">
                  <a:extLst>
                    <a:ext uri="{FF2B5EF4-FFF2-40B4-BE49-F238E27FC236}">
                      <a16:creationId xmlns:a16="http://schemas.microsoft.com/office/drawing/2014/main" id="{DB3EEFE2-B6CE-2F71-3284-A92437A08115}"/>
                    </a:ext>
                  </a:extLst>
                </p:cNvPr>
                <p:cNvSpPr/>
                <p:nvPr/>
              </p:nvSpPr>
              <p:spPr>
                <a:xfrm>
                  <a:off x="8152597" y="670559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/>
                </a:p>
              </p:txBody>
            </p:sp>
          </p:grpSp>
        </p:grpSp>
        <p:sp>
          <p:nvSpPr>
            <p:cNvPr id="1172" name="Textfeld 1171">
              <a:extLst>
                <a:ext uri="{FF2B5EF4-FFF2-40B4-BE49-F238E27FC236}">
                  <a16:creationId xmlns:a16="http://schemas.microsoft.com/office/drawing/2014/main" id="{07A8043C-790B-D522-4AED-2246C36E72AB}"/>
                </a:ext>
              </a:extLst>
            </p:cNvPr>
            <p:cNvSpPr txBox="1"/>
            <p:nvPr/>
          </p:nvSpPr>
          <p:spPr>
            <a:xfrm>
              <a:off x="5296981" y="2831767"/>
              <a:ext cx="125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Sense wires</a:t>
              </a:r>
            </a:p>
          </p:txBody>
        </p:sp>
        <p:sp>
          <p:nvSpPr>
            <p:cNvPr id="1173" name="Textfeld 1172">
              <a:extLst>
                <a:ext uri="{FF2B5EF4-FFF2-40B4-BE49-F238E27FC236}">
                  <a16:creationId xmlns:a16="http://schemas.microsoft.com/office/drawing/2014/main" id="{CC7E45AA-5A2D-0D7D-5B7A-6CAFCDC895ED}"/>
                </a:ext>
              </a:extLst>
            </p:cNvPr>
            <p:cNvSpPr txBox="1"/>
            <p:nvPr/>
          </p:nvSpPr>
          <p:spPr>
            <a:xfrm>
              <a:off x="5296981" y="5402599"/>
              <a:ext cx="125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Sense wires</a:t>
              </a:r>
            </a:p>
          </p:txBody>
        </p:sp>
      </p:grpSp>
      <p:sp>
        <p:nvSpPr>
          <p:cNvPr id="1176" name="Textfeld 1175">
            <a:extLst>
              <a:ext uri="{FF2B5EF4-FFF2-40B4-BE49-F238E27FC236}">
                <a16:creationId xmlns:a16="http://schemas.microsoft.com/office/drawing/2014/main" id="{C29F1842-2224-93E1-6382-904117AA7055}"/>
              </a:ext>
            </a:extLst>
          </p:cNvPr>
          <p:cNvSpPr txBox="1"/>
          <p:nvPr/>
        </p:nvSpPr>
        <p:spPr>
          <a:xfrm rot="16200000">
            <a:off x="2384079" y="1246029"/>
            <a:ext cx="214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3122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Waldhör, Stefan</dc:creator>
  <cp:lastModifiedBy>Waldhör, Stefan</cp:lastModifiedBy>
  <cp:revision>2</cp:revision>
  <dcterms:created xsi:type="dcterms:W3CDTF">2023-11-09T14:15:59Z</dcterms:created>
  <dcterms:modified xsi:type="dcterms:W3CDTF">2023-11-09T14:43:12Z</dcterms:modified>
</cp:coreProperties>
</file>