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1457/a169981949c262af1172b4aab4ab2803785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0F984-9B18-4600-8410-4E5701EC8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EMERGENT TEAM STRATEGIES IN FOOTBALL SIMULATION VIDEOGAMES VIA GENETIC ALGORITHMS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37BE27-7FEB-416F-82AE-19F9343F4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065" y="5408853"/>
            <a:ext cx="10572000" cy="434974"/>
          </a:xfrm>
        </p:spPr>
        <p:txBody>
          <a:bodyPr/>
          <a:lstStyle/>
          <a:p>
            <a:r>
              <a:rPr lang="pt-BR" dirty="0"/>
              <a:t>Lucas Peixoto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2EF820-3F4E-474F-9AF8-3F078E92C185}"/>
              </a:ext>
            </a:extLst>
          </p:cNvPr>
          <p:cNvSpPr txBox="1"/>
          <p:nvPr/>
        </p:nvSpPr>
        <p:spPr>
          <a:xfrm>
            <a:off x="4441160" y="4481190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Antonio J. Fernández, Carlos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Cotta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Rafael Campaña Ceballos 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71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3C21-3D7A-4129-BE5B-F6AF4652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possíveis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57B4B-1E8A-4FC2-B1F9-D74AD77A0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5900"/>
          </a:xfrm>
        </p:spPr>
        <p:txBody>
          <a:bodyPr>
            <a:normAutofit/>
          </a:bodyPr>
          <a:lstStyle/>
          <a:p>
            <a:r>
              <a:rPr lang="pt-BR" sz="2000" dirty="0"/>
              <a:t>Go </a:t>
            </a:r>
            <a:r>
              <a:rPr lang="pt-BR" sz="2000" dirty="0" err="1"/>
              <a:t>back</a:t>
            </a:r>
            <a:endParaRPr lang="pt-BR" sz="2000" dirty="0"/>
          </a:p>
          <a:p>
            <a:r>
              <a:rPr lang="pt-BR" sz="2000" dirty="0"/>
              <a:t>Look for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ball</a:t>
            </a:r>
            <a:endParaRPr lang="pt-BR" sz="2000" dirty="0"/>
          </a:p>
          <a:p>
            <a:r>
              <a:rPr lang="pt-BR" sz="2000" dirty="0" err="1"/>
              <a:t>Intercept</a:t>
            </a:r>
            <a:r>
              <a:rPr lang="pt-BR" sz="2000" dirty="0"/>
              <a:t> </a:t>
            </a:r>
            <a:r>
              <a:rPr lang="pt-BR" sz="2000" dirty="0" err="1"/>
              <a:t>ball</a:t>
            </a:r>
            <a:endParaRPr lang="pt-BR" sz="2000" dirty="0"/>
          </a:p>
          <a:p>
            <a:r>
              <a:rPr lang="pt-BR" sz="2000" dirty="0"/>
              <a:t>Look </a:t>
            </a:r>
            <a:r>
              <a:rPr lang="pt-BR" sz="2000" dirty="0" err="1"/>
              <a:t>around</a:t>
            </a:r>
            <a:endParaRPr lang="pt-BR" sz="2000" dirty="0"/>
          </a:p>
          <a:p>
            <a:r>
              <a:rPr lang="pt-BR" sz="2000" dirty="0" err="1"/>
              <a:t>Kick</a:t>
            </a:r>
            <a:endParaRPr lang="pt-BR" sz="2000" dirty="0"/>
          </a:p>
          <a:p>
            <a:r>
              <a:rPr lang="pt-BR" sz="2000" dirty="0" err="1"/>
              <a:t>Pass</a:t>
            </a:r>
            <a:r>
              <a:rPr lang="pt-BR" sz="2000" dirty="0"/>
              <a:t> to </a:t>
            </a:r>
            <a:r>
              <a:rPr lang="pt-BR" sz="2000" dirty="0" err="1"/>
              <a:t>closest</a:t>
            </a:r>
            <a:r>
              <a:rPr lang="pt-BR" sz="2000" dirty="0"/>
              <a:t> </a:t>
            </a:r>
            <a:r>
              <a:rPr lang="pt-BR" sz="2000" dirty="0" err="1"/>
              <a:t>team</a:t>
            </a:r>
            <a:r>
              <a:rPr lang="pt-BR" sz="2000" dirty="0"/>
              <a:t> mate</a:t>
            </a:r>
          </a:p>
          <a:p>
            <a:r>
              <a:rPr lang="pt-BR" sz="2000" dirty="0" err="1"/>
              <a:t>Pass</a:t>
            </a:r>
            <a:r>
              <a:rPr lang="pt-BR" sz="2000" dirty="0"/>
              <a:t> to </a:t>
            </a:r>
            <a:r>
              <a:rPr lang="pt-BR" sz="2000" dirty="0" err="1"/>
              <a:t>farthest</a:t>
            </a:r>
            <a:r>
              <a:rPr lang="pt-BR" sz="2000" dirty="0"/>
              <a:t> </a:t>
            </a:r>
            <a:r>
              <a:rPr lang="pt-BR" sz="2000" dirty="0" err="1"/>
              <a:t>team</a:t>
            </a:r>
            <a:r>
              <a:rPr lang="pt-BR" sz="2000" dirty="0"/>
              <a:t> mate</a:t>
            </a:r>
          </a:p>
          <a:p>
            <a:r>
              <a:rPr lang="pt-BR" sz="2000" dirty="0" err="1"/>
              <a:t>Kick</a:t>
            </a:r>
            <a:r>
              <a:rPr lang="pt-BR" sz="2000" dirty="0"/>
              <a:t> out</a:t>
            </a:r>
          </a:p>
          <a:p>
            <a:r>
              <a:rPr lang="pt-BR" sz="2000" dirty="0"/>
              <a:t>Drive </a:t>
            </a:r>
            <a:r>
              <a:rPr lang="pt-BR" sz="2000" dirty="0" err="1"/>
              <a:t>ball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038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B075E-173B-495E-AD17-79EECD06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possíveis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2FBA6-4F9A-413D-BCD8-5428802D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Número de estratégias possíveis: 9^144 ou 9^48</a:t>
            </a:r>
          </a:p>
          <a:p>
            <a:r>
              <a:rPr lang="pt-BR" sz="2000" dirty="0"/>
              <a:t>A solução ótima (se existir) seleciona sempre a melhor ação possível em todos os cenários</a:t>
            </a:r>
          </a:p>
        </p:txBody>
      </p:sp>
    </p:spTree>
    <p:extLst>
      <p:ext uri="{BB962C8B-B14F-4D97-AF65-F5344CB8AC3E}">
        <p14:creationId xmlns:p14="http://schemas.microsoft.com/office/powerpoint/2010/main" val="394358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1D5DA-5171-4679-96D8-4DD36750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possíveis (cont.)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887B92-78DD-4A1E-9D1B-8382C77F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09" y="1979623"/>
            <a:ext cx="7235373" cy="47901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670317E-3F12-4F12-8E52-8AE6D0BBE408}"/>
              </a:ext>
            </a:extLst>
          </p:cNvPr>
          <p:cNvSpPr txBox="1"/>
          <p:nvPr/>
        </p:nvSpPr>
        <p:spPr>
          <a:xfrm>
            <a:off x="499607" y="6123410"/>
            <a:ext cx="312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Encoding for an Arbitrary Individual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99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6BB6A-5644-4A1E-8ED3-8989C81A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Fitness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1372B-63A5-4DD9-97C3-A84D2A70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Avalia a adequação de uma estratégia</a:t>
            </a:r>
          </a:p>
          <a:p>
            <a:r>
              <a:rPr lang="pt-BR" sz="2000" dirty="0"/>
              <a:t>É não </a:t>
            </a:r>
            <a:r>
              <a:rPr lang="pt-BR" sz="2000" dirty="0" err="1"/>
              <a:t>deterministica</a:t>
            </a:r>
            <a:endParaRPr lang="pt-BR" sz="2000" dirty="0"/>
          </a:p>
          <a:p>
            <a:r>
              <a:rPr lang="pt-BR" sz="2000" dirty="0"/>
              <a:t>Cinco dados foram utilizados nas comparações</a:t>
            </a:r>
          </a:p>
          <a:p>
            <a:pPr lvl="1"/>
            <a:r>
              <a:rPr lang="pt-BR" sz="1800" dirty="0"/>
              <a:t>Ball </a:t>
            </a:r>
            <a:r>
              <a:rPr lang="pt-BR" sz="1800" dirty="0" err="1"/>
              <a:t>closeness</a:t>
            </a:r>
            <a:r>
              <a:rPr lang="pt-BR" sz="1800" dirty="0"/>
              <a:t> (c)</a:t>
            </a:r>
          </a:p>
          <a:p>
            <a:pPr lvl="1"/>
            <a:r>
              <a:rPr lang="pt-BR" sz="1800" dirty="0"/>
              <a:t>Ball </a:t>
            </a:r>
            <a:r>
              <a:rPr lang="pt-BR" sz="1800" dirty="0" err="1"/>
              <a:t>possession</a:t>
            </a:r>
            <a:r>
              <a:rPr lang="pt-BR" sz="1800" dirty="0"/>
              <a:t> (p)</a:t>
            </a:r>
          </a:p>
          <a:p>
            <a:pPr lvl="1"/>
            <a:r>
              <a:rPr lang="pt-BR" sz="1800" dirty="0"/>
              <a:t>Ball in </a:t>
            </a:r>
            <a:r>
              <a:rPr lang="pt-BR" sz="1800" dirty="0" err="1"/>
              <a:t>area</a:t>
            </a:r>
            <a:r>
              <a:rPr lang="pt-BR" sz="1800" dirty="0"/>
              <a:t> (a)</a:t>
            </a:r>
          </a:p>
          <a:p>
            <a:pPr lvl="1"/>
            <a:r>
              <a:rPr lang="pt-BR" sz="1800" dirty="0" err="1"/>
              <a:t>Scored</a:t>
            </a:r>
            <a:r>
              <a:rPr lang="pt-BR" sz="1800" dirty="0"/>
              <a:t> </a:t>
            </a:r>
            <a:r>
              <a:rPr lang="pt-BR" sz="1800" dirty="0" err="1"/>
              <a:t>goals</a:t>
            </a:r>
            <a:r>
              <a:rPr lang="pt-BR" sz="1800" dirty="0"/>
              <a:t> (</a:t>
            </a:r>
            <a:r>
              <a:rPr lang="pt-BR" sz="1800" dirty="0" err="1"/>
              <a:t>sg</a:t>
            </a:r>
            <a:r>
              <a:rPr lang="pt-BR" sz="1800" dirty="0"/>
              <a:t>)</a:t>
            </a:r>
          </a:p>
          <a:p>
            <a:pPr lvl="1"/>
            <a:r>
              <a:rPr lang="pt-BR" sz="1800" dirty="0" err="1"/>
              <a:t>Received</a:t>
            </a:r>
            <a:r>
              <a:rPr lang="pt-BR" sz="1800" dirty="0"/>
              <a:t> </a:t>
            </a:r>
            <a:r>
              <a:rPr lang="pt-BR" sz="1800" dirty="0" err="1"/>
              <a:t>goals</a:t>
            </a:r>
            <a:r>
              <a:rPr lang="pt-BR" sz="1800" dirty="0"/>
              <a:t> (</a:t>
            </a:r>
            <a:r>
              <a:rPr lang="pt-BR" sz="1800" dirty="0" err="1"/>
              <a:t>rg</a:t>
            </a:r>
            <a:r>
              <a:rPr lang="pt-B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256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92A41-5C2D-4DA9-999B-A683A6E7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Fitness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(cont.)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F48C75-1DDA-4654-A1BA-81A7CFCA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51" y="2342407"/>
            <a:ext cx="9434881" cy="35634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DD1AD60-7ED0-4AE2-9585-F1BB49AF3FCA}"/>
              </a:ext>
            </a:extLst>
          </p:cNvPr>
          <p:cNvSpPr txBox="1"/>
          <p:nvPr/>
        </p:nvSpPr>
        <p:spPr>
          <a:xfrm>
            <a:off x="3555079" y="6210757"/>
            <a:ext cx="5081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Quanto maior o valor de fitness, melhor</a:t>
            </a:r>
          </a:p>
        </p:txBody>
      </p:sp>
    </p:spTree>
    <p:extLst>
      <p:ext uri="{BB962C8B-B14F-4D97-AF65-F5344CB8AC3E}">
        <p14:creationId xmlns:p14="http://schemas.microsoft.com/office/powerpoint/2010/main" val="1828030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9CB7F-B32F-4EBC-9820-080E2474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Fitness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(cont.)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C674F-B07F-4712-A2FA-269A9549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94074"/>
            <a:ext cx="10554574" cy="3636511"/>
          </a:xfrm>
        </p:spPr>
        <p:txBody>
          <a:bodyPr>
            <a:normAutofit/>
          </a:bodyPr>
          <a:lstStyle/>
          <a:p>
            <a:r>
              <a:rPr lang="pt-BR" sz="2000" dirty="0"/>
              <a:t>Tem o objetivo de ensinar como jogar de acordo com a regras</a:t>
            </a:r>
          </a:p>
          <a:p>
            <a:r>
              <a:rPr lang="pt-BR" sz="2000" dirty="0"/>
              <a:t>Inicialmente:</a:t>
            </a:r>
          </a:p>
          <a:p>
            <a:pPr lvl="1"/>
            <a:r>
              <a:rPr lang="pt-BR" sz="1800" dirty="0"/>
              <a:t>W1 = 0.01</a:t>
            </a:r>
          </a:p>
          <a:p>
            <a:pPr lvl="1"/>
            <a:r>
              <a:rPr lang="pt-BR" sz="1800" dirty="0"/>
              <a:t>W1 = 0.1</a:t>
            </a:r>
          </a:p>
          <a:p>
            <a:pPr lvl="1"/>
            <a:r>
              <a:rPr lang="pt-BR" sz="1800" dirty="0"/>
              <a:t>W1 = 1</a:t>
            </a:r>
          </a:p>
          <a:p>
            <a:r>
              <a:rPr lang="pt-BR" sz="2000" dirty="0"/>
              <a:t>Promove estratégias com posse na área adversária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2E7A81-1C12-451A-9162-F53DCAC8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21" y="2166270"/>
            <a:ext cx="5436925" cy="6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6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B086-C83F-4390-8E21-439E7AE8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Fitness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(cont.)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5E92-A141-4B93-8197-D180D067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084745"/>
            <a:ext cx="10554574" cy="3636511"/>
          </a:xfrm>
        </p:spPr>
        <p:txBody>
          <a:bodyPr/>
          <a:lstStyle/>
          <a:p>
            <a:r>
              <a:rPr lang="pt-BR" dirty="0"/>
              <a:t>Promove evoluções para melhores estratégias</a:t>
            </a:r>
          </a:p>
          <a:p>
            <a:r>
              <a:rPr lang="pt-BR" dirty="0"/>
              <a:t>Inicialmente:</a:t>
            </a:r>
          </a:p>
          <a:p>
            <a:pPr lvl="1"/>
            <a:r>
              <a:rPr lang="pt-BR" dirty="0"/>
              <a:t>W4 = 100</a:t>
            </a:r>
          </a:p>
          <a:p>
            <a:r>
              <a:rPr lang="pt-BR" dirty="0"/>
              <a:t>Mais diferença de gol em vitórias, menos diferença em derrotas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F00830-F975-4B94-B257-49C02899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24" y="2061900"/>
            <a:ext cx="6410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4E260-63FF-44DC-B6FF-9D7BC0E1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577B5-69C3-4649-A860-CCC3298C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Variações em:</a:t>
            </a:r>
          </a:p>
          <a:p>
            <a:pPr lvl="1"/>
            <a:r>
              <a:rPr lang="pt-BR" dirty="0"/>
              <a:t>Probabilidade de mutação (0.1, 0.01, 0.001...)</a:t>
            </a:r>
          </a:p>
          <a:p>
            <a:pPr lvl="1"/>
            <a:r>
              <a:rPr lang="pt-BR" dirty="0"/>
              <a:t>Número de gerações (150, 300...)</a:t>
            </a:r>
          </a:p>
          <a:p>
            <a:pPr lvl="1"/>
            <a:r>
              <a:rPr lang="pt-BR" dirty="0"/>
              <a:t>Número de filhos (1, 2, 3, 4)</a:t>
            </a:r>
          </a:p>
          <a:p>
            <a:pPr lvl="1"/>
            <a:r>
              <a:rPr lang="pt-BR" dirty="0"/>
              <a:t>Tamanho do indivíduo (48 ou 144)</a:t>
            </a:r>
          </a:p>
          <a:p>
            <a:r>
              <a:rPr lang="pt-BR" dirty="0"/>
              <a:t>Fixo:</a:t>
            </a:r>
          </a:p>
          <a:p>
            <a:pPr lvl="1"/>
            <a:r>
              <a:rPr lang="pt-BR" dirty="0"/>
              <a:t>Tamanho da população (30)</a:t>
            </a:r>
          </a:p>
          <a:p>
            <a:pPr lvl="1"/>
            <a:r>
              <a:rPr lang="pt-BR" dirty="0"/>
              <a:t>Probabilidade de crossover (1.0)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86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219CE-2AE3-4088-90CC-3A7AAD6D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0DA625-D5D1-4092-9DC8-43E5273A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95" y="1972365"/>
            <a:ext cx="7358382" cy="47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219CE-2AE3-4088-90CC-3A7AAD6D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Experimentos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1E396A-F687-4851-96C9-70CC1A2C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22" y="1962368"/>
            <a:ext cx="79248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A9036-7C8B-4EE5-A6A3-9D692067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Panorama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E2752-16BD-46AE-B0F7-1B3CA6B0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Falta de realismo nos jogos</a:t>
            </a:r>
          </a:p>
          <a:p>
            <a:r>
              <a:rPr lang="pt-BR" sz="2000" dirty="0"/>
              <a:t>IAs desenvolvidas são scripts mascarados</a:t>
            </a:r>
          </a:p>
          <a:p>
            <a:r>
              <a:rPr lang="pt-BR" sz="2000" dirty="0" err="1"/>
              <a:t>Robocup</a:t>
            </a:r>
            <a:r>
              <a:rPr lang="pt-BR" sz="20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64029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946C8-41CB-4649-95F0-88DF6AF8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6D5DC-3880-46D6-8A4C-267B3EE1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Algoritmos genéticos são formas simples de criar mecanismos para jogos</a:t>
            </a:r>
          </a:p>
        </p:txBody>
      </p:sp>
    </p:spTree>
    <p:extLst>
      <p:ext uri="{BB962C8B-B14F-4D97-AF65-F5344CB8AC3E}">
        <p14:creationId xmlns:p14="http://schemas.microsoft.com/office/powerpoint/2010/main" val="232626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Artigo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https://pdfs.semanticscholar.org/1457/a169981949c262af1172b4aab4ab28037855.pdf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41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3A2A1-940D-4052-94F4-57478F17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Trabalhos relacionados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31EE9-30CC-4965-9E79-DD1D165C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Desenvolvedores preferem técnicas comuns de IA (Rede neural, Lógica </a:t>
            </a:r>
            <a:r>
              <a:rPr lang="pt-BR" sz="2000" dirty="0" err="1"/>
              <a:t>fuzzy</a:t>
            </a:r>
            <a:r>
              <a:rPr lang="pt-BR" sz="2000" dirty="0"/>
              <a:t>, Vida artificial)</a:t>
            </a:r>
          </a:p>
          <a:p>
            <a:r>
              <a:rPr lang="pt-BR" sz="2000" dirty="0"/>
              <a:t>Papéis publicados focam na teoria e jogos de estratégia</a:t>
            </a:r>
          </a:p>
          <a:p>
            <a:r>
              <a:rPr lang="pt-BR" sz="2000" dirty="0"/>
              <a:t>Algoritmos evolutivos são difíceis de serem implementados em jogos online</a:t>
            </a:r>
          </a:p>
          <a:p>
            <a:endParaRPr lang="pt-BR" sz="2000" dirty="0"/>
          </a:p>
          <a:p>
            <a:r>
              <a:rPr lang="pt-BR" sz="2000" b="1" dirty="0"/>
              <a:t>Unreal Tournament, Dagger and DNA, Quake III</a:t>
            </a:r>
          </a:p>
        </p:txBody>
      </p:sp>
    </p:spTree>
    <p:extLst>
      <p:ext uri="{BB962C8B-B14F-4D97-AF65-F5344CB8AC3E}">
        <p14:creationId xmlns:p14="http://schemas.microsoft.com/office/powerpoint/2010/main" val="2788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50CF0-0B3B-463B-A943-4DC40D7F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ROBOCUP: THE SIMULATION LEAGUE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1A351-BDE6-431D-9C8F-E558335F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Framework usado por pesquisadores</a:t>
            </a:r>
          </a:p>
          <a:p>
            <a:r>
              <a:rPr lang="pt-BR" sz="2000" dirty="0"/>
              <a:t>Soccer server</a:t>
            </a:r>
          </a:p>
          <a:p>
            <a:r>
              <a:rPr lang="pt-BR" sz="2000" dirty="0"/>
              <a:t>São aplicadas regras da FIFA</a:t>
            </a:r>
          </a:p>
          <a:p>
            <a:r>
              <a:rPr lang="pt-BR" sz="2000" dirty="0"/>
              <a:t>Agentes usam 3 sensores</a:t>
            </a:r>
          </a:p>
          <a:p>
            <a:pPr lvl="1"/>
            <a:r>
              <a:rPr lang="pt-BR" sz="1800" dirty="0"/>
              <a:t>Aural sensor (mensagens do arbitro, treinador...)</a:t>
            </a:r>
          </a:p>
          <a:p>
            <a:pPr lvl="1"/>
            <a:r>
              <a:rPr lang="pt-BR" sz="1800" dirty="0"/>
              <a:t>Visual sensor (região visual limitada chamada “</a:t>
            </a:r>
            <a:r>
              <a:rPr lang="pt-BR" sz="1800" dirty="0" err="1"/>
              <a:t>agent</a:t>
            </a:r>
            <a:r>
              <a:rPr lang="pt-BR" sz="1800" dirty="0"/>
              <a:t> visual range”)</a:t>
            </a:r>
          </a:p>
          <a:p>
            <a:pPr lvl="1"/>
            <a:r>
              <a:rPr lang="pt-BR" sz="1800" dirty="0"/>
              <a:t>Corporal sensor (velocidade, energia, direção...)</a:t>
            </a:r>
          </a:p>
        </p:txBody>
      </p:sp>
    </p:spTree>
    <p:extLst>
      <p:ext uri="{BB962C8B-B14F-4D97-AF65-F5344CB8AC3E}">
        <p14:creationId xmlns:p14="http://schemas.microsoft.com/office/powerpoint/2010/main" val="423445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94D95-6F06-44F7-9FFD-2E0AD33D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ROBOCUP: THE SIMULATION LEAGUE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FF8EDD-9CC5-4E79-8BCE-FB9841AC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59" y="2009221"/>
            <a:ext cx="7602042" cy="46307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AFF701-0E72-4D3D-B951-8E7613F3130B}"/>
              </a:ext>
            </a:extLst>
          </p:cNvPr>
          <p:cNvSpPr/>
          <p:nvPr/>
        </p:nvSpPr>
        <p:spPr>
          <a:xfrm>
            <a:off x="302714" y="5861700"/>
            <a:ext cx="3531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Soccer Server: </a:t>
            </a:r>
            <a:r>
              <a:rPr lang="en-US" sz="2000" dirty="0" err="1"/>
              <a:t>Exemplo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partida</a:t>
            </a:r>
            <a:r>
              <a:rPr lang="en-US" sz="2000" dirty="0"/>
              <a:t> </a:t>
            </a:r>
            <a:r>
              <a:rPr lang="en-US" sz="2000" dirty="0" err="1"/>
              <a:t>simulada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131398-0C3B-4400-B4B9-6C912271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77" y="2050572"/>
            <a:ext cx="97544" cy="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4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F05CF-1714-4A22-9ADB-C77AA62E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estratégias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3F9E26-AB9E-461F-9F56-C85D6E60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Objetivo é criar um controlador para o time inteiro</a:t>
            </a:r>
          </a:p>
          <a:p>
            <a:r>
              <a:rPr lang="pt-BR" sz="2000" dirty="0"/>
              <a:t>Primeiro passo é criar um conjunto de regras para controlar as ações dos agentes</a:t>
            </a:r>
          </a:p>
          <a:p>
            <a:r>
              <a:rPr lang="pt-BR" sz="2000" dirty="0"/>
              <a:t>Criar uma estratégia para cada agente é complexo</a:t>
            </a:r>
          </a:p>
        </p:txBody>
      </p:sp>
    </p:spTree>
    <p:extLst>
      <p:ext uri="{BB962C8B-B14F-4D97-AF65-F5344CB8AC3E}">
        <p14:creationId xmlns:p14="http://schemas.microsoft.com/office/powerpoint/2010/main" val="36012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9DDE3-FAE9-4EDC-B302-B7B34AF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cromossoma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BE5A5-911B-4BD0-A04D-F6BE234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Cada indivíduo da população representa uma estratégia</a:t>
            </a:r>
          </a:p>
          <a:p>
            <a:r>
              <a:rPr lang="pt-BR" sz="2000" dirty="0"/>
              <a:t>O individuo é representado por um vetor v de k células</a:t>
            </a:r>
          </a:p>
          <a:p>
            <a:pPr lvl="1"/>
            <a:r>
              <a:rPr lang="pt-BR" sz="1800" dirty="0"/>
              <a:t>K = número de situações</a:t>
            </a:r>
          </a:p>
          <a:p>
            <a:pPr lvl="1"/>
            <a:r>
              <a:rPr lang="pt-BR" sz="1800" dirty="0"/>
              <a:t>V[i] = ação a ser realizada</a:t>
            </a:r>
          </a:p>
        </p:txBody>
      </p:sp>
    </p:spTree>
    <p:extLst>
      <p:ext uri="{BB962C8B-B14F-4D97-AF65-F5344CB8AC3E}">
        <p14:creationId xmlns:p14="http://schemas.microsoft.com/office/powerpoint/2010/main" val="382241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C0CA5-0B67-4F53-8972-5D46245E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cromossoma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9BD277-EC40-4EE3-A53F-002AACB9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89157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Para reduzir a complexidade do algoritmo serão utilizados somente os seguintes parâmetros:</a:t>
            </a:r>
          </a:p>
          <a:p>
            <a:pPr lvl="1"/>
            <a:r>
              <a:rPr lang="pt-BR" dirty="0" err="1"/>
              <a:t>Advantage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(As)</a:t>
            </a:r>
          </a:p>
          <a:p>
            <a:pPr lvl="2"/>
            <a:r>
              <a:rPr lang="pt-BR" dirty="0"/>
              <a:t>0 – Mais companheiros ao redor</a:t>
            </a:r>
          </a:p>
          <a:p>
            <a:pPr lvl="2"/>
            <a:r>
              <a:rPr lang="pt-BR" dirty="0"/>
              <a:t>1 – Mais adversários ao redor</a:t>
            </a:r>
          </a:p>
          <a:p>
            <a:pPr lvl="1"/>
            <a:r>
              <a:rPr lang="pt-BR" dirty="0"/>
              <a:t>Ball </a:t>
            </a:r>
            <a:r>
              <a:rPr lang="pt-BR" dirty="0" err="1"/>
              <a:t>kick</a:t>
            </a:r>
            <a:r>
              <a:rPr lang="pt-BR" dirty="0"/>
              <a:t> (</a:t>
            </a:r>
            <a:r>
              <a:rPr lang="pt-BR" dirty="0" err="1"/>
              <a:t>Bk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0 – Não pode chutar a bola</a:t>
            </a:r>
          </a:p>
          <a:p>
            <a:pPr lvl="2"/>
            <a:r>
              <a:rPr lang="pt-BR" dirty="0"/>
              <a:t>1 – Pode chutar a bola</a:t>
            </a:r>
          </a:p>
          <a:p>
            <a:pPr lvl="1"/>
            <a:r>
              <a:rPr lang="en-US" dirty="0"/>
              <a:t>Agent position in the field (Ap)</a:t>
            </a:r>
          </a:p>
          <a:p>
            <a:pPr lvl="2"/>
            <a:r>
              <a:rPr lang="en-US" dirty="0"/>
              <a:t>0 – </a:t>
            </a:r>
            <a:r>
              <a:rPr lang="en-US" dirty="0" err="1"/>
              <a:t>Perto</a:t>
            </a:r>
            <a:r>
              <a:rPr lang="en-US" dirty="0"/>
              <a:t>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área</a:t>
            </a:r>
            <a:endParaRPr lang="en-US" dirty="0"/>
          </a:p>
          <a:p>
            <a:pPr lvl="2"/>
            <a:r>
              <a:rPr lang="en-US" dirty="0"/>
              <a:t>1 – </a:t>
            </a:r>
            <a:r>
              <a:rPr lang="en-US" dirty="0" err="1"/>
              <a:t>Perto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adversária</a:t>
            </a:r>
            <a:endParaRPr lang="en-US" dirty="0"/>
          </a:p>
          <a:p>
            <a:pPr lvl="2"/>
            <a:r>
              <a:rPr lang="en-US" dirty="0"/>
              <a:t>3 –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definido</a:t>
            </a:r>
            <a:endParaRPr lang="en-US" dirty="0"/>
          </a:p>
          <a:p>
            <a:pPr lvl="1"/>
            <a:r>
              <a:rPr lang="pt-BR" dirty="0"/>
              <a:t>Ball </a:t>
            </a:r>
            <a:r>
              <a:rPr lang="pt-BR" dirty="0" err="1"/>
              <a:t>possession</a:t>
            </a:r>
            <a:r>
              <a:rPr lang="pt-BR" dirty="0"/>
              <a:t> (</a:t>
            </a:r>
            <a:r>
              <a:rPr lang="pt-BR" dirty="0" err="1"/>
              <a:t>Bp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0  - O agente</a:t>
            </a:r>
          </a:p>
          <a:p>
            <a:pPr lvl="2"/>
            <a:r>
              <a:rPr lang="pt-BR" dirty="0"/>
              <a:t>1 – Companheiro</a:t>
            </a:r>
          </a:p>
          <a:p>
            <a:pPr lvl="2"/>
            <a:r>
              <a:rPr lang="pt-BR" dirty="0"/>
              <a:t>2 – Adversário</a:t>
            </a:r>
          </a:p>
          <a:p>
            <a:pPr lvl="2"/>
            <a:r>
              <a:rPr lang="pt-BR" dirty="0"/>
              <a:t>3 – Não definido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12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A6926-104E-4D1B-8040-C6DD489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cromossoma (cont.)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A60AF-1E04-458A-8093-C5350AF2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codificação de um indivíduo da população possui um vetor de 48 genes</a:t>
            </a:r>
          </a:p>
          <a:p>
            <a:r>
              <a:rPr lang="pt-BR" dirty="0"/>
              <a:t>Um parâmetro adicional também foi considerado, levando a um vetor de 144 genes</a:t>
            </a:r>
          </a:p>
          <a:p>
            <a:pPr lvl="1"/>
            <a:r>
              <a:rPr lang="pt-BR" dirty="0"/>
              <a:t>Position </a:t>
            </a:r>
            <a:r>
              <a:rPr lang="pt-BR" dirty="0" err="1"/>
              <a:t>of</a:t>
            </a:r>
            <a:r>
              <a:rPr lang="pt-BR" dirty="0"/>
              <a:t> Ball (</a:t>
            </a:r>
            <a:r>
              <a:rPr lang="pt-BR" dirty="0" err="1"/>
              <a:t>Pb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0 – Perto de sua área</a:t>
            </a:r>
          </a:p>
          <a:p>
            <a:pPr lvl="2"/>
            <a:r>
              <a:rPr lang="pt-BR" dirty="0"/>
              <a:t>1 – Perto da área adversária</a:t>
            </a:r>
          </a:p>
          <a:p>
            <a:pPr lvl="2"/>
            <a:r>
              <a:rPr lang="pt-BR" dirty="0"/>
              <a:t>2 – Não definido</a:t>
            </a:r>
          </a:p>
          <a:p>
            <a:r>
              <a:rPr lang="pt-BR" dirty="0"/>
              <a:t>Combinações impossíveis não são desconsideradas</a:t>
            </a:r>
          </a:p>
        </p:txBody>
      </p:sp>
    </p:spTree>
    <p:extLst>
      <p:ext uri="{BB962C8B-B14F-4D97-AF65-F5344CB8AC3E}">
        <p14:creationId xmlns:p14="http://schemas.microsoft.com/office/powerpoint/2010/main" val="2855720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265</TotalTime>
  <Words>629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Citável</vt:lpstr>
      <vt:lpstr>GENERATING EMERGENT TEAM STRATEGIES IN FOOTBALL SIMULATION VIDEOGAMES VIA GENETIC ALGORITHMS </vt:lpstr>
      <vt:lpstr>Panorama</vt:lpstr>
      <vt:lpstr>Trabalhos relacionados</vt:lpstr>
      <vt:lpstr>ROBOCUP: THE SIMULATION LEAGUE</vt:lpstr>
      <vt:lpstr>ROBOCUP: THE SIMULATION LEAGUE</vt:lpstr>
      <vt:lpstr>Evolução das estratégias</vt:lpstr>
      <vt:lpstr>Representação do cromossoma</vt:lpstr>
      <vt:lpstr>Representação do cromossoma (cont.)</vt:lpstr>
      <vt:lpstr>Representação do cromossoma (cont.)</vt:lpstr>
      <vt:lpstr>Ações possíveis</vt:lpstr>
      <vt:lpstr>Ações possíveis (cont.)</vt:lpstr>
      <vt:lpstr>Ações possíveis (cont.)</vt:lpstr>
      <vt:lpstr>Fitness function</vt:lpstr>
      <vt:lpstr>Fitness function (cont.)</vt:lpstr>
      <vt:lpstr>Fitness function (cont.)</vt:lpstr>
      <vt:lpstr>Fitness function (cont.)</vt:lpstr>
      <vt:lpstr>Experimentos</vt:lpstr>
      <vt:lpstr>Experimentos</vt:lpstr>
      <vt:lpstr>Experimentos</vt:lpstr>
      <vt:lpstr>Conclusão</vt:lpstr>
      <vt:lpstr>Artigo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EMERGENT TEAM STRATEGIES IN FOOTBALL SIMULATION VIDEOGAMES VIA GENETIC ALGORITHMS</dc:title>
  <dc:creator>Lucas Peixoto</dc:creator>
  <cp:lastModifiedBy>Lucas Peixoto da Silva</cp:lastModifiedBy>
  <cp:revision>22</cp:revision>
  <dcterms:created xsi:type="dcterms:W3CDTF">2019-09-26T00:04:32Z</dcterms:created>
  <dcterms:modified xsi:type="dcterms:W3CDTF">2019-09-26T14:44:17Z</dcterms:modified>
</cp:coreProperties>
</file>