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F25F1-5D83-485A-A4D2-E64640C73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 PRICE PREDICTION:</a:t>
            </a: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KOHONEN VERSUS BACKPROPAGATION</a:t>
            </a:r>
            <a:endParaRPr lang="pt-B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D2741E-0ED4-48BF-8183-F679B9EBE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Autor: </a:t>
            </a:r>
            <a:r>
              <a:rPr lang="pt-BR" dirty="0" err="1"/>
              <a:t>Alexey</a:t>
            </a:r>
            <a:r>
              <a:rPr lang="pt-BR" dirty="0"/>
              <a:t> </a:t>
            </a:r>
            <a:r>
              <a:rPr lang="pt-BR" dirty="0" err="1"/>
              <a:t>Zorin</a:t>
            </a:r>
            <a:endParaRPr lang="pt-BR" dirty="0"/>
          </a:p>
          <a:p>
            <a:r>
              <a:rPr lang="pt-BR" dirty="0"/>
              <a:t>Aluno: Lucas Peixoto</a:t>
            </a:r>
          </a:p>
        </p:txBody>
      </p:sp>
    </p:spTree>
    <p:extLst>
      <p:ext uri="{BB962C8B-B14F-4D97-AF65-F5344CB8AC3E}">
        <p14:creationId xmlns:p14="http://schemas.microsoft.com/office/powerpoint/2010/main" val="21098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A01C9-919B-4470-B609-CB500952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BFDE11-A8B5-4233-B4F8-E3D18D2A9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64" y="2052918"/>
            <a:ext cx="5406241" cy="4195481"/>
          </a:xfrm>
        </p:spPr>
        <p:txBody>
          <a:bodyPr/>
          <a:lstStyle/>
          <a:p>
            <a:r>
              <a:rPr lang="pt-BR" dirty="0" err="1"/>
              <a:t>Dataset</a:t>
            </a:r>
            <a:endParaRPr lang="pt-BR" dirty="0"/>
          </a:p>
          <a:p>
            <a:pPr lvl="1"/>
            <a:r>
              <a:rPr lang="pt-BR" dirty="0"/>
              <a:t>Ação </a:t>
            </a:r>
            <a:r>
              <a:rPr lang="pt-BR" dirty="0" err="1"/>
              <a:t>Ventspills</a:t>
            </a:r>
            <a:r>
              <a:rPr lang="pt-BR" dirty="0"/>
              <a:t> Nafta</a:t>
            </a:r>
          </a:p>
          <a:p>
            <a:pPr lvl="1"/>
            <a:r>
              <a:rPr lang="pt-BR" dirty="0"/>
              <a:t>01/12/2000 – 28/12/2001</a:t>
            </a:r>
          </a:p>
          <a:p>
            <a:pPr lvl="1"/>
            <a:r>
              <a:rPr lang="pt-BR" dirty="0"/>
              <a:t>272 data points</a:t>
            </a:r>
          </a:p>
          <a:p>
            <a:pPr lvl="1"/>
            <a:r>
              <a:rPr lang="pt-BR" dirty="0"/>
              <a:t>Média = 0.678</a:t>
            </a:r>
          </a:p>
          <a:p>
            <a:pPr lvl="1"/>
            <a:r>
              <a:rPr lang="pt-BR" dirty="0"/>
              <a:t>SD = 0.061</a:t>
            </a:r>
          </a:p>
          <a:p>
            <a:pPr lvl="1"/>
            <a:r>
              <a:rPr lang="pt-BR" dirty="0"/>
              <a:t>Máximo = 0.85</a:t>
            </a:r>
          </a:p>
          <a:p>
            <a:pPr lvl="1"/>
            <a:r>
              <a:rPr lang="pt-BR" dirty="0"/>
              <a:t>Mínimo = 0.58</a:t>
            </a:r>
          </a:p>
          <a:p>
            <a:pPr marL="457200" lvl="1" indent="0">
              <a:buNone/>
            </a:pPr>
            <a:r>
              <a:rPr lang="pt-BR" dirty="0"/>
              <a:t>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6645B9-5256-4D66-95B4-DE537F0B5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236" y="2163660"/>
            <a:ext cx="63246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96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31128-0383-4E5D-9F38-7CB258C7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 (cont.)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2B7C5-E2B9-4098-9FF3-141EB136E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Variações de 1% a 4% diariamente</a:t>
            </a:r>
          </a:p>
          <a:p>
            <a:r>
              <a:rPr lang="pt-BR" dirty="0"/>
              <a:t>7 intervalos</a:t>
            </a:r>
          </a:p>
          <a:p>
            <a:pPr lvl="1"/>
            <a:r>
              <a:rPr lang="pt-BR" dirty="0"/>
              <a:t>(-∞; -4.5%], (-4.5%; -2.5%], (-2.5%; -0.5%], (-0.5%; 0.5%], (0.5%; 2.5%], (2.5%; 4.5%], (4.5%; ∞)</a:t>
            </a:r>
          </a:p>
          <a:p>
            <a:r>
              <a:rPr lang="pt-BR" dirty="0"/>
              <a:t>Último preço de fechamento de mercado é utilizado como input</a:t>
            </a:r>
          </a:p>
        </p:txBody>
      </p:sp>
    </p:spTree>
    <p:extLst>
      <p:ext uri="{BB962C8B-B14F-4D97-AF65-F5344CB8AC3E}">
        <p14:creationId xmlns:p14="http://schemas.microsoft.com/office/powerpoint/2010/main" val="101217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31128-0383-4E5D-9F38-7CB258C71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BR" dirty="0"/>
              <a:t>Experimento (cont.)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2B7C5-E2B9-4098-9FF3-141EB136E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40398"/>
            <a:ext cx="8946541" cy="4805082"/>
          </a:xfrm>
        </p:spPr>
        <p:txBody>
          <a:bodyPr/>
          <a:lstStyle/>
          <a:p>
            <a:r>
              <a:rPr lang="pt-BR" dirty="0"/>
              <a:t>Arquitetura do </a:t>
            </a:r>
            <a:r>
              <a:rPr lang="pt-BR" dirty="0" err="1"/>
              <a:t>backpropagation</a:t>
            </a:r>
            <a:r>
              <a:rPr lang="pt-BR" dirty="0"/>
              <a:t> de melhor performance</a:t>
            </a:r>
          </a:p>
          <a:p>
            <a:pPr lvl="1"/>
            <a:r>
              <a:rPr lang="pt-BR" dirty="0"/>
              <a:t>20 neurônios de entrada</a:t>
            </a:r>
          </a:p>
          <a:p>
            <a:pPr lvl="2"/>
            <a:r>
              <a:rPr lang="pt-BR" dirty="0"/>
              <a:t>Horizonte de 4 semanas (20 dias de mercado aberto)</a:t>
            </a:r>
          </a:p>
          <a:p>
            <a:pPr lvl="1"/>
            <a:r>
              <a:rPr lang="pt-BR" dirty="0"/>
              <a:t>10 neurônios ocultos</a:t>
            </a:r>
          </a:p>
          <a:p>
            <a:pPr lvl="2"/>
            <a:r>
              <a:rPr lang="pt-BR" dirty="0"/>
              <a:t>a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Total de padrões de entrada (P)</a:t>
            </a:r>
          </a:p>
          <a:p>
            <a:pPr lvl="2"/>
            <a:r>
              <a:rPr lang="pt-BR" dirty="0"/>
              <a:t>Tamanho da camada de entrada (A)</a:t>
            </a:r>
          </a:p>
          <a:p>
            <a:pPr lvl="2"/>
            <a:r>
              <a:rPr lang="pt-BR" dirty="0"/>
              <a:t>Tamanho da camada de saída (C)</a:t>
            </a:r>
          </a:p>
          <a:p>
            <a:pPr lvl="2"/>
            <a:r>
              <a:rPr lang="pt-BR" dirty="0"/>
              <a:t>Percentual de padrões únicos que a rede precisará aprender (Precisão) ()</a:t>
            </a:r>
          </a:p>
          <a:p>
            <a:pPr lvl="1"/>
            <a:r>
              <a:rPr lang="pt-BR" dirty="0"/>
              <a:t>7 neurônios de saída</a:t>
            </a:r>
          </a:p>
          <a:p>
            <a:pPr lvl="2"/>
            <a:r>
              <a:rPr lang="pt-BR" dirty="0"/>
              <a:t>Número de classes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13D2D9-1AF8-4B03-B0F4-0141799C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967" y="2917432"/>
            <a:ext cx="19526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9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11053-024C-405B-8037-04984446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 (cont.)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99F03-A6F4-4EE7-ABB4-DC1E6351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08" y="2052918"/>
            <a:ext cx="5640779" cy="4195481"/>
          </a:xfrm>
        </p:spPr>
        <p:txBody>
          <a:bodyPr/>
          <a:lstStyle/>
          <a:p>
            <a:r>
              <a:rPr lang="pt-BR" dirty="0"/>
              <a:t>Kohonen divide os dados em classes (clusters)</a:t>
            </a:r>
          </a:p>
          <a:p>
            <a:r>
              <a:rPr lang="pt-BR" dirty="0"/>
              <a:t>As classes definidas anteriormente são atreladas a um intervalo</a:t>
            </a:r>
          </a:p>
          <a:p>
            <a:r>
              <a:rPr lang="pt-BR" dirty="0"/>
              <a:t>Cada unidade da camada de Kohonen significa um cluster de 25 </a:t>
            </a:r>
            <a:r>
              <a:rPr lang="pt-BR" dirty="0" err="1"/>
              <a:t>neurons</a:t>
            </a:r>
            <a:endParaRPr lang="pt-BR" dirty="0"/>
          </a:p>
          <a:p>
            <a:r>
              <a:rPr lang="pt-BR" dirty="0"/>
              <a:t>Grade retangular com raio inicial 2</a:t>
            </a:r>
          </a:p>
          <a:p>
            <a:r>
              <a:rPr lang="pt-BR" dirty="0"/>
              <a:t>O processo de treinamento pode ser considerado supervisionado porque cada cluster é treinado individualmente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588D9D-3132-4837-9A78-FAB61069A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95424"/>
            <a:ext cx="59340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9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BAB1C-5A7E-4F02-9BB4-052F35A8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A9FF9-82EC-42F9-AEB1-C62B6400E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Backpropagation</a:t>
            </a:r>
          </a:p>
          <a:p>
            <a:pPr lvl="1"/>
            <a:r>
              <a:rPr lang="pt-BR" dirty="0"/>
              <a:t>É utilizado um comitê de redes com horizontes diferentes</a:t>
            </a:r>
          </a:p>
          <a:p>
            <a:pPr lvl="1"/>
            <a:r>
              <a:rPr lang="pt-BR" dirty="0"/>
              <a:t>Recomendação de compra ou venda é definida pela maioria dos resultados</a:t>
            </a:r>
          </a:p>
          <a:p>
            <a:r>
              <a:rPr lang="pt-BR" dirty="0"/>
              <a:t>Kohonen</a:t>
            </a:r>
          </a:p>
          <a:p>
            <a:pPr lvl="1"/>
            <a:r>
              <a:rPr lang="pt-BR" dirty="0"/>
              <a:t>O cluster de maior valor definirá a ação a ser tomada</a:t>
            </a:r>
          </a:p>
          <a:p>
            <a:pPr lvl="1"/>
            <a:r>
              <a:rPr lang="pt-BR" dirty="0"/>
              <a:t>Caso dois ou mais clusters sejam ativados, será necessária interpretação adicional</a:t>
            </a:r>
          </a:p>
        </p:txBody>
      </p:sp>
    </p:spTree>
    <p:extLst>
      <p:ext uri="{BB962C8B-B14F-4D97-AF65-F5344CB8AC3E}">
        <p14:creationId xmlns:p14="http://schemas.microsoft.com/office/powerpoint/2010/main" val="3338194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346F8-C9DE-43A3-A033-40D4793F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(cont.)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E0D0BB-5362-4ED6-B556-36B54B85A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009" y="4758818"/>
            <a:ext cx="9821986" cy="2090057"/>
          </a:xfrm>
        </p:spPr>
        <p:txBody>
          <a:bodyPr/>
          <a:lstStyle/>
          <a:p>
            <a:r>
              <a:rPr lang="pt-BR" dirty="0"/>
              <a:t>Backpropagation não possui casos indeterminados</a:t>
            </a:r>
          </a:p>
          <a:p>
            <a:r>
              <a:rPr lang="pt-BR" dirty="0"/>
              <a:t>O autor acha interessante realizar uma análise de ROI, porém não possui as informações de custo necessárias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19BD67-A04F-4A67-9737-395035734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09" y="1533925"/>
            <a:ext cx="89249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31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75274-6660-474C-A840-8DA50FA8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A55DD-CB92-4546-B69F-3F188F9A8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/>
          <a:lstStyle/>
          <a:p>
            <a:r>
              <a:rPr lang="pt-BR" dirty="0"/>
              <a:t>Uma rede neural é capaz de realizar predições razoáveis sobre o preço das ações</a:t>
            </a:r>
          </a:p>
          <a:p>
            <a:r>
              <a:rPr lang="pt-BR" dirty="0"/>
              <a:t>Backpropagation é um standard em vários domínios, principalmente forecasting</a:t>
            </a:r>
          </a:p>
          <a:p>
            <a:r>
              <a:rPr lang="pt-BR" dirty="0"/>
              <a:t>Nesse caso particular, os mapas de Kohonen são mais efetivos</a:t>
            </a:r>
          </a:p>
          <a:p>
            <a:r>
              <a:rPr lang="pt-BR" dirty="0"/>
              <a:t>A principal vantagem de Kohonen é determinar facilmente os dias que não deve haver trades</a:t>
            </a:r>
          </a:p>
        </p:txBody>
      </p:sp>
    </p:spTree>
    <p:extLst>
      <p:ext uri="{BB962C8B-B14F-4D97-AF65-F5344CB8AC3E}">
        <p14:creationId xmlns:p14="http://schemas.microsoft.com/office/powerpoint/2010/main" val="3191016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BC6AC-A901-4E8C-9682-90ABA30F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5CA09E-3173-4E0E-B531-C711331BA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Possibilidade de implementação de redes Kohonen na área de forecasting</a:t>
            </a:r>
          </a:p>
          <a:p>
            <a:r>
              <a:rPr lang="pt-BR" dirty="0"/>
              <a:t>Redes </a:t>
            </a:r>
            <a:r>
              <a:rPr lang="pt-BR" dirty="0" err="1"/>
              <a:t>Counterpropagation</a:t>
            </a:r>
            <a:r>
              <a:rPr lang="pt-BR" dirty="0"/>
              <a:t> que são um modelo híbrido de </a:t>
            </a:r>
            <a:r>
              <a:rPr lang="pt-BR" dirty="0" err="1"/>
              <a:t>backpropagation</a:t>
            </a:r>
            <a:r>
              <a:rPr lang="pt-BR" dirty="0"/>
              <a:t> e rede Kohonen</a:t>
            </a:r>
          </a:p>
          <a:p>
            <a:pPr lvl="1"/>
            <a:r>
              <a:rPr lang="pt-BR" dirty="0"/>
              <a:t>Pode ser utilizada para predição de um único valor, ao invés de um intervalo</a:t>
            </a:r>
          </a:p>
        </p:txBody>
      </p:sp>
    </p:spTree>
    <p:extLst>
      <p:ext uri="{BB962C8B-B14F-4D97-AF65-F5344CB8AC3E}">
        <p14:creationId xmlns:p14="http://schemas.microsoft.com/office/powerpoint/2010/main" val="93208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E83EC-310E-4666-A38D-D39CEF25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514E17-2D99-41DE-BB5D-8B8BDA85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Predições financeiras necessitam lidar com dados precisos</a:t>
            </a:r>
          </a:p>
          <a:p>
            <a:r>
              <a:rPr lang="pt-BR" dirty="0"/>
              <a:t>Forma não linear de resolver o problema</a:t>
            </a:r>
          </a:p>
          <a:p>
            <a:r>
              <a:rPr lang="pt-BR" dirty="0"/>
              <a:t>Facilidade de usar em comparação com outros métodos</a:t>
            </a:r>
          </a:p>
        </p:txBody>
      </p:sp>
    </p:spTree>
    <p:extLst>
      <p:ext uri="{BB962C8B-B14F-4D97-AF65-F5344CB8AC3E}">
        <p14:creationId xmlns:p14="http://schemas.microsoft.com/office/powerpoint/2010/main" val="22885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B637F-4E56-438B-8C19-B7A6A4ED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teórica das redes neurais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87D5BA-7E19-4F69-A6F0-B9E0BAA18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677010" cy="4195481"/>
          </a:xfrm>
        </p:spPr>
        <p:txBody>
          <a:bodyPr/>
          <a:lstStyle/>
          <a:p>
            <a:r>
              <a:rPr lang="pt-BR" dirty="0"/>
              <a:t>É interpretado como um conjunto de neurônios conectados</a:t>
            </a:r>
          </a:p>
          <a:p>
            <a:r>
              <a:rPr lang="pt-BR" dirty="0"/>
              <a:t>Utilizado para estudar relacionamentos complexos entre entradas e saídas</a:t>
            </a:r>
          </a:p>
          <a:p>
            <a:r>
              <a:rPr lang="pt-BR" dirty="0"/>
              <a:t>Backpropagation e Mapas auto organizáveis de Kohonen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717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6F6AB-A1AC-4393-AF96-A7687F56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teórica das redes neurais (cont.)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FB8D0D-799F-4974-8253-071F237B5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Pré-processamento</a:t>
            </a:r>
          </a:p>
          <a:p>
            <a:pPr lvl="1"/>
            <a:r>
              <a:rPr lang="pt-BR" dirty="0"/>
              <a:t>Todas as informações são separadas e normalizadas</a:t>
            </a:r>
          </a:p>
          <a:p>
            <a:r>
              <a:rPr lang="pt-BR" dirty="0"/>
              <a:t>Arquitetura</a:t>
            </a:r>
          </a:p>
          <a:p>
            <a:pPr lvl="1"/>
            <a:r>
              <a:rPr lang="pt-BR" dirty="0"/>
              <a:t>Modelos são criados</a:t>
            </a:r>
          </a:p>
          <a:p>
            <a:r>
              <a:rPr lang="pt-BR" dirty="0"/>
              <a:t>Pós-processamento</a:t>
            </a:r>
          </a:p>
          <a:p>
            <a:pPr lvl="1"/>
            <a:r>
              <a:rPr lang="pt-BR" dirty="0"/>
              <a:t>Outros estratégias são utilizadas para comparação</a:t>
            </a:r>
          </a:p>
        </p:txBody>
      </p:sp>
    </p:spTree>
    <p:extLst>
      <p:ext uri="{BB962C8B-B14F-4D97-AF65-F5344CB8AC3E}">
        <p14:creationId xmlns:p14="http://schemas.microsoft.com/office/powerpoint/2010/main" val="162707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3771F-F5DB-46AB-82AC-D92C7DBE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DA5CB7-5E9E-40FB-9DCE-F91B07023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C905145-5C91-472D-BE10-A059DF01E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9403742" cy="47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5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2AC26-3A20-4F11-A52C-01A9D8A9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Backpropagation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7CBEC3E-5A11-42E1-94B8-29553B78F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064" y="1620548"/>
            <a:ext cx="5076825" cy="4448175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456261B-DE28-4293-B16D-3B7656230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2527934"/>
            <a:ext cx="6219682" cy="4195481"/>
          </a:xfrm>
        </p:spPr>
        <p:txBody>
          <a:bodyPr/>
          <a:lstStyle/>
          <a:p>
            <a:r>
              <a:rPr lang="pt-BR" dirty="0"/>
              <a:t>Funcionamento</a:t>
            </a:r>
          </a:p>
          <a:p>
            <a:pPr lvl="1"/>
            <a:r>
              <a:rPr lang="pt-BR" dirty="0"/>
              <a:t>Procura em um conjunto de pesos (W)</a:t>
            </a:r>
          </a:p>
          <a:p>
            <a:pPr lvl="1"/>
            <a:r>
              <a:rPr lang="pt-BR" dirty="0"/>
              <a:t>Em busca da solução ótima (W*)</a:t>
            </a:r>
          </a:p>
          <a:p>
            <a:pPr lvl="1"/>
            <a:r>
              <a:rPr lang="pt-BR" dirty="0"/>
              <a:t>Para minimizar a função de erro ou custo(E(W))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96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3948F-600F-4090-8FFA-7B8CBAF3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Backpropagation (cont.)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7F5076-4DEA-4F4D-A021-ECA8746C3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31259"/>
            <a:ext cx="8946541" cy="5074023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Função de erro ou custo (1)</a:t>
            </a:r>
          </a:p>
          <a:p>
            <a:pPr lvl="1"/>
            <a:r>
              <a:rPr lang="pt-BR" dirty="0"/>
              <a:t>Compara a saída </a:t>
            </a:r>
            <a:r>
              <a:rPr lang="pt-BR" dirty="0" err="1"/>
              <a:t>Oip</a:t>
            </a:r>
            <a:r>
              <a:rPr lang="pt-BR" dirty="0"/>
              <a:t> com o valor desejado </a:t>
            </a:r>
            <a:r>
              <a:rPr lang="pt-BR" dirty="0" err="1"/>
              <a:t>Tip</a:t>
            </a:r>
            <a:r>
              <a:rPr lang="pt-BR" dirty="0"/>
              <a:t> no conjunto de p vetores de treinamento e i unidades de saída</a:t>
            </a:r>
          </a:p>
          <a:p>
            <a:r>
              <a:rPr lang="pt-BR" dirty="0"/>
              <a:t>Método gradiente (2)</a:t>
            </a:r>
          </a:p>
          <a:p>
            <a:pPr lvl="1"/>
            <a:r>
              <a:rPr lang="pt-BR" dirty="0"/>
              <a:t>É utilizado para procurar o mínimo dessa função de erro através de updates iterativos</a:t>
            </a:r>
          </a:p>
          <a:p>
            <a:pPr lvl="1"/>
            <a:r>
              <a:rPr lang="pt-BR" dirty="0"/>
              <a:t>N é a taxa de aprendizado</a:t>
            </a:r>
          </a:p>
          <a:p>
            <a:pPr lvl="1"/>
            <a:r>
              <a:rPr lang="pt-BR" dirty="0"/>
              <a:t>VE é uma estimativa do gradiente de E em respeito a W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85AC1EF-0482-4E65-9B55-ED46F79D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66" y="1467533"/>
            <a:ext cx="5885714" cy="77142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6580F64-B744-4ADD-80E2-721862C38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851" y="3016506"/>
            <a:ext cx="433388" cy="41249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DD1813F-228C-474A-8DB9-75DD513C2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324" y="3010679"/>
            <a:ext cx="371841" cy="41832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B9ED43C-2ABC-4D54-A03C-F7A8FB573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219" y="4831948"/>
            <a:ext cx="294409" cy="3456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7D05C68-A85D-46E8-B737-CD0998799F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738"/>
          <a:stretch/>
        </p:blipFill>
        <p:spPr>
          <a:xfrm>
            <a:off x="1628219" y="5200169"/>
            <a:ext cx="407636" cy="39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7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2FE63-4462-4BED-B262-98A66A67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Backpropagation (cont.)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1CD784-19F2-4E3F-B250-70872BF7C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algoritmo é recursivo e consiste de duas fases:</a:t>
            </a:r>
          </a:p>
          <a:p>
            <a:pPr lvl="1"/>
            <a:r>
              <a:rPr lang="pt-BR" dirty="0" err="1"/>
              <a:t>Foward-propagation</a:t>
            </a:r>
            <a:endParaRPr lang="pt-BR" dirty="0"/>
          </a:p>
          <a:p>
            <a:pPr lvl="2"/>
            <a:r>
              <a:rPr lang="pt-BR" dirty="0"/>
              <a:t>Apresentado conjunto de entradas que é propagado através da rede para computar os valores de saída para cada unidade</a:t>
            </a:r>
          </a:p>
          <a:p>
            <a:pPr lvl="1"/>
            <a:r>
              <a:rPr lang="pt-BR" dirty="0" err="1"/>
              <a:t>Backward-propagation</a:t>
            </a:r>
            <a:endParaRPr lang="pt-BR" dirty="0"/>
          </a:p>
          <a:p>
            <a:pPr lvl="2"/>
            <a:r>
              <a:rPr lang="pt-BR" dirty="0"/>
              <a:t>O valor de erro ao quadrado, calculado na primeira fase é propagado de volta para a unidade de entrada</a:t>
            </a:r>
          </a:p>
          <a:p>
            <a:pPr lvl="2"/>
            <a:r>
              <a:rPr lang="pt-BR" dirty="0"/>
              <a:t>Durante essa fase o sinal de erro é calculado recursivamente para cada unidade na rede, causando ajustes nos pesos</a:t>
            </a:r>
          </a:p>
        </p:txBody>
      </p:sp>
    </p:spTree>
    <p:extLst>
      <p:ext uri="{BB962C8B-B14F-4D97-AF65-F5344CB8AC3E}">
        <p14:creationId xmlns:p14="http://schemas.microsoft.com/office/powerpoint/2010/main" val="167418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D31C7-51A4-49ED-B721-D2F1B952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Kohonen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2A3663-B694-4317-AFD4-843834E8F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32" y="2052918"/>
            <a:ext cx="6478733" cy="4195481"/>
          </a:xfrm>
        </p:spPr>
        <p:txBody>
          <a:bodyPr/>
          <a:lstStyle/>
          <a:p>
            <a:r>
              <a:rPr lang="pt-BR" dirty="0"/>
              <a:t>A saída correta não é definida a priori</a:t>
            </a:r>
          </a:p>
          <a:p>
            <a:r>
              <a:rPr lang="pt-BR" dirty="0"/>
              <a:t>Organiza dados </a:t>
            </a:r>
            <a:r>
              <a:rPr lang="pt-BR" dirty="0" err="1"/>
              <a:t>dimensionalmente</a:t>
            </a:r>
            <a:r>
              <a:rPr lang="pt-BR" dirty="0"/>
              <a:t> complexos em clusters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6CD0FA-8B75-401D-BC66-1C678F95B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268" y="2360592"/>
            <a:ext cx="45339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59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372</TotalTime>
  <Words>665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Íon</vt:lpstr>
      <vt:lpstr>STOCK PRICE PREDICTION: KOHONEN VERSUS BACKPROPAGATION</vt:lpstr>
      <vt:lpstr>Introdução</vt:lpstr>
      <vt:lpstr>Base teórica das redes neurais</vt:lpstr>
      <vt:lpstr>Base teórica das redes neurais (cont.)</vt:lpstr>
      <vt:lpstr>Redes utilizadas</vt:lpstr>
      <vt:lpstr>Backpropagation</vt:lpstr>
      <vt:lpstr>Backpropagation (cont.)</vt:lpstr>
      <vt:lpstr>Backpropagation (cont.)</vt:lpstr>
      <vt:lpstr>Kohonen</vt:lpstr>
      <vt:lpstr>Experimento</vt:lpstr>
      <vt:lpstr>Experimento (cont.)</vt:lpstr>
      <vt:lpstr>Experimento (cont.)</vt:lpstr>
      <vt:lpstr>Experimento (cont.)</vt:lpstr>
      <vt:lpstr>Resultado</vt:lpstr>
      <vt:lpstr>Resultado (cont.)</vt:lpstr>
      <vt:lpstr>Conclusão</vt:lpstr>
      <vt:lpstr>Trabalhos futuros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PREDICTION: KOHONEN VERSUS BACKPROPAGATION</dc:title>
  <dc:creator>Lucas Peixoto</dc:creator>
  <cp:lastModifiedBy>THIAGO PRATA</cp:lastModifiedBy>
  <cp:revision>39</cp:revision>
  <dcterms:created xsi:type="dcterms:W3CDTF">2019-12-04T22:06:52Z</dcterms:created>
  <dcterms:modified xsi:type="dcterms:W3CDTF">2019-12-05T18:43:07Z</dcterms:modified>
</cp:coreProperties>
</file>