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0" r:id="rId2"/>
    <p:sldId id="256" r:id="rId3"/>
    <p:sldId id="257" r:id="rId4"/>
    <p:sldId id="258" r:id="rId5"/>
    <p:sldId id="262" r:id="rId6"/>
    <p:sldId id="259" r:id="rId7"/>
    <p:sldId id="263" r:id="rId8"/>
    <p:sldId id="261" r:id="rId9"/>
    <p:sldId id="271" r:id="rId10"/>
    <p:sldId id="264" r:id="rId11"/>
    <p:sldId id="266" r:id="rId12"/>
    <p:sldId id="267" r:id="rId13"/>
    <p:sldId id="268" r:id="rId14"/>
    <p:sldId id="272" r:id="rId15"/>
    <p:sldId id="269" r:id="rId16"/>
    <p:sldId id="274" r:id="rId17"/>
    <p:sldId id="270"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7B7444-7A1B-4DCA-93B0-74443D61C85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D729473-1390-4B86-A10F-6E12FFAADF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19F91877-753A-42F8-8AC9-3DED263702CB}"/>
              </a:ext>
            </a:extLst>
          </p:cNvPr>
          <p:cNvSpPr>
            <a:spLocks noGrp="1"/>
          </p:cNvSpPr>
          <p:nvPr>
            <p:ph type="dt" sz="half" idx="10"/>
          </p:nvPr>
        </p:nvSpPr>
        <p:spPr/>
        <p:txBody>
          <a:bodyPr/>
          <a:lstStyle/>
          <a:p>
            <a:fld id="{341CE274-7D39-4680-99BD-3EBBE693A20E}" type="datetimeFigureOut">
              <a:rPr lang="pt-BR" smtClean="0"/>
              <a:t>26/08/2020</a:t>
            </a:fld>
            <a:endParaRPr lang="pt-BR"/>
          </a:p>
        </p:txBody>
      </p:sp>
      <p:sp>
        <p:nvSpPr>
          <p:cNvPr id="5" name="Espaço Reservado para Rodapé 4">
            <a:extLst>
              <a:ext uri="{FF2B5EF4-FFF2-40B4-BE49-F238E27FC236}">
                <a16:creationId xmlns:a16="http://schemas.microsoft.com/office/drawing/2014/main" id="{5C4B89CD-A9C1-474E-8DB0-73274EF2953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3D3B384-A4F7-4140-A138-0B1FA91687D9}"/>
              </a:ext>
            </a:extLst>
          </p:cNvPr>
          <p:cNvSpPr>
            <a:spLocks noGrp="1"/>
          </p:cNvSpPr>
          <p:nvPr>
            <p:ph type="sldNum" sz="quarter" idx="12"/>
          </p:nvPr>
        </p:nvSpPr>
        <p:spPr/>
        <p:txBody>
          <a:bodyPr/>
          <a:lstStyle/>
          <a:p>
            <a:fld id="{0DFB91FF-F8C1-479B-BAD7-3D74240831E8}" type="slidenum">
              <a:rPr lang="pt-BR" smtClean="0"/>
              <a:t>‹nº›</a:t>
            </a:fld>
            <a:endParaRPr lang="pt-BR"/>
          </a:p>
        </p:txBody>
      </p:sp>
    </p:spTree>
    <p:extLst>
      <p:ext uri="{BB962C8B-B14F-4D97-AF65-F5344CB8AC3E}">
        <p14:creationId xmlns:p14="http://schemas.microsoft.com/office/powerpoint/2010/main" val="4271546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D4F29-E1E6-4BC9-949A-B24F078B36F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079DF41C-B56F-4BEF-A52E-B38E755D7D1A}"/>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4E31833-B262-4B3D-B185-CF8212A92EFC}"/>
              </a:ext>
            </a:extLst>
          </p:cNvPr>
          <p:cNvSpPr>
            <a:spLocks noGrp="1"/>
          </p:cNvSpPr>
          <p:nvPr>
            <p:ph type="dt" sz="half" idx="10"/>
          </p:nvPr>
        </p:nvSpPr>
        <p:spPr/>
        <p:txBody>
          <a:bodyPr/>
          <a:lstStyle/>
          <a:p>
            <a:fld id="{341CE274-7D39-4680-99BD-3EBBE693A20E}" type="datetimeFigureOut">
              <a:rPr lang="pt-BR" smtClean="0"/>
              <a:t>26/08/2020</a:t>
            </a:fld>
            <a:endParaRPr lang="pt-BR"/>
          </a:p>
        </p:txBody>
      </p:sp>
      <p:sp>
        <p:nvSpPr>
          <p:cNvPr id="5" name="Espaço Reservado para Rodapé 4">
            <a:extLst>
              <a:ext uri="{FF2B5EF4-FFF2-40B4-BE49-F238E27FC236}">
                <a16:creationId xmlns:a16="http://schemas.microsoft.com/office/drawing/2014/main" id="{A345A148-6DBD-4383-BFD5-00A0F384996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F0C5F52-3FF1-4485-B50C-9469BF71FD10}"/>
              </a:ext>
            </a:extLst>
          </p:cNvPr>
          <p:cNvSpPr>
            <a:spLocks noGrp="1"/>
          </p:cNvSpPr>
          <p:nvPr>
            <p:ph type="sldNum" sz="quarter" idx="12"/>
          </p:nvPr>
        </p:nvSpPr>
        <p:spPr/>
        <p:txBody>
          <a:bodyPr/>
          <a:lstStyle/>
          <a:p>
            <a:fld id="{0DFB91FF-F8C1-479B-BAD7-3D74240831E8}" type="slidenum">
              <a:rPr lang="pt-BR" smtClean="0"/>
              <a:t>‹nº›</a:t>
            </a:fld>
            <a:endParaRPr lang="pt-BR"/>
          </a:p>
        </p:txBody>
      </p:sp>
    </p:spTree>
    <p:extLst>
      <p:ext uri="{BB962C8B-B14F-4D97-AF65-F5344CB8AC3E}">
        <p14:creationId xmlns:p14="http://schemas.microsoft.com/office/powerpoint/2010/main" val="2879600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A35C769-60BD-4EBF-8216-8F5AE6DB201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7D71AFD-C69D-4719-A8C5-DC71CD7C8A27}"/>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F39194A-6062-4A62-B56F-72A1C4F1D4DF}"/>
              </a:ext>
            </a:extLst>
          </p:cNvPr>
          <p:cNvSpPr>
            <a:spLocks noGrp="1"/>
          </p:cNvSpPr>
          <p:nvPr>
            <p:ph type="dt" sz="half" idx="10"/>
          </p:nvPr>
        </p:nvSpPr>
        <p:spPr/>
        <p:txBody>
          <a:bodyPr/>
          <a:lstStyle/>
          <a:p>
            <a:fld id="{341CE274-7D39-4680-99BD-3EBBE693A20E}" type="datetimeFigureOut">
              <a:rPr lang="pt-BR" smtClean="0"/>
              <a:t>26/08/2020</a:t>
            </a:fld>
            <a:endParaRPr lang="pt-BR"/>
          </a:p>
        </p:txBody>
      </p:sp>
      <p:sp>
        <p:nvSpPr>
          <p:cNvPr id="5" name="Espaço Reservado para Rodapé 4">
            <a:extLst>
              <a:ext uri="{FF2B5EF4-FFF2-40B4-BE49-F238E27FC236}">
                <a16:creationId xmlns:a16="http://schemas.microsoft.com/office/drawing/2014/main" id="{BCFF0D15-7214-4E5C-9E04-30877C48891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EC60A5C-DA1D-41C4-BB0A-33DE4E170591}"/>
              </a:ext>
            </a:extLst>
          </p:cNvPr>
          <p:cNvSpPr>
            <a:spLocks noGrp="1"/>
          </p:cNvSpPr>
          <p:nvPr>
            <p:ph type="sldNum" sz="quarter" idx="12"/>
          </p:nvPr>
        </p:nvSpPr>
        <p:spPr/>
        <p:txBody>
          <a:bodyPr/>
          <a:lstStyle/>
          <a:p>
            <a:fld id="{0DFB91FF-F8C1-479B-BAD7-3D74240831E8}" type="slidenum">
              <a:rPr lang="pt-BR" smtClean="0"/>
              <a:t>‹nº›</a:t>
            </a:fld>
            <a:endParaRPr lang="pt-BR"/>
          </a:p>
        </p:txBody>
      </p:sp>
    </p:spTree>
    <p:extLst>
      <p:ext uri="{BB962C8B-B14F-4D97-AF65-F5344CB8AC3E}">
        <p14:creationId xmlns:p14="http://schemas.microsoft.com/office/powerpoint/2010/main" val="308148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8931E-A63D-46CE-9037-4C3100BB529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D651212-EF46-46AD-BCD5-2E542AEDA8E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8F6358B-D23B-4438-A56E-8C236B5E9883}"/>
              </a:ext>
            </a:extLst>
          </p:cNvPr>
          <p:cNvSpPr>
            <a:spLocks noGrp="1"/>
          </p:cNvSpPr>
          <p:nvPr>
            <p:ph type="dt" sz="half" idx="10"/>
          </p:nvPr>
        </p:nvSpPr>
        <p:spPr/>
        <p:txBody>
          <a:bodyPr/>
          <a:lstStyle/>
          <a:p>
            <a:fld id="{341CE274-7D39-4680-99BD-3EBBE693A20E}" type="datetimeFigureOut">
              <a:rPr lang="pt-BR" smtClean="0"/>
              <a:t>26/08/2020</a:t>
            </a:fld>
            <a:endParaRPr lang="pt-BR"/>
          </a:p>
        </p:txBody>
      </p:sp>
      <p:sp>
        <p:nvSpPr>
          <p:cNvPr id="5" name="Espaço Reservado para Rodapé 4">
            <a:extLst>
              <a:ext uri="{FF2B5EF4-FFF2-40B4-BE49-F238E27FC236}">
                <a16:creationId xmlns:a16="http://schemas.microsoft.com/office/drawing/2014/main" id="{115E7063-BBD6-4003-9A92-B3F1CE65967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49D6A59-FB33-48F0-8F02-8D37058130DD}"/>
              </a:ext>
            </a:extLst>
          </p:cNvPr>
          <p:cNvSpPr>
            <a:spLocks noGrp="1"/>
          </p:cNvSpPr>
          <p:nvPr>
            <p:ph type="sldNum" sz="quarter" idx="12"/>
          </p:nvPr>
        </p:nvSpPr>
        <p:spPr/>
        <p:txBody>
          <a:bodyPr/>
          <a:lstStyle/>
          <a:p>
            <a:fld id="{0DFB91FF-F8C1-479B-BAD7-3D74240831E8}" type="slidenum">
              <a:rPr lang="pt-BR" smtClean="0"/>
              <a:t>‹nº›</a:t>
            </a:fld>
            <a:endParaRPr lang="pt-BR"/>
          </a:p>
        </p:txBody>
      </p:sp>
    </p:spTree>
    <p:extLst>
      <p:ext uri="{BB962C8B-B14F-4D97-AF65-F5344CB8AC3E}">
        <p14:creationId xmlns:p14="http://schemas.microsoft.com/office/powerpoint/2010/main" val="2313221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DEBC2A-618D-4037-BF23-303A0FEF3BB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4D40A9A-C0E3-44D5-9251-1B1C01C8D9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DA02283-DA62-41BC-B1F8-FEBABA2EA815}"/>
              </a:ext>
            </a:extLst>
          </p:cNvPr>
          <p:cNvSpPr>
            <a:spLocks noGrp="1"/>
          </p:cNvSpPr>
          <p:nvPr>
            <p:ph type="dt" sz="half" idx="10"/>
          </p:nvPr>
        </p:nvSpPr>
        <p:spPr/>
        <p:txBody>
          <a:bodyPr/>
          <a:lstStyle/>
          <a:p>
            <a:fld id="{341CE274-7D39-4680-99BD-3EBBE693A20E}" type="datetimeFigureOut">
              <a:rPr lang="pt-BR" smtClean="0"/>
              <a:t>26/08/2020</a:t>
            </a:fld>
            <a:endParaRPr lang="pt-BR"/>
          </a:p>
        </p:txBody>
      </p:sp>
      <p:sp>
        <p:nvSpPr>
          <p:cNvPr id="5" name="Espaço Reservado para Rodapé 4">
            <a:extLst>
              <a:ext uri="{FF2B5EF4-FFF2-40B4-BE49-F238E27FC236}">
                <a16:creationId xmlns:a16="http://schemas.microsoft.com/office/drawing/2014/main" id="{3BF3DEC7-463B-4222-AE50-AD1967B3DC8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2DE49BE-BEB0-49F7-BD75-7BFE77494053}"/>
              </a:ext>
            </a:extLst>
          </p:cNvPr>
          <p:cNvSpPr>
            <a:spLocks noGrp="1"/>
          </p:cNvSpPr>
          <p:nvPr>
            <p:ph type="sldNum" sz="quarter" idx="12"/>
          </p:nvPr>
        </p:nvSpPr>
        <p:spPr/>
        <p:txBody>
          <a:bodyPr/>
          <a:lstStyle/>
          <a:p>
            <a:fld id="{0DFB91FF-F8C1-479B-BAD7-3D74240831E8}" type="slidenum">
              <a:rPr lang="pt-BR" smtClean="0"/>
              <a:t>‹nº›</a:t>
            </a:fld>
            <a:endParaRPr lang="pt-BR"/>
          </a:p>
        </p:txBody>
      </p:sp>
    </p:spTree>
    <p:extLst>
      <p:ext uri="{BB962C8B-B14F-4D97-AF65-F5344CB8AC3E}">
        <p14:creationId xmlns:p14="http://schemas.microsoft.com/office/powerpoint/2010/main" val="2724139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0EFD27-3E46-476B-A7BC-F857CCF12F2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C086636-77D0-486C-8CE2-69E693B6F3D3}"/>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20D68EC-EB49-402B-9F86-32AC1A4D1CD7}"/>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38F487B7-7141-4239-90E2-98EED98639C2}"/>
              </a:ext>
            </a:extLst>
          </p:cNvPr>
          <p:cNvSpPr>
            <a:spLocks noGrp="1"/>
          </p:cNvSpPr>
          <p:nvPr>
            <p:ph type="dt" sz="half" idx="10"/>
          </p:nvPr>
        </p:nvSpPr>
        <p:spPr/>
        <p:txBody>
          <a:bodyPr/>
          <a:lstStyle/>
          <a:p>
            <a:fld id="{341CE274-7D39-4680-99BD-3EBBE693A20E}" type="datetimeFigureOut">
              <a:rPr lang="pt-BR" smtClean="0"/>
              <a:t>26/08/2020</a:t>
            </a:fld>
            <a:endParaRPr lang="pt-BR"/>
          </a:p>
        </p:txBody>
      </p:sp>
      <p:sp>
        <p:nvSpPr>
          <p:cNvPr id="6" name="Espaço Reservado para Rodapé 5">
            <a:extLst>
              <a:ext uri="{FF2B5EF4-FFF2-40B4-BE49-F238E27FC236}">
                <a16:creationId xmlns:a16="http://schemas.microsoft.com/office/drawing/2014/main" id="{1E15EB34-DBF5-46DC-9B55-A14A073B33F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FF62ABB-A638-49AB-BF32-3CBF133BC783}"/>
              </a:ext>
            </a:extLst>
          </p:cNvPr>
          <p:cNvSpPr>
            <a:spLocks noGrp="1"/>
          </p:cNvSpPr>
          <p:nvPr>
            <p:ph type="sldNum" sz="quarter" idx="12"/>
          </p:nvPr>
        </p:nvSpPr>
        <p:spPr/>
        <p:txBody>
          <a:bodyPr/>
          <a:lstStyle/>
          <a:p>
            <a:fld id="{0DFB91FF-F8C1-479B-BAD7-3D74240831E8}" type="slidenum">
              <a:rPr lang="pt-BR" smtClean="0"/>
              <a:t>‹nº›</a:t>
            </a:fld>
            <a:endParaRPr lang="pt-BR"/>
          </a:p>
        </p:txBody>
      </p:sp>
    </p:spTree>
    <p:extLst>
      <p:ext uri="{BB962C8B-B14F-4D97-AF65-F5344CB8AC3E}">
        <p14:creationId xmlns:p14="http://schemas.microsoft.com/office/powerpoint/2010/main" val="2207614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4E51F7-0680-4D50-9609-E615912F614C}"/>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1C7D530-FB64-4163-B82C-5DAC8C7EEF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52AAE9F-6A52-48B9-B2C7-984535A22DA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D27EF26-5E26-464A-883F-61AA0B6317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7D100C4-1A3B-4CE7-BDB6-B44BAE93B82A}"/>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DF542C7-5D44-47FC-A45B-F9417BA258D4}"/>
              </a:ext>
            </a:extLst>
          </p:cNvPr>
          <p:cNvSpPr>
            <a:spLocks noGrp="1"/>
          </p:cNvSpPr>
          <p:nvPr>
            <p:ph type="dt" sz="half" idx="10"/>
          </p:nvPr>
        </p:nvSpPr>
        <p:spPr/>
        <p:txBody>
          <a:bodyPr/>
          <a:lstStyle/>
          <a:p>
            <a:fld id="{341CE274-7D39-4680-99BD-3EBBE693A20E}" type="datetimeFigureOut">
              <a:rPr lang="pt-BR" smtClean="0"/>
              <a:t>26/08/2020</a:t>
            </a:fld>
            <a:endParaRPr lang="pt-BR"/>
          </a:p>
        </p:txBody>
      </p:sp>
      <p:sp>
        <p:nvSpPr>
          <p:cNvPr id="8" name="Espaço Reservado para Rodapé 7">
            <a:extLst>
              <a:ext uri="{FF2B5EF4-FFF2-40B4-BE49-F238E27FC236}">
                <a16:creationId xmlns:a16="http://schemas.microsoft.com/office/drawing/2014/main" id="{D561F15A-6DA7-4025-AF59-2D9924BD5204}"/>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A8097B9D-B168-4C4C-97F4-64223D72B274}"/>
              </a:ext>
            </a:extLst>
          </p:cNvPr>
          <p:cNvSpPr>
            <a:spLocks noGrp="1"/>
          </p:cNvSpPr>
          <p:nvPr>
            <p:ph type="sldNum" sz="quarter" idx="12"/>
          </p:nvPr>
        </p:nvSpPr>
        <p:spPr/>
        <p:txBody>
          <a:bodyPr/>
          <a:lstStyle/>
          <a:p>
            <a:fld id="{0DFB91FF-F8C1-479B-BAD7-3D74240831E8}" type="slidenum">
              <a:rPr lang="pt-BR" smtClean="0"/>
              <a:t>‹nº›</a:t>
            </a:fld>
            <a:endParaRPr lang="pt-BR"/>
          </a:p>
        </p:txBody>
      </p:sp>
    </p:spTree>
    <p:extLst>
      <p:ext uri="{BB962C8B-B14F-4D97-AF65-F5344CB8AC3E}">
        <p14:creationId xmlns:p14="http://schemas.microsoft.com/office/powerpoint/2010/main" val="190091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4E07EA-C073-4ACD-ADDE-70513757BA2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F786F90-FCD2-41A4-8977-3898FA38A61D}"/>
              </a:ext>
            </a:extLst>
          </p:cNvPr>
          <p:cNvSpPr>
            <a:spLocks noGrp="1"/>
          </p:cNvSpPr>
          <p:nvPr>
            <p:ph type="dt" sz="half" idx="10"/>
          </p:nvPr>
        </p:nvSpPr>
        <p:spPr/>
        <p:txBody>
          <a:bodyPr/>
          <a:lstStyle/>
          <a:p>
            <a:fld id="{341CE274-7D39-4680-99BD-3EBBE693A20E}" type="datetimeFigureOut">
              <a:rPr lang="pt-BR" smtClean="0"/>
              <a:t>26/08/2020</a:t>
            </a:fld>
            <a:endParaRPr lang="pt-BR"/>
          </a:p>
        </p:txBody>
      </p:sp>
      <p:sp>
        <p:nvSpPr>
          <p:cNvPr id="4" name="Espaço Reservado para Rodapé 3">
            <a:extLst>
              <a:ext uri="{FF2B5EF4-FFF2-40B4-BE49-F238E27FC236}">
                <a16:creationId xmlns:a16="http://schemas.microsoft.com/office/drawing/2014/main" id="{7704D164-E9A8-4B72-8977-79027098A125}"/>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2013C4B-1CFD-40C1-A0E5-DEF88B5AFAB1}"/>
              </a:ext>
            </a:extLst>
          </p:cNvPr>
          <p:cNvSpPr>
            <a:spLocks noGrp="1"/>
          </p:cNvSpPr>
          <p:nvPr>
            <p:ph type="sldNum" sz="quarter" idx="12"/>
          </p:nvPr>
        </p:nvSpPr>
        <p:spPr/>
        <p:txBody>
          <a:bodyPr/>
          <a:lstStyle/>
          <a:p>
            <a:fld id="{0DFB91FF-F8C1-479B-BAD7-3D74240831E8}" type="slidenum">
              <a:rPr lang="pt-BR" smtClean="0"/>
              <a:t>‹nº›</a:t>
            </a:fld>
            <a:endParaRPr lang="pt-BR"/>
          </a:p>
        </p:txBody>
      </p:sp>
    </p:spTree>
    <p:extLst>
      <p:ext uri="{BB962C8B-B14F-4D97-AF65-F5344CB8AC3E}">
        <p14:creationId xmlns:p14="http://schemas.microsoft.com/office/powerpoint/2010/main" val="543555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C5E3DC3-493F-4F3B-8B85-EE4CBC14199D}"/>
              </a:ext>
            </a:extLst>
          </p:cNvPr>
          <p:cNvSpPr>
            <a:spLocks noGrp="1"/>
          </p:cNvSpPr>
          <p:nvPr>
            <p:ph type="dt" sz="half" idx="10"/>
          </p:nvPr>
        </p:nvSpPr>
        <p:spPr/>
        <p:txBody>
          <a:bodyPr/>
          <a:lstStyle/>
          <a:p>
            <a:fld id="{341CE274-7D39-4680-99BD-3EBBE693A20E}" type="datetimeFigureOut">
              <a:rPr lang="pt-BR" smtClean="0"/>
              <a:t>26/08/2020</a:t>
            </a:fld>
            <a:endParaRPr lang="pt-BR"/>
          </a:p>
        </p:txBody>
      </p:sp>
      <p:sp>
        <p:nvSpPr>
          <p:cNvPr id="3" name="Espaço Reservado para Rodapé 2">
            <a:extLst>
              <a:ext uri="{FF2B5EF4-FFF2-40B4-BE49-F238E27FC236}">
                <a16:creationId xmlns:a16="http://schemas.microsoft.com/office/drawing/2014/main" id="{2A623DDE-38A7-4BAA-A875-AC2E7BC39DA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C745B19-DD43-4B00-B03E-253440E496B6}"/>
              </a:ext>
            </a:extLst>
          </p:cNvPr>
          <p:cNvSpPr>
            <a:spLocks noGrp="1"/>
          </p:cNvSpPr>
          <p:nvPr>
            <p:ph type="sldNum" sz="quarter" idx="12"/>
          </p:nvPr>
        </p:nvSpPr>
        <p:spPr/>
        <p:txBody>
          <a:bodyPr/>
          <a:lstStyle/>
          <a:p>
            <a:fld id="{0DFB91FF-F8C1-479B-BAD7-3D74240831E8}" type="slidenum">
              <a:rPr lang="pt-BR" smtClean="0"/>
              <a:t>‹nº›</a:t>
            </a:fld>
            <a:endParaRPr lang="pt-BR"/>
          </a:p>
        </p:txBody>
      </p:sp>
    </p:spTree>
    <p:extLst>
      <p:ext uri="{BB962C8B-B14F-4D97-AF65-F5344CB8AC3E}">
        <p14:creationId xmlns:p14="http://schemas.microsoft.com/office/powerpoint/2010/main" val="1246037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02911-8EA4-4399-919B-2A8F217E154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D0DCD80-D1A8-4E8E-B129-E46FEA0F51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0739674-E594-4F81-8C3F-8B6E939D60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FCB718C-7F31-41D3-88DA-4B0688F0DC2C}"/>
              </a:ext>
            </a:extLst>
          </p:cNvPr>
          <p:cNvSpPr>
            <a:spLocks noGrp="1"/>
          </p:cNvSpPr>
          <p:nvPr>
            <p:ph type="dt" sz="half" idx="10"/>
          </p:nvPr>
        </p:nvSpPr>
        <p:spPr/>
        <p:txBody>
          <a:bodyPr/>
          <a:lstStyle/>
          <a:p>
            <a:fld id="{341CE274-7D39-4680-99BD-3EBBE693A20E}" type="datetimeFigureOut">
              <a:rPr lang="pt-BR" smtClean="0"/>
              <a:t>26/08/2020</a:t>
            </a:fld>
            <a:endParaRPr lang="pt-BR"/>
          </a:p>
        </p:txBody>
      </p:sp>
      <p:sp>
        <p:nvSpPr>
          <p:cNvPr id="6" name="Espaço Reservado para Rodapé 5">
            <a:extLst>
              <a:ext uri="{FF2B5EF4-FFF2-40B4-BE49-F238E27FC236}">
                <a16:creationId xmlns:a16="http://schemas.microsoft.com/office/drawing/2014/main" id="{B2EA3AE3-B447-43BD-8F46-8BD2024A9AC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A321722-D752-4908-8578-25A8B7D44A4A}"/>
              </a:ext>
            </a:extLst>
          </p:cNvPr>
          <p:cNvSpPr>
            <a:spLocks noGrp="1"/>
          </p:cNvSpPr>
          <p:nvPr>
            <p:ph type="sldNum" sz="quarter" idx="12"/>
          </p:nvPr>
        </p:nvSpPr>
        <p:spPr/>
        <p:txBody>
          <a:bodyPr/>
          <a:lstStyle/>
          <a:p>
            <a:fld id="{0DFB91FF-F8C1-479B-BAD7-3D74240831E8}" type="slidenum">
              <a:rPr lang="pt-BR" smtClean="0"/>
              <a:t>‹nº›</a:t>
            </a:fld>
            <a:endParaRPr lang="pt-BR"/>
          </a:p>
        </p:txBody>
      </p:sp>
    </p:spTree>
    <p:extLst>
      <p:ext uri="{BB962C8B-B14F-4D97-AF65-F5344CB8AC3E}">
        <p14:creationId xmlns:p14="http://schemas.microsoft.com/office/powerpoint/2010/main" val="217623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5010AA-1B57-45DA-A2B8-642077BBE33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9B5E3C3A-1A2E-4431-964C-79DFAA1E23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5C863AC-B4E6-47F4-A602-67F46A931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E3FA0F2-FEBC-4045-A655-AEAC17E0B00F}"/>
              </a:ext>
            </a:extLst>
          </p:cNvPr>
          <p:cNvSpPr>
            <a:spLocks noGrp="1"/>
          </p:cNvSpPr>
          <p:nvPr>
            <p:ph type="dt" sz="half" idx="10"/>
          </p:nvPr>
        </p:nvSpPr>
        <p:spPr/>
        <p:txBody>
          <a:bodyPr/>
          <a:lstStyle/>
          <a:p>
            <a:fld id="{341CE274-7D39-4680-99BD-3EBBE693A20E}" type="datetimeFigureOut">
              <a:rPr lang="pt-BR" smtClean="0"/>
              <a:t>26/08/2020</a:t>
            </a:fld>
            <a:endParaRPr lang="pt-BR"/>
          </a:p>
        </p:txBody>
      </p:sp>
      <p:sp>
        <p:nvSpPr>
          <p:cNvPr id="6" name="Espaço Reservado para Rodapé 5">
            <a:extLst>
              <a:ext uri="{FF2B5EF4-FFF2-40B4-BE49-F238E27FC236}">
                <a16:creationId xmlns:a16="http://schemas.microsoft.com/office/drawing/2014/main" id="{B4976B9A-A469-46BF-BEDC-C489BD219E9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20B3925-FA0A-4EA6-B639-C077D49B1B9B}"/>
              </a:ext>
            </a:extLst>
          </p:cNvPr>
          <p:cNvSpPr>
            <a:spLocks noGrp="1"/>
          </p:cNvSpPr>
          <p:nvPr>
            <p:ph type="sldNum" sz="quarter" idx="12"/>
          </p:nvPr>
        </p:nvSpPr>
        <p:spPr/>
        <p:txBody>
          <a:bodyPr/>
          <a:lstStyle/>
          <a:p>
            <a:fld id="{0DFB91FF-F8C1-479B-BAD7-3D74240831E8}" type="slidenum">
              <a:rPr lang="pt-BR" smtClean="0"/>
              <a:t>‹nº›</a:t>
            </a:fld>
            <a:endParaRPr lang="pt-BR"/>
          </a:p>
        </p:txBody>
      </p:sp>
    </p:spTree>
    <p:extLst>
      <p:ext uri="{BB962C8B-B14F-4D97-AF65-F5344CB8AC3E}">
        <p14:creationId xmlns:p14="http://schemas.microsoft.com/office/powerpoint/2010/main" val="200912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9E0551A-835C-445B-A079-1C5FD1DC38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B7DD921-0044-4E6A-9802-C71B4061C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6315279-B5C7-482B-AA66-3562A08A0C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CE274-7D39-4680-99BD-3EBBE693A20E}" type="datetimeFigureOut">
              <a:rPr lang="pt-BR" smtClean="0"/>
              <a:t>26/08/2020</a:t>
            </a:fld>
            <a:endParaRPr lang="pt-BR"/>
          </a:p>
        </p:txBody>
      </p:sp>
      <p:sp>
        <p:nvSpPr>
          <p:cNvPr id="5" name="Espaço Reservado para Rodapé 4">
            <a:extLst>
              <a:ext uri="{FF2B5EF4-FFF2-40B4-BE49-F238E27FC236}">
                <a16:creationId xmlns:a16="http://schemas.microsoft.com/office/drawing/2014/main" id="{1C1786B1-B68E-4575-81E0-0F21688D28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7D852C88-6AB2-4499-8D55-FA29FF696C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FB91FF-F8C1-479B-BAD7-3D74240831E8}" type="slidenum">
              <a:rPr lang="pt-BR" smtClean="0"/>
              <a:t>‹nº›</a:t>
            </a:fld>
            <a:endParaRPr lang="pt-BR"/>
          </a:p>
        </p:txBody>
      </p:sp>
    </p:spTree>
    <p:extLst>
      <p:ext uri="{BB962C8B-B14F-4D97-AF65-F5344CB8AC3E}">
        <p14:creationId xmlns:p14="http://schemas.microsoft.com/office/powerpoint/2010/main" val="31801842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2688C4-F1CC-49F5-8CF1-904A731D82CF}"/>
              </a:ext>
            </a:extLst>
          </p:cNvPr>
          <p:cNvSpPr>
            <a:spLocks noGrp="1"/>
          </p:cNvSpPr>
          <p:nvPr>
            <p:ph type="title"/>
          </p:nvPr>
        </p:nvSpPr>
        <p:spPr/>
        <p:txBody>
          <a:bodyPr/>
          <a:lstStyle/>
          <a:p>
            <a:r>
              <a:rPr lang="pt-BR" sz="4400" dirty="0">
                <a:effectLst/>
                <a:latin typeface="Calibri" panose="020F0502020204030204" pitchFamily="34" charset="0"/>
                <a:ea typeface="Calibri" panose="020F0502020204030204" pitchFamily="34" charset="0"/>
                <a:cs typeface="Times New Roman" panose="02020603050405020304" pitchFamily="18" charset="0"/>
              </a:rPr>
              <a:t>Conceitos Básicos </a:t>
            </a:r>
            <a:r>
              <a:rPr lang="pt-BR" sz="4400" dirty="0" err="1">
                <a:effectLst/>
                <a:latin typeface="Calibri" panose="020F0502020204030204" pitchFamily="34" charset="0"/>
                <a:ea typeface="Calibri" panose="020F0502020204030204" pitchFamily="34" charset="0"/>
                <a:cs typeface="Times New Roman" panose="02020603050405020304" pitchFamily="18" charset="0"/>
              </a:rPr>
              <a:t>SoSim</a:t>
            </a:r>
            <a:endParaRPr lang="pt-BR" dirty="0"/>
          </a:p>
        </p:txBody>
      </p:sp>
      <p:sp>
        <p:nvSpPr>
          <p:cNvPr id="3" name="Espaço Reservado para Conteúdo 2">
            <a:extLst>
              <a:ext uri="{FF2B5EF4-FFF2-40B4-BE49-F238E27FC236}">
                <a16:creationId xmlns:a16="http://schemas.microsoft.com/office/drawing/2014/main" id="{B3C0124C-2D80-4BFE-9997-41181FC1A785}"/>
              </a:ext>
            </a:extLst>
          </p:cNvPr>
          <p:cNvSpPr>
            <a:spLocks noGrp="1"/>
          </p:cNvSpPr>
          <p:nvPr>
            <p:ph idx="1"/>
          </p:nvPr>
        </p:nvSpPr>
        <p:spPr/>
        <p:txBody>
          <a:bodyPr/>
          <a:lstStyle/>
          <a:p>
            <a:r>
              <a:rPr lang="pt-BR" dirty="0"/>
              <a:t>Ferramenta visual que mostra o funcionamento e os conceitos envolvidos em um sistema operacional </a:t>
            </a:r>
            <a:r>
              <a:rPr lang="pt-BR" dirty="0" err="1"/>
              <a:t>multiprogramável</a:t>
            </a:r>
            <a:r>
              <a:rPr lang="pt-BR" dirty="0"/>
              <a:t> e/ou multitarefa, como Unix, </a:t>
            </a:r>
            <a:r>
              <a:rPr lang="pt-BR" dirty="0" err="1"/>
              <a:t>OpenVMS</a:t>
            </a:r>
            <a:r>
              <a:rPr lang="pt-BR" dirty="0"/>
              <a:t> e Windows, de forma simples e animada. </a:t>
            </a:r>
          </a:p>
          <a:p>
            <a:r>
              <a:rPr lang="pt-BR" dirty="0"/>
              <a:t>O simulador permite visualizar os conceitos de multiprogramação, processo e suas mudanças de estado, gerência do processador (escalonamento) e a gerência memória virtual.</a:t>
            </a:r>
          </a:p>
        </p:txBody>
      </p:sp>
    </p:spTree>
    <p:extLst>
      <p:ext uri="{BB962C8B-B14F-4D97-AF65-F5344CB8AC3E}">
        <p14:creationId xmlns:p14="http://schemas.microsoft.com/office/powerpoint/2010/main" val="3669434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3CC4B-5C3C-46F8-B9CA-94985A842705}"/>
              </a:ext>
            </a:extLst>
          </p:cNvPr>
          <p:cNvSpPr>
            <a:spLocks noGrp="1"/>
          </p:cNvSpPr>
          <p:nvPr>
            <p:ph type="title"/>
          </p:nvPr>
        </p:nvSpPr>
        <p:spPr>
          <a:xfrm>
            <a:off x="772886" y="-82744"/>
            <a:ext cx="10515600" cy="1325563"/>
          </a:xfrm>
        </p:spPr>
        <p:txBody>
          <a:bodyPr/>
          <a:lstStyle/>
          <a:p>
            <a:r>
              <a:rPr lang="pt-BR"/>
              <a:t>Gerência do Processador</a:t>
            </a:r>
            <a:endParaRPr lang="pt-BR" dirty="0"/>
          </a:p>
        </p:txBody>
      </p:sp>
      <p:sp>
        <p:nvSpPr>
          <p:cNvPr id="3" name="Espaço Reservado para Conteúdo 2">
            <a:extLst>
              <a:ext uri="{FF2B5EF4-FFF2-40B4-BE49-F238E27FC236}">
                <a16:creationId xmlns:a16="http://schemas.microsoft.com/office/drawing/2014/main" id="{9CDA1C86-1BD7-4688-B5B6-14A03B00651C}"/>
              </a:ext>
            </a:extLst>
          </p:cNvPr>
          <p:cNvSpPr>
            <a:spLocks noGrp="1"/>
          </p:cNvSpPr>
          <p:nvPr>
            <p:ph idx="1"/>
          </p:nvPr>
        </p:nvSpPr>
        <p:spPr>
          <a:xfrm>
            <a:off x="474306" y="883233"/>
            <a:ext cx="6683578" cy="5478238"/>
          </a:xfrm>
        </p:spPr>
        <p:txBody>
          <a:bodyPr>
            <a:normAutofit lnSpcReduction="10000"/>
          </a:bodyPr>
          <a:lstStyle/>
          <a:p>
            <a:pPr algn="just"/>
            <a:r>
              <a:rPr lang="pt-BR" sz="1800" dirty="0"/>
              <a:t>O procedimento de seleção dos processos é uma das principais funções realizadas por um sistema operacional, sendo conhecido como </a:t>
            </a:r>
            <a:r>
              <a:rPr lang="pt-BR" sz="1800" b="1" dirty="0"/>
              <a:t>escalonamento (</a:t>
            </a:r>
            <a:r>
              <a:rPr lang="pt-BR" sz="1800" b="1" dirty="0" err="1"/>
              <a:t>scheduling</a:t>
            </a:r>
            <a:r>
              <a:rPr lang="pt-BR" sz="1800" b="1" dirty="0"/>
              <a:t>). </a:t>
            </a:r>
          </a:p>
          <a:p>
            <a:pPr algn="just"/>
            <a:r>
              <a:rPr lang="pt-BR" sz="1800" dirty="0"/>
              <a:t> A parte do código do sistema operacional responsável pelo escalonamento é chamada de escalonador (</a:t>
            </a:r>
            <a:r>
              <a:rPr lang="pt-BR" sz="1800" dirty="0" err="1"/>
              <a:t>scheduler</a:t>
            </a:r>
            <a:r>
              <a:rPr lang="pt-BR" sz="1800" dirty="0"/>
              <a:t>).</a:t>
            </a:r>
          </a:p>
          <a:p>
            <a:pPr algn="just"/>
            <a:r>
              <a:rPr lang="pt-BR" sz="1800" dirty="0"/>
              <a:t>Os principais objetivos do escalonamento são, basicamente, manter a CPU ocupada a maior parte do tempo, balancear a utilização do processador entre os diversos processos, maximizar o </a:t>
            </a:r>
            <a:r>
              <a:rPr lang="pt-BR" sz="1800" dirty="0" err="1"/>
              <a:t>throughput</a:t>
            </a:r>
            <a:r>
              <a:rPr lang="pt-BR" sz="1800" dirty="0"/>
              <a:t> do sistema e oferecer tempos de resposta razoáveis para os usuários interativos. </a:t>
            </a:r>
          </a:p>
          <a:p>
            <a:pPr algn="just"/>
            <a:r>
              <a:rPr lang="pt-BR" sz="1800" dirty="0"/>
              <a:t>Esses objetivos devem ser atendidos de forma que o sistema trate todos os processos igualmente, evitando assim que um processo fique indefinidamente esperando pela utilização do processador (</a:t>
            </a:r>
            <a:r>
              <a:rPr lang="pt-BR" sz="1800" dirty="0" err="1"/>
              <a:t>starvation</a:t>
            </a:r>
            <a:r>
              <a:rPr lang="pt-BR" sz="1800" dirty="0"/>
              <a:t>). </a:t>
            </a:r>
          </a:p>
          <a:p>
            <a:pPr algn="just"/>
            <a:r>
              <a:rPr lang="pt-BR" sz="1800" dirty="0"/>
              <a:t> Para atender alguns desses objetivos, muitas vezes conflitantes, os sistemas operacionais devem levar em consideração características dos processos, ou seja, se um processo é do tipo batch, interativo, CPU-</a:t>
            </a:r>
            <a:r>
              <a:rPr lang="pt-BR" sz="1800" dirty="0" err="1"/>
              <a:t>bound</a:t>
            </a:r>
            <a:r>
              <a:rPr lang="pt-BR" sz="1800" dirty="0"/>
              <a:t> ou I/O-</a:t>
            </a:r>
            <a:r>
              <a:rPr lang="pt-BR" sz="1800" dirty="0" err="1"/>
              <a:t>bound</a:t>
            </a:r>
            <a:endParaRPr lang="pt-BR" sz="1800" dirty="0"/>
          </a:p>
          <a:p>
            <a:pPr algn="just"/>
            <a:r>
              <a:rPr lang="pt-BR" sz="1800" dirty="0"/>
              <a:t>O ambiente de gerência do processador é responsável por diversas funções no simulador, sendo implementada por diversos módulos. </a:t>
            </a:r>
          </a:p>
          <a:p>
            <a:pPr algn="just"/>
            <a:endParaRPr lang="pt-BR" sz="1800" dirty="0"/>
          </a:p>
          <a:p>
            <a:endParaRPr lang="pt-BR" sz="1800" dirty="0"/>
          </a:p>
        </p:txBody>
      </p:sp>
      <p:pic>
        <p:nvPicPr>
          <p:cNvPr id="15" name="Espaço Reservado para Conteúdo 4" descr="Tela de celular com publicação numa rede social&#10;&#10;Descrição gerada automaticamente">
            <a:extLst>
              <a:ext uri="{FF2B5EF4-FFF2-40B4-BE49-F238E27FC236}">
                <a16:creationId xmlns:a16="http://schemas.microsoft.com/office/drawing/2014/main" id="{1365A997-0A2C-4C27-9691-181780BF373E}"/>
              </a:ext>
            </a:extLst>
          </p:cNvPr>
          <p:cNvPicPr>
            <a:picLocks noChangeAspect="1"/>
          </p:cNvPicPr>
          <p:nvPr/>
        </p:nvPicPr>
        <p:blipFill rotWithShape="1">
          <a:blip r:embed="rId2">
            <a:extLst>
              <a:ext uri="{28A0092B-C50C-407E-A947-70E740481C1C}">
                <a14:useLocalDpi xmlns:a14="http://schemas.microsoft.com/office/drawing/2010/main" val="0"/>
              </a:ext>
            </a:extLst>
          </a:blip>
          <a:srcRect l="3191" r="1933" b="2164"/>
          <a:stretch/>
        </p:blipFill>
        <p:spPr>
          <a:xfrm>
            <a:off x="7595118" y="1242819"/>
            <a:ext cx="4122576" cy="3375834"/>
          </a:xfrm>
          <a:prstGeom prst="rect">
            <a:avLst/>
          </a:prstGeom>
        </p:spPr>
      </p:pic>
    </p:spTree>
    <p:extLst>
      <p:ext uri="{BB962C8B-B14F-4D97-AF65-F5344CB8AC3E}">
        <p14:creationId xmlns:p14="http://schemas.microsoft.com/office/powerpoint/2010/main" val="3993135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Tela de celular com publicação numa rede social&#10;&#10;Descrição gerada automaticamente">
            <a:extLst>
              <a:ext uri="{FF2B5EF4-FFF2-40B4-BE49-F238E27FC236}">
                <a16:creationId xmlns:a16="http://schemas.microsoft.com/office/drawing/2014/main" id="{9FA63F19-9733-4D77-9A3D-23DDE761651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54" t="2487" r="66"/>
          <a:stretch/>
        </p:blipFill>
        <p:spPr>
          <a:xfrm>
            <a:off x="8826759" y="270588"/>
            <a:ext cx="2890536" cy="4755729"/>
          </a:xfrm>
        </p:spPr>
      </p:pic>
      <p:sp>
        <p:nvSpPr>
          <p:cNvPr id="6" name="CaixaDeTexto 5">
            <a:extLst>
              <a:ext uri="{FF2B5EF4-FFF2-40B4-BE49-F238E27FC236}">
                <a16:creationId xmlns:a16="http://schemas.microsoft.com/office/drawing/2014/main" id="{2945772E-6E96-459A-B1B3-2BEAD03C836A}"/>
              </a:ext>
            </a:extLst>
          </p:cNvPr>
          <p:cNvSpPr txBox="1"/>
          <p:nvPr/>
        </p:nvSpPr>
        <p:spPr>
          <a:xfrm>
            <a:off x="335902" y="149290"/>
            <a:ext cx="8266923" cy="646331"/>
          </a:xfrm>
          <a:prstGeom prst="rect">
            <a:avLst/>
          </a:prstGeom>
          <a:noFill/>
        </p:spPr>
        <p:txBody>
          <a:bodyPr wrap="square" rtlCol="0">
            <a:spAutoFit/>
          </a:bodyPr>
          <a:lstStyle/>
          <a:p>
            <a:pPr algn="just"/>
            <a:r>
              <a:rPr lang="pt-BR" dirty="0"/>
              <a:t>A </a:t>
            </a:r>
            <a:r>
              <a:rPr lang="pt-BR" b="1" dirty="0"/>
              <a:t>gerência do processador </a:t>
            </a:r>
            <a:r>
              <a:rPr lang="pt-BR" dirty="0"/>
              <a:t>permite acompanhar facilmente as mudanças de estado de um processo, através de sua cor e posição no modelo de três estados.</a:t>
            </a:r>
          </a:p>
        </p:txBody>
      </p:sp>
      <p:sp>
        <p:nvSpPr>
          <p:cNvPr id="8" name="CaixaDeTexto 7">
            <a:extLst>
              <a:ext uri="{FF2B5EF4-FFF2-40B4-BE49-F238E27FC236}">
                <a16:creationId xmlns:a16="http://schemas.microsoft.com/office/drawing/2014/main" id="{02500DF9-4D7E-42FD-874C-E4D76276BDE0}"/>
              </a:ext>
            </a:extLst>
          </p:cNvPr>
          <p:cNvSpPr txBox="1"/>
          <p:nvPr/>
        </p:nvSpPr>
        <p:spPr>
          <a:xfrm>
            <a:off x="557504" y="964173"/>
            <a:ext cx="6097554" cy="3139321"/>
          </a:xfrm>
          <a:prstGeom prst="rect">
            <a:avLst/>
          </a:prstGeom>
          <a:noFill/>
        </p:spPr>
        <p:txBody>
          <a:bodyPr wrap="square">
            <a:spAutoFit/>
          </a:bodyPr>
          <a:lstStyle/>
          <a:p>
            <a:pPr algn="just"/>
            <a:r>
              <a:rPr lang="pt-BR" dirty="0"/>
              <a:t>Na parte inferior da janela “Gerência do Processador” é possível alterar a dinâmica de funcionamento do simulador através de três barras de controle. </a:t>
            </a:r>
          </a:p>
          <a:p>
            <a:pPr algn="just"/>
            <a:endParaRPr lang="pt-BR" dirty="0"/>
          </a:p>
          <a:p>
            <a:pPr algn="just"/>
            <a:r>
              <a:rPr lang="pt-BR" dirty="0"/>
              <a:t>A </a:t>
            </a:r>
            <a:r>
              <a:rPr lang="pt-BR" b="1" dirty="0"/>
              <a:t>barra Tempo de espera </a:t>
            </a:r>
            <a:r>
              <a:rPr lang="pt-BR" dirty="0"/>
              <a:t>de I/O permite controlar o tempo que um processo fica no estado de espera. </a:t>
            </a:r>
          </a:p>
          <a:p>
            <a:pPr algn="just"/>
            <a:r>
              <a:rPr lang="pt-BR" dirty="0"/>
              <a:t>A </a:t>
            </a:r>
            <a:r>
              <a:rPr lang="pt-BR" b="1" dirty="0"/>
              <a:t>barra Fatia de tempo</a:t>
            </a:r>
            <a:r>
              <a:rPr lang="pt-BR" dirty="0"/>
              <a:t> permite controlar o tempo máximo que um processo pode permanecer na CPU sem sofrer uma interrupção de time-</a:t>
            </a:r>
            <a:r>
              <a:rPr lang="pt-BR" dirty="0" err="1"/>
              <a:t>slice</a:t>
            </a:r>
            <a:r>
              <a:rPr lang="pt-BR" dirty="0"/>
              <a:t>. </a:t>
            </a:r>
          </a:p>
          <a:p>
            <a:pPr algn="just"/>
            <a:r>
              <a:rPr lang="pt-BR" dirty="0"/>
              <a:t> Finalmente a </a:t>
            </a:r>
            <a:r>
              <a:rPr lang="pt-BR" b="1" dirty="0"/>
              <a:t>barra </a:t>
            </a:r>
            <a:r>
              <a:rPr lang="pt-BR" b="1" dirty="0" err="1"/>
              <a:t>Clock</a:t>
            </a:r>
            <a:r>
              <a:rPr lang="pt-BR" b="1" dirty="0"/>
              <a:t> da UCP </a:t>
            </a:r>
            <a:r>
              <a:rPr lang="pt-BR" dirty="0"/>
              <a:t>permite alterar o intervalo de tempo que a CPU sofre uma interrupção de </a:t>
            </a:r>
            <a:r>
              <a:rPr lang="pt-BR" dirty="0" err="1"/>
              <a:t>clock</a:t>
            </a:r>
            <a:r>
              <a:rPr lang="pt-BR" dirty="0"/>
              <a:t>.</a:t>
            </a:r>
          </a:p>
        </p:txBody>
      </p:sp>
    </p:spTree>
    <p:extLst>
      <p:ext uri="{BB962C8B-B14F-4D97-AF65-F5344CB8AC3E}">
        <p14:creationId xmlns:p14="http://schemas.microsoft.com/office/powerpoint/2010/main" val="2780460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6BDA0F-E951-497D-A3BD-3E799C308693}"/>
              </a:ext>
            </a:extLst>
          </p:cNvPr>
          <p:cNvSpPr>
            <a:spLocks noGrp="1"/>
          </p:cNvSpPr>
          <p:nvPr>
            <p:ph type="title"/>
          </p:nvPr>
        </p:nvSpPr>
        <p:spPr>
          <a:xfrm>
            <a:off x="73090" y="0"/>
            <a:ext cx="10515600" cy="1325563"/>
          </a:xfrm>
        </p:spPr>
        <p:txBody>
          <a:bodyPr/>
          <a:lstStyle/>
          <a:p>
            <a:r>
              <a:rPr lang="pt-BR" dirty="0"/>
              <a:t>Gerência de Memória</a:t>
            </a:r>
          </a:p>
        </p:txBody>
      </p:sp>
      <p:sp>
        <p:nvSpPr>
          <p:cNvPr id="3" name="Espaço Reservado para Conteúdo 2">
            <a:extLst>
              <a:ext uri="{FF2B5EF4-FFF2-40B4-BE49-F238E27FC236}">
                <a16:creationId xmlns:a16="http://schemas.microsoft.com/office/drawing/2014/main" id="{8D4B67E6-2A14-4B8F-9B91-F56C22375A21}"/>
              </a:ext>
            </a:extLst>
          </p:cNvPr>
          <p:cNvSpPr>
            <a:spLocks noGrp="1"/>
          </p:cNvSpPr>
          <p:nvPr>
            <p:ph idx="1"/>
          </p:nvPr>
        </p:nvSpPr>
        <p:spPr>
          <a:xfrm>
            <a:off x="381000" y="1097837"/>
            <a:ext cx="10515600" cy="4351338"/>
          </a:xfrm>
        </p:spPr>
        <p:txBody>
          <a:bodyPr>
            <a:normAutofit fontScale="92500" lnSpcReduction="20000"/>
          </a:bodyPr>
          <a:lstStyle/>
          <a:p>
            <a:pPr algn="just"/>
            <a:r>
              <a:rPr lang="pt-BR" dirty="0"/>
              <a:t>A gerência de memória virtual é responsável, basicamente, por alocar e desalocar memória principal e secundária para os processos. </a:t>
            </a:r>
          </a:p>
          <a:p>
            <a:pPr algn="just"/>
            <a:r>
              <a:rPr lang="pt-BR" dirty="0"/>
              <a:t> Isto significa que o módulo de gerência de memória é responsável pelo mapeamento, definição de tamanho de página, políticas de busca, alocação e substituição de páginas e swapping.</a:t>
            </a:r>
          </a:p>
          <a:p>
            <a:pPr algn="just"/>
            <a:r>
              <a:rPr lang="pt-BR" dirty="0"/>
              <a:t>A janela “</a:t>
            </a:r>
            <a:r>
              <a:rPr lang="pt-BR" b="1" dirty="0"/>
              <a:t>Gerência de Memória</a:t>
            </a:r>
            <a:r>
              <a:rPr lang="pt-BR" dirty="0"/>
              <a:t>” representa a memória principal, formada por 100 frames numerados de 0 a 99. </a:t>
            </a:r>
          </a:p>
          <a:p>
            <a:pPr algn="just"/>
            <a:r>
              <a:rPr lang="pt-BR" dirty="0"/>
              <a:t> Conforme os processos são criados, os frames são alocados para o processo. </a:t>
            </a:r>
          </a:p>
          <a:p>
            <a:pPr algn="just"/>
            <a:r>
              <a:rPr lang="pt-BR" dirty="0"/>
              <a:t> Cada frame alocado é marcado com um círculo da mesma cor que o processo, permitindo uma identificação rápida de quais as páginas cada processo está alocando. </a:t>
            </a:r>
          </a:p>
        </p:txBody>
      </p:sp>
    </p:spTree>
    <p:extLst>
      <p:ext uri="{BB962C8B-B14F-4D97-AF65-F5344CB8AC3E}">
        <p14:creationId xmlns:p14="http://schemas.microsoft.com/office/powerpoint/2010/main" val="1169756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771E89-E597-45E4-8F52-4AB9CA40E6C8}"/>
              </a:ext>
            </a:extLst>
          </p:cNvPr>
          <p:cNvSpPr>
            <a:spLocks noGrp="1"/>
          </p:cNvSpPr>
          <p:nvPr>
            <p:ph type="title"/>
          </p:nvPr>
        </p:nvSpPr>
        <p:spPr>
          <a:xfrm>
            <a:off x="261257" y="-205890"/>
            <a:ext cx="10515600" cy="1325563"/>
          </a:xfrm>
        </p:spPr>
        <p:txBody>
          <a:bodyPr/>
          <a:lstStyle/>
          <a:p>
            <a:r>
              <a:rPr lang="pt-BR" dirty="0"/>
              <a:t>Gerência de Memória</a:t>
            </a:r>
          </a:p>
        </p:txBody>
      </p:sp>
      <p:sp>
        <p:nvSpPr>
          <p:cNvPr id="3" name="Espaço Reservado para Conteúdo 2">
            <a:extLst>
              <a:ext uri="{FF2B5EF4-FFF2-40B4-BE49-F238E27FC236}">
                <a16:creationId xmlns:a16="http://schemas.microsoft.com/office/drawing/2014/main" id="{CC0B6C56-BDFD-4079-A2D5-AD5E6EE4A1B0}"/>
              </a:ext>
            </a:extLst>
          </p:cNvPr>
          <p:cNvSpPr>
            <a:spLocks noGrp="1"/>
          </p:cNvSpPr>
          <p:nvPr>
            <p:ph idx="1"/>
          </p:nvPr>
        </p:nvSpPr>
        <p:spPr>
          <a:xfrm>
            <a:off x="0" y="1119673"/>
            <a:ext cx="8868697" cy="5057290"/>
          </a:xfrm>
        </p:spPr>
        <p:txBody>
          <a:bodyPr>
            <a:normAutofit/>
          </a:bodyPr>
          <a:lstStyle/>
          <a:p>
            <a:pPr algn="just"/>
            <a:r>
              <a:rPr lang="pt-BR" sz="1800" dirty="0"/>
              <a:t>Na parte inferior da janela existem dois contadores. </a:t>
            </a:r>
          </a:p>
          <a:p>
            <a:pPr lvl="1" algn="just"/>
            <a:r>
              <a:rPr lang="pt-BR" sz="1800" dirty="0"/>
              <a:t>O LPL  indica o tamanho da lista de páginas livres (</a:t>
            </a:r>
            <a:r>
              <a:rPr lang="pt-BR" sz="1800" dirty="0" err="1"/>
              <a:t>Tam</a:t>
            </a:r>
            <a:r>
              <a:rPr lang="pt-BR" sz="1800" dirty="0"/>
              <a:t>  – LPL) na memória, ou seja, quantas páginas estão disponíveis para uso. </a:t>
            </a:r>
          </a:p>
          <a:p>
            <a:pPr lvl="1" algn="just"/>
            <a:r>
              <a:rPr lang="pt-BR" sz="1800" dirty="0"/>
              <a:t> O LPM indica o tamanho da lista de páginas modificadas (</a:t>
            </a:r>
            <a:r>
              <a:rPr lang="pt-BR" sz="1800" dirty="0" err="1"/>
              <a:t>Tam</a:t>
            </a:r>
            <a:r>
              <a:rPr lang="pt-BR" sz="1800" dirty="0"/>
              <a:t>-LPM), ou seja, quantas páginas modificadas não foram gravadas no arquivo de paginação.</a:t>
            </a:r>
          </a:p>
          <a:p>
            <a:pPr algn="just"/>
            <a:r>
              <a:rPr lang="pt-BR" sz="1800" dirty="0"/>
              <a:t>A janela “Gerência de Memória” representa a memória principal, formada por 100 frames numerados de 0 a 99 . Conforme os processos são criados, os frames são alocados para o processo. Cada frame alocado é marcado com um círculo da mesma cor que o processo, permitindo uma identificação rápida de quais as páginas cada processo está alocando. </a:t>
            </a:r>
          </a:p>
        </p:txBody>
      </p:sp>
      <p:pic>
        <p:nvPicPr>
          <p:cNvPr id="5" name="Imagem 4" descr="Tela de computador com texto preto sobre fundo branco&#10;&#10;Descrição gerada automaticamente">
            <a:extLst>
              <a:ext uri="{FF2B5EF4-FFF2-40B4-BE49-F238E27FC236}">
                <a16:creationId xmlns:a16="http://schemas.microsoft.com/office/drawing/2014/main" id="{F94BEB00-E0B4-4911-9FCF-C9999AF213A6}"/>
              </a:ext>
            </a:extLst>
          </p:cNvPr>
          <p:cNvPicPr>
            <a:picLocks noChangeAspect="1"/>
          </p:cNvPicPr>
          <p:nvPr/>
        </p:nvPicPr>
        <p:blipFill rotWithShape="1">
          <a:blip r:embed="rId2">
            <a:extLst>
              <a:ext uri="{28A0092B-C50C-407E-A947-70E740481C1C}">
                <a14:useLocalDpi xmlns:a14="http://schemas.microsoft.com/office/drawing/2010/main" val="0"/>
              </a:ext>
            </a:extLst>
          </a:blip>
          <a:srcRect l="2702"/>
          <a:stretch/>
        </p:blipFill>
        <p:spPr>
          <a:xfrm>
            <a:off x="9209314" y="158327"/>
            <a:ext cx="2857817" cy="3809691"/>
          </a:xfrm>
          <a:prstGeom prst="rect">
            <a:avLst/>
          </a:prstGeom>
        </p:spPr>
      </p:pic>
    </p:spTree>
    <p:extLst>
      <p:ext uri="{BB962C8B-B14F-4D97-AF65-F5344CB8AC3E}">
        <p14:creationId xmlns:p14="http://schemas.microsoft.com/office/powerpoint/2010/main" val="3325778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7A6EB0-96DE-49E6-B769-1BB5C2FBC08D}"/>
              </a:ext>
            </a:extLst>
          </p:cNvPr>
          <p:cNvSpPr>
            <a:spLocks noGrp="1"/>
          </p:cNvSpPr>
          <p:nvPr>
            <p:ph type="title"/>
          </p:nvPr>
        </p:nvSpPr>
        <p:spPr>
          <a:xfrm>
            <a:off x="838200" y="365126"/>
            <a:ext cx="10515600" cy="315912"/>
          </a:xfrm>
        </p:spPr>
        <p:txBody>
          <a:bodyPr>
            <a:noAutofit/>
          </a:bodyPr>
          <a:lstStyle/>
          <a:p>
            <a:r>
              <a:rPr lang="pt-BR" sz="2400" b="1" dirty="0"/>
              <a:t>Arquivo de paginação </a:t>
            </a:r>
          </a:p>
        </p:txBody>
      </p:sp>
      <p:sp>
        <p:nvSpPr>
          <p:cNvPr id="3" name="Espaço Reservado para Conteúdo 2">
            <a:extLst>
              <a:ext uri="{FF2B5EF4-FFF2-40B4-BE49-F238E27FC236}">
                <a16:creationId xmlns:a16="http://schemas.microsoft.com/office/drawing/2014/main" id="{5FCAD1D1-5BA1-41CF-90BA-726234C32B37}"/>
              </a:ext>
            </a:extLst>
          </p:cNvPr>
          <p:cNvSpPr>
            <a:spLocks noGrp="1"/>
          </p:cNvSpPr>
          <p:nvPr>
            <p:ph idx="1"/>
          </p:nvPr>
        </p:nvSpPr>
        <p:spPr>
          <a:xfrm>
            <a:off x="558281" y="873901"/>
            <a:ext cx="7913915" cy="5396269"/>
          </a:xfrm>
        </p:spPr>
        <p:txBody>
          <a:bodyPr>
            <a:normAutofit/>
          </a:bodyPr>
          <a:lstStyle/>
          <a:p>
            <a:pPr algn="just"/>
            <a:r>
              <a:rPr lang="pt-BR" sz="1800" dirty="0"/>
              <a:t>O arquivo de paginação (</a:t>
            </a:r>
            <a:r>
              <a:rPr lang="pt-BR" sz="1800" dirty="0" err="1"/>
              <a:t>pagefile</a:t>
            </a:r>
            <a:r>
              <a:rPr lang="pt-BR" sz="1800" dirty="0"/>
              <a:t>) é utilizado pelo módulo de gerência de memória com dois propósitos básicos: servir como repositório para a lista de páginas modificadas e como área de swapping. Alguns sistemas operacionais, como o Windows 2000, implementam este mecanismo de forma semelhante ao simulador, mas existem sistemas que implementam dois arquivos separados para </a:t>
            </a:r>
            <a:r>
              <a:rPr lang="pt-BR" sz="1800" dirty="0" err="1"/>
              <a:t>paging</a:t>
            </a:r>
            <a:r>
              <a:rPr lang="pt-BR" sz="1800" dirty="0"/>
              <a:t> e swapping (</a:t>
            </a:r>
            <a:r>
              <a:rPr lang="pt-BR" sz="1800" dirty="0" err="1"/>
              <a:t>OpenVMS</a:t>
            </a:r>
            <a:r>
              <a:rPr lang="pt-BR" sz="1800" dirty="0"/>
              <a:t>) e outros simplesmente não realizam swapping, apenas paginação.</a:t>
            </a:r>
          </a:p>
          <a:p>
            <a:pPr algn="just"/>
            <a:r>
              <a:rPr lang="pt-BR" sz="1800" dirty="0"/>
              <a:t> A decisão por implementar este modelo foi, novamente, com fins educacionais, pois permite simular tanto o mecanismo de paginação quanto o de swapping, concentrando os eventos em uma mesma janela (arquivo) e simplificando a análise .</a:t>
            </a:r>
          </a:p>
          <a:p>
            <a:pPr algn="just"/>
            <a:r>
              <a:rPr lang="pt-BR" sz="1800" dirty="0"/>
              <a:t>Quando um processo é criado, a gerência de memória reserva um número pré-definido (MAX_PAGEFILEQUOTA) de blocos no arquivo de paginação. </a:t>
            </a:r>
          </a:p>
          <a:p>
            <a:pPr algn="just"/>
            <a:r>
              <a:rPr lang="pt-BR" sz="1800" dirty="0"/>
              <a:t>As páginas modificadas no arquivo de paginação são gravadas quando o número mínimo de páginas livres está abaixo do limite mínimo definido nas opções de gerência de memória virtual . Neste caso, após a gravação da lista de páginas modificadas no arquivo de paginação, suas páginas são em seguida liberadas para a lista de páginas livres. </a:t>
            </a:r>
          </a:p>
        </p:txBody>
      </p:sp>
      <p:pic>
        <p:nvPicPr>
          <p:cNvPr id="5" name="Espaço Reservado para Conteúdo 4" descr="Tela de computador com texto preto sobre fundo branco&#10;&#10;Descrição gerada automaticamente">
            <a:extLst>
              <a:ext uri="{FF2B5EF4-FFF2-40B4-BE49-F238E27FC236}">
                <a16:creationId xmlns:a16="http://schemas.microsoft.com/office/drawing/2014/main" id="{82F9B7D1-06C0-4067-889B-000747F99D28}"/>
              </a:ext>
            </a:extLst>
          </p:cNvPr>
          <p:cNvPicPr>
            <a:picLocks noChangeAspect="1"/>
          </p:cNvPicPr>
          <p:nvPr/>
        </p:nvPicPr>
        <p:blipFill rotWithShape="1">
          <a:blip r:embed="rId2">
            <a:extLst>
              <a:ext uri="{28A0092B-C50C-407E-A947-70E740481C1C}">
                <a14:useLocalDpi xmlns:a14="http://schemas.microsoft.com/office/drawing/2010/main" val="0"/>
              </a:ext>
            </a:extLst>
          </a:blip>
          <a:srcRect l="2829" t="2629" r="2126"/>
          <a:stretch/>
        </p:blipFill>
        <p:spPr>
          <a:xfrm>
            <a:off x="8826759" y="1045029"/>
            <a:ext cx="2911152" cy="3458144"/>
          </a:xfrm>
          <a:prstGeom prst="rect">
            <a:avLst/>
          </a:prstGeom>
        </p:spPr>
      </p:pic>
    </p:spTree>
    <p:extLst>
      <p:ext uri="{BB962C8B-B14F-4D97-AF65-F5344CB8AC3E}">
        <p14:creationId xmlns:p14="http://schemas.microsoft.com/office/powerpoint/2010/main" val="2655870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46731D-E0A1-466D-8D57-1C4B123AC077}"/>
              </a:ext>
            </a:extLst>
          </p:cNvPr>
          <p:cNvSpPr>
            <a:spLocks noGrp="1"/>
          </p:cNvSpPr>
          <p:nvPr>
            <p:ph type="title"/>
          </p:nvPr>
        </p:nvSpPr>
        <p:spPr>
          <a:xfrm>
            <a:off x="175727" y="0"/>
            <a:ext cx="10515600" cy="1325563"/>
          </a:xfrm>
        </p:spPr>
        <p:txBody>
          <a:bodyPr/>
          <a:lstStyle/>
          <a:p>
            <a:r>
              <a:rPr lang="pt-BR" dirty="0"/>
              <a:t>Estatísticas</a:t>
            </a:r>
          </a:p>
        </p:txBody>
      </p:sp>
      <p:pic>
        <p:nvPicPr>
          <p:cNvPr id="5" name="Espaço Reservado para Conteúdo 4" descr="Tela de celular com texto preto sobre fundo branco&#10;&#10;Descrição gerada automaticamente">
            <a:extLst>
              <a:ext uri="{FF2B5EF4-FFF2-40B4-BE49-F238E27FC236}">
                <a16:creationId xmlns:a16="http://schemas.microsoft.com/office/drawing/2014/main" id="{45AF3E27-93F7-46FA-A744-4E34C485C6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04" t="2300" r="1590" b="4771"/>
          <a:stretch/>
        </p:blipFill>
        <p:spPr>
          <a:xfrm>
            <a:off x="4124130" y="3032449"/>
            <a:ext cx="6567197" cy="3368352"/>
          </a:xfrm>
        </p:spPr>
      </p:pic>
      <p:sp>
        <p:nvSpPr>
          <p:cNvPr id="3" name="CaixaDeTexto 2">
            <a:extLst>
              <a:ext uri="{FF2B5EF4-FFF2-40B4-BE49-F238E27FC236}">
                <a16:creationId xmlns:a16="http://schemas.microsoft.com/office/drawing/2014/main" id="{74A7DB9B-E088-4AE2-AD37-1CEC9FFD121D}"/>
              </a:ext>
            </a:extLst>
          </p:cNvPr>
          <p:cNvSpPr txBox="1"/>
          <p:nvPr/>
        </p:nvSpPr>
        <p:spPr>
          <a:xfrm>
            <a:off x="513184" y="1623527"/>
            <a:ext cx="10515600" cy="923330"/>
          </a:xfrm>
          <a:prstGeom prst="rect">
            <a:avLst/>
          </a:prstGeom>
          <a:noFill/>
        </p:spPr>
        <p:txBody>
          <a:bodyPr wrap="square" rtlCol="0">
            <a:spAutoFit/>
          </a:bodyPr>
          <a:lstStyle/>
          <a:p>
            <a:r>
              <a:rPr lang="pt-BR" dirty="0"/>
              <a:t>A janela “Estatísticas” permite se ter uma visão geral do funcionamento do simulador e acompanhar os principais indicadores de desempenho dos módulos de gerência do processador e gerência de memória. As informações contidas nesta janela serão melhor analisadas no item  - Estatísticas. </a:t>
            </a:r>
          </a:p>
        </p:txBody>
      </p:sp>
    </p:spTree>
    <p:extLst>
      <p:ext uri="{BB962C8B-B14F-4D97-AF65-F5344CB8AC3E}">
        <p14:creationId xmlns:p14="http://schemas.microsoft.com/office/powerpoint/2010/main" val="2261262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Agrupar 9">
            <a:extLst>
              <a:ext uri="{FF2B5EF4-FFF2-40B4-BE49-F238E27FC236}">
                <a16:creationId xmlns:a16="http://schemas.microsoft.com/office/drawing/2014/main" id="{9608C1A2-5C86-49CB-87EB-2052157F30D2}"/>
              </a:ext>
            </a:extLst>
          </p:cNvPr>
          <p:cNvGrpSpPr/>
          <p:nvPr/>
        </p:nvGrpSpPr>
        <p:grpSpPr>
          <a:xfrm>
            <a:off x="3449407" y="183430"/>
            <a:ext cx="5293186" cy="6674570"/>
            <a:chOff x="3189306" y="253410"/>
            <a:chExt cx="5293186" cy="6674570"/>
          </a:xfrm>
        </p:grpSpPr>
        <p:pic>
          <p:nvPicPr>
            <p:cNvPr id="9" name="Imagem 8" descr="Uma imagem contendo screenshot, texto&#10;&#10;Descrição gerada automaticamente">
              <a:extLst>
                <a:ext uri="{FF2B5EF4-FFF2-40B4-BE49-F238E27FC236}">
                  <a16:creationId xmlns:a16="http://schemas.microsoft.com/office/drawing/2014/main" id="{0604981D-A970-4EF7-B578-62EBE6485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9306" y="253410"/>
              <a:ext cx="5286590" cy="1020219"/>
            </a:xfrm>
            <a:prstGeom prst="rect">
              <a:avLst/>
            </a:prstGeom>
          </p:spPr>
        </p:pic>
        <p:pic>
          <p:nvPicPr>
            <p:cNvPr id="7" name="Imagem 6">
              <a:extLst>
                <a:ext uri="{FF2B5EF4-FFF2-40B4-BE49-F238E27FC236}">
                  <a16:creationId xmlns:a16="http://schemas.microsoft.com/office/drawing/2014/main" id="{C3DE1A3A-97F9-4EAF-B0FB-DA9119C09C20}"/>
                </a:ext>
              </a:extLst>
            </p:cNvPr>
            <p:cNvPicPr>
              <a:picLocks noChangeAspect="1"/>
            </p:cNvPicPr>
            <p:nvPr/>
          </p:nvPicPr>
          <p:blipFill>
            <a:blip r:embed="rId3"/>
            <a:stretch>
              <a:fillRect/>
            </a:stretch>
          </p:blipFill>
          <p:spPr>
            <a:xfrm>
              <a:off x="3189306" y="1105678"/>
              <a:ext cx="5293186" cy="5822302"/>
            </a:xfrm>
            <a:prstGeom prst="rect">
              <a:avLst/>
            </a:prstGeom>
          </p:spPr>
        </p:pic>
      </p:grpSp>
      <p:sp>
        <p:nvSpPr>
          <p:cNvPr id="12" name="CaixaDeTexto 11">
            <a:extLst>
              <a:ext uri="{FF2B5EF4-FFF2-40B4-BE49-F238E27FC236}">
                <a16:creationId xmlns:a16="http://schemas.microsoft.com/office/drawing/2014/main" id="{20BC53DA-F67C-442C-9CFC-E560E0970277}"/>
              </a:ext>
            </a:extLst>
          </p:cNvPr>
          <p:cNvSpPr txBox="1"/>
          <p:nvPr/>
        </p:nvSpPr>
        <p:spPr>
          <a:xfrm>
            <a:off x="410547" y="183430"/>
            <a:ext cx="6291164" cy="369332"/>
          </a:xfrm>
          <a:prstGeom prst="rect">
            <a:avLst/>
          </a:prstGeom>
          <a:noFill/>
        </p:spPr>
        <p:txBody>
          <a:bodyPr wrap="square">
            <a:spAutoFit/>
          </a:bodyPr>
          <a:lstStyle/>
          <a:p>
            <a:r>
              <a:rPr lang="pt-BR" dirty="0"/>
              <a:t>Estatísticas – Resumo </a:t>
            </a:r>
          </a:p>
        </p:txBody>
      </p:sp>
    </p:spTree>
    <p:extLst>
      <p:ext uri="{BB962C8B-B14F-4D97-AF65-F5344CB8AC3E}">
        <p14:creationId xmlns:p14="http://schemas.microsoft.com/office/powerpoint/2010/main" val="367107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4BB1F3-DE1A-421C-B175-72ED0142F1CD}"/>
              </a:ext>
            </a:extLst>
          </p:cNvPr>
          <p:cNvSpPr>
            <a:spLocks noGrp="1"/>
          </p:cNvSpPr>
          <p:nvPr>
            <p:ph type="title"/>
          </p:nvPr>
        </p:nvSpPr>
        <p:spPr>
          <a:xfrm>
            <a:off x="726233" y="234497"/>
            <a:ext cx="10515600" cy="1325563"/>
          </a:xfrm>
        </p:spPr>
        <p:txBody>
          <a:bodyPr/>
          <a:lstStyle/>
          <a:p>
            <a:r>
              <a:rPr lang="pt-BR" dirty="0"/>
              <a:t>LOG</a:t>
            </a:r>
            <a:br>
              <a:rPr lang="pt-BR" dirty="0"/>
            </a:br>
            <a:endParaRPr lang="pt-BR" dirty="0"/>
          </a:p>
        </p:txBody>
      </p:sp>
      <p:sp>
        <p:nvSpPr>
          <p:cNvPr id="3" name="Espaço Reservado para Conteúdo 2">
            <a:extLst>
              <a:ext uri="{FF2B5EF4-FFF2-40B4-BE49-F238E27FC236}">
                <a16:creationId xmlns:a16="http://schemas.microsoft.com/office/drawing/2014/main" id="{FBBC1EFF-36F8-4004-897B-DFBF43BEEDCA}"/>
              </a:ext>
            </a:extLst>
          </p:cNvPr>
          <p:cNvSpPr>
            <a:spLocks noGrp="1"/>
          </p:cNvSpPr>
          <p:nvPr>
            <p:ph idx="1"/>
          </p:nvPr>
        </p:nvSpPr>
        <p:spPr>
          <a:xfrm>
            <a:off x="726233" y="1027906"/>
            <a:ext cx="10515600" cy="4351338"/>
          </a:xfrm>
        </p:spPr>
        <p:txBody>
          <a:bodyPr/>
          <a:lstStyle/>
          <a:p>
            <a:pPr algn="just"/>
            <a:r>
              <a:rPr lang="pt-BR" sz="2600" dirty="0"/>
              <a:t>A janela “Log” permite acompanhar facilmente os eventos ocorridos no simulador e, principalmente, os relacionados a um processo, pois utiliza a cor associada ao processo para exibir a mensagem.</a:t>
            </a:r>
          </a:p>
          <a:p>
            <a:pPr algn="just"/>
            <a:r>
              <a:rPr lang="pt-BR" sz="2600" dirty="0"/>
              <a:t>Além disto, o simulador cria em disco um arquivo contendo todas as mensagens exibidas na janela de log. A cada execução do simulador, um novo arquivo é criado no formato mês-dia-hora.txt, que pode ser lido por qualquer editor de textos. É recomendável que o usuário elimine periodicamente os arquivos de log.</a:t>
            </a:r>
          </a:p>
        </p:txBody>
      </p:sp>
      <p:pic>
        <p:nvPicPr>
          <p:cNvPr id="5" name="Imagem 4" descr="Tela de celular com publicação numa rede social&#10;&#10;Descrição gerada automaticamente">
            <a:extLst>
              <a:ext uri="{FF2B5EF4-FFF2-40B4-BE49-F238E27FC236}">
                <a16:creationId xmlns:a16="http://schemas.microsoft.com/office/drawing/2014/main" id="{C3218F7F-7C06-4040-9DDF-B0E3959E0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895" y="4297458"/>
            <a:ext cx="4000847" cy="2560542"/>
          </a:xfrm>
          <a:prstGeom prst="rect">
            <a:avLst/>
          </a:prstGeom>
        </p:spPr>
      </p:pic>
    </p:spTree>
    <p:extLst>
      <p:ext uri="{BB962C8B-B14F-4D97-AF65-F5344CB8AC3E}">
        <p14:creationId xmlns:p14="http://schemas.microsoft.com/office/powerpoint/2010/main" val="373651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0F3B3FED-ADE0-40DF-AF12-538D54D01171}"/>
              </a:ext>
            </a:extLst>
          </p:cNvPr>
          <p:cNvSpPr txBox="1"/>
          <p:nvPr/>
        </p:nvSpPr>
        <p:spPr>
          <a:xfrm>
            <a:off x="762777" y="856337"/>
            <a:ext cx="3796232" cy="646331"/>
          </a:xfrm>
          <a:prstGeom prst="rect">
            <a:avLst/>
          </a:prstGeom>
          <a:noFill/>
        </p:spPr>
        <p:txBody>
          <a:bodyPr wrap="none" rtlCol="0">
            <a:spAutoFit/>
          </a:bodyPr>
          <a:lstStyle/>
          <a:p>
            <a:r>
              <a:rPr lang="pt-BR" b="1" dirty="0">
                <a:solidFill>
                  <a:srgbClr val="000000"/>
                </a:solidFill>
                <a:latin typeface="Verdana, Arial, Helvetica, sans-serif"/>
              </a:rPr>
              <a:t>Politicas de escalonamento </a:t>
            </a:r>
          </a:p>
          <a:p>
            <a:endParaRPr lang="pt-BR" dirty="0"/>
          </a:p>
        </p:txBody>
      </p:sp>
      <p:sp>
        <p:nvSpPr>
          <p:cNvPr id="8" name="CaixaDeTexto 7">
            <a:extLst>
              <a:ext uri="{FF2B5EF4-FFF2-40B4-BE49-F238E27FC236}">
                <a16:creationId xmlns:a16="http://schemas.microsoft.com/office/drawing/2014/main" id="{F5A5FA04-975A-46F3-9EAB-EDCEC05445A1}"/>
              </a:ext>
            </a:extLst>
          </p:cNvPr>
          <p:cNvSpPr txBox="1"/>
          <p:nvPr/>
        </p:nvSpPr>
        <p:spPr>
          <a:xfrm>
            <a:off x="755324" y="1219168"/>
            <a:ext cx="6097554" cy="646331"/>
          </a:xfrm>
          <a:prstGeom prst="rect">
            <a:avLst/>
          </a:prstGeom>
          <a:noFill/>
        </p:spPr>
        <p:txBody>
          <a:bodyPr wrap="square">
            <a:spAutoFit/>
          </a:bodyPr>
          <a:lstStyle/>
          <a:p>
            <a:br>
              <a:rPr lang="pt-BR" sz="1800" dirty="0">
                <a:effectLst/>
                <a:latin typeface="Calibri" panose="020F0502020204030204" pitchFamily="34" charset="0"/>
                <a:ea typeface="Calibri" panose="020F0502020204030204" pitchFamily="34" charset="0"/>
                <a:cs typeface="Times New Roman" panose="02020603050405020304" pitchFamily="18" charset="0"/>
              </a:rPr>
            </a:br>
            <a:endParaRPr lang="pt-BR" dirty="0"/>
          </a:p>
        </p:txBody>
      </p:sp>
      <p:sp>
        <p:nvSpPr>
          <p:cNvPr id="10" name="CaixaDeTexto 9">
            <a:extLst>
              <a:ext uri="{FF2B5EF4-FFF2-40B4-BE49-F238E27FC236}">
                <a16:creationId xmlns:a16="http://schemas.microsoft.com/office/drawing/2014/main" id="{712E2545-C020-4758-8F5D-0DC6CEA2E4EA}"/>
              </a:ext>
            </a:extLst>
          </p:cNvPr>
          <p:cNvSpPr txBox="1"/>
          <p:nvPr/>
        </p:nvSpPr>
        <p:spPr>
          <a:xfrm>
            <a:off x="5227087" y="47097"/>
            <a:ext cx="184731" cy="646331"/>
          </a:xfrm>
          <a:prstGeom prst="rect">
            <a:avLst/>
          </a:prstGeom>
          <a:noFill/>
        </p:spPr>
        <p:txBody>
          <a:bodyPr wrap="none" rtlCol="0">
            <a:spAutoFit/>
          </a:bodyPr>
          <a:lstStyle/>
          <a:p>
            <a:br>
              <a:rPr lang="pt-BR" sz="1800" dirty="0">
                <a:effectLst/>
                <a:latin typeface="Calibri" panose="020F0502020204030204" pitchFamily="34" charset="0"/>
                <a:ea typeface="Calibri" panose="020F0502020204030204" pitchFamily="34" charset="0"/>
                <a:cs typeface="Times New Roman" panose="02020603050405020304" pitchFamily="18" charset="0"/>
              </a:rPr>
            </a:br>
            <a:endParaRPr lang="pt-BR" dirty="0"/>
          </a:p>
        </p:txBody>
      </p:sp>
      <p:pic>
        <p:nvPicPr>
          <p:cNvPr id="14" name="Imagem 13" descr="Tela de celular com texto preto sobre fundo branco&#10;&#10;Descrição gerada automaticamente">
            <a:extLst>
              <a:ext uri="{FF2B5EF4-FFF2-40B4-BE49-F238E27FC236}">
                <a16:creationId xmlns:a16="http://schemas.microsoft.com/office/drawing/2014/main" id="{9E4D4933-E79E-4D1F-AA9A-39D8D79A3C81}"/>
              </a:ext>
            </a:extLst>
          </p:cNvPr>
          <p:cNvPicPr>
            <a:picLocks noChangeAspect="1"/>
          </p:cNvPicPr>
          <p:nvPr/>
        </p:nvPicPr>
        <p:blipFill rotWithShape="1">
          <a:blip r:embed="rId2">
            <a:extLst>
              <a:ext uri="{28A0092B-C50C-407E-A947-70E740481C1C}">
                <a14:useLocalDpi xmlns:a14="http://schemas.microsoft.com/office/drawing/2010/main" val="0"/>
              </a:ext>
            </a:extLst>
          </a:blip>
          <a:srcRect l="1644"/>
          <a:stretch/>
        </p:blipFill>
        <p:spPr>
          <a:xfrm>
            <a:off x="1026367" y="1582000"/>
            <a:ext cx="5706309" cy="4002786"/>
          </a:xfrm>
          <a:prstGeom prst="rect">
            <a:avLst/>
          </a:prstGeom>
        </p:spPr>
      </p:pic>
      <p:sp>
        <p:nvSpPr>
          <p:cNvPr id="15" name="CaixaDeTexto 14">
            <a:extLst>
              <a:ext uri="{FF2B5EF4-FFF2-40B4-BE49-F238E27FC236}">
                <a16:creationId xmlns:a16="http://schemas.microsoft.com/office/drawing/2014/main" id="{ADFBD09D-BD2D-432A-903C-CC08CDAF2A16}"/>
              </a:ext>
            </a:extLst>
          </p:cNvPr>
          <p:cNvSpPr txBox="1"/>
          <p:nvPr/>
        </p:nvSpPr>
        <p:spPr>
          <a:xfrm>
            <a:off x="183629" y="115971"/>
            <a:ext cx="3571812" cy="286232"/>
          </a:xfrm>
          <a:prstGeom prst="rect">
            <a:avLst/>
          </a:prstGeom>
          <a:noFill/>
        </p:spPr>
        <p:txBody>
          <a:bodyPr wrap="none" rtlCol="0">
            <a:spAutoFit/>
          </a:bodyPr>
          <a:lstStyle/>
          <a:p>
            <a:pPr marL="228600" indent="-228600" algn="just">
              <a:lnSpc>
                <a:spcPct val="70000"/>
              </a:lnSpc>
              <a:spcBef>
                <a:spcPts val="1000"/>
              </a:spcBef>
              <a:buFont typeface="Arial" panose="020B0604020202020204" pitchFamily="34" charset="0"/>
              <a:buChar char="•"/>
            </a:pPr>
            <a:r>
              <a:rPr lang="pt-BR" b="1" dirty="0">
                <a:solidFill>
                  <a:srgbClr val="000000"/>
                </a:solidFill>
                <a:latin typeface="Verdana, Arial, Helvetica, sans-serif"/>
              </a:rPr>
              <a:t>Parâmetros do Sistemas</a:t>
            </a:r>
          </a:p>
        </p:txBody>
      </p:sp>
      <p:sp>
        <p:nvSpPr>
          <p:cNvPr id="16" name="CaixaDeTexto 15">
            <a:extLst>
              <a:ext uri="{FF2B5EF4-FFF2-40B4-BE49-F238E27FC236}">
                <a16:creationId xmlns:a16="http://schemas.microsoft.com/office/drawing/2014/main" id="{31BA450A-AA97-4DC2-90C2-C56AAF7B4E84}"/>
              </a:ext>
            </a:extLst>
          </p:cNvPr>
          <p:cNvSpPr txBox="1"/>
          <p:nvPr/>
        </p:nvSpPr>
        <p:spPr>
          <a:xfrm>
            <a:off x="762777" y="478802"/>
            <a:ext cx="1781257" cy="369332"/>
          </a:xfrm>
          <a:prstGeom prst="rect">
            <a:avLst/>
          </a:prstGeom>
          <a:noFill/>
        </p:spPr>
        <p:txBody>
          <a:bodyPr wrap="none" rtlCol="0">
            <a:spAutoFit/>
          </a:bodyPr>
          <a:lstStyle/>
          <a:p>
            <a:r>
              <a:rPr lang="pt-BR" b="1" dirty="0">
                <a:solidFill>
                  <a:srgbClr val="000000"/>
                </a:solidFill>
                <a:latin typeface="Verdana, Arial, Helvetica, sans-serif"/>
              </a:rPr>
              <a:t>Processador</a:t>
            </a:r>
          </a:p>
        </p:txBody>
      </p:sp>
    </p:spTree>
    <p:extLst>
      <p:ext uri="{BB962C8B-B14F-4D97-AF65-F5344CB8AC3E}">
        <p14:creationId xmlns:p14="http://schemas.microsoft.com/office/powerpoint/2010/main" val="1472640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BC93CDE-890D-4C0F-8A18-13DFF1CBB685}"/>
              </a:ext>
            </a:extLst>
          </p:cNvPr>
          <p:cNvSpPr>
            <a:spLocks noGrp="1"/>
          </p:cNvSpPr>
          <p:nvPr>
            <p:ph idx="1"/>
          </p:nvPr>
        </p:nvSpPr>
        <p:spPr>
          <a:xfrm>
            <a:off x="838200" y="491116"/>
            <a:ext cx="10515600" cy="5685847"/>
          </a:xfrm>
        </p:spPr>
        <p:txBody>
          <a:bodyPr>
            <a:normAutofit fontScale="62500" lnSpcReduction="20000"/>
          </a:bodyPr>
          <a:lstStyle/>
          <a:p>
            <a:pPr algn="just">
              <a:buFont typeface="Arial" panose="020B0604020202020204" pitchFamily="34" charset="0"/>
              <a:buChar char="•"/>
            </a:pPr>
            <a:endParaRPr lang="pt-BR" b="0" i="0" dirty="0">
              <a:solidFill>
                <a:srgbClr val="000000"/>
              </a:solidFill>
              <a:effectLst/>
              <a:latin typeface="Times New Roman" panose="02020603050405020304" pitchFamily="18" charset="0"/>
            </a:endParaRPr>
          </a:p>
          <a:p>
            <a:pPr algn="just"/>
            <a:r>
              <a:rPr lang="pt-BR" b="1" i="0" dirty="0">
                <a:solidFill>
                  <a:srgbClr val="000000"/>
                </a:solidFill>
                <a:effectLst/>
                <a:latin typeface="Verdana, Arial, Helvetica, sans-serif"/>
              </a:rPr>
              <a:t>Escalonamento Circular (round </a:t>
            </a:r>
            <a:r>
              <a:rPr lang="pt-BR" b="1" i="0" dirty="0" err="1">
                <a:solidFill>
                  <a:srgbClr val="000000"/>
                </a:solidFill>
                <a:effectLst/>
                <a:latin typeface="Verdana, Arial, Helvetica, sans-serif"/>
              </a:rPr>
              <a:t>robin</a:t>
            </a:r>
            <a:r>
              <a:rPr lang="pt-BR" b="1" i="0" dirty="0">
                <a:solidFill>
                  <a:srgbClr val="000000"/>
                </a:solidFill>
                <a:effectLst/>
                <a:latin typeface="Verdana, Arial, Helvetica, sans-serif"/>
              </a:rPr>
              <a:t>) ou preempção por tempo</a:t>
            </a:r>
            <a:endParaRPr lang="pt-BR" b="1" i="0" dirty="0">
              <a:solidFill>
                <a:srgbClr val="000000"/>
              </a:solidFill>
              <a:effectLst/>
              <a:latin typeface="Times New Roman" panose="02020603050405020304" pitchFamily="18" charset="0"/>
            </a:endParaRPr>
          </a:p>
          <a:p>
            <a:pPr lvl="1" algn="just"/>
            <a:r>
              <a:rPr lang="pt-BR" b="0" i="0" dirty="0">
                <a:solidFill>
                  <a:srgbClr val="000000"/>
                </a:solidFill>
                <a:effectLst/>
                <a:latin typeface="Verdana, Arial, Helvetica, sans-serif"/>
              </a:rPr>
              <a:t>Implementado por um algoritmo semelhante ao FIFO, porém, quando um processo passa para o estado de execução, existe um tempo-limite (quantum ou time-</a:t>
            </a:r>
            <a:r>
              <a:rPr lang="pt-BR" b="0" i="0" dirty="0" err="1">
                <a:solidFill>
                  <a:srgbClr val="000000"/>
                </a:solidFill>
                <a:effectLst/>
                <a:latin typeface="Verdana, Arial, Helvetica, sans-serif"/>
              </a:rPr>
              <a:t>slice</a:t>
            </a:r>
            <a:r>
              <a:rPr lang="pt-BR" b="0" i="0" dirty="0">
                <a:solidFill>
                  <a:srgbClr val="000000"/>
                </a:solidFill>
                <a:effectLst/>
                <a:latin typeface="Verdana, Arial, Helvetica, sans-serif"/>
              </a:rPr>
              <a:t>) para sua utilização de forma contínua. Se o processo não terminou a execução, volta ao estado de pronto.</a:t>
            </a:r>
            <a:endParaRPr lang="pt-BR" b="0" i="0" dirty="0">
              <a:solidFill>
                <a:srgbClr val="000000"/>
              </a:solidFill>
              <a:effectLst/>
              <a:latin typeface="Times New Roman" panose="02020603050405020304" pitchFamily="18" charset="0"/>
            </a:endParaRPr>
          </a:p>
          <a:p>
            <a:pPr lvl="1" algn="just"/>
            <a:r>
              <a:rPr lang="pt-BR" b="0" i="0" dirty="0">
                <a:solidFill>
                  <a:srgbClr val="000000"/>
                </a:solidFill>
                <a:effectLst/>
                <a:latin typeface="Verdana, Arial, Helvetica, sans-serif"/>
              </a:rPr>
              <a:t>Em geral, o valor do quantum de tempo está entre 100 e 300 ms.</a:t>
            </a:r>
            <a:endParaRPr lang="pt-BR" b="0" i="0" dirty="0">
              <a:solidFill>
                <a:srgbClr val="000000"/>
              </a:solidFill>
              <a:effectLst/>
              <a:latin typeface="Times New Roman" panose="02020603050405020304" pitchFamily="18" charset="0"/>
            </a:endParaRPr>
          </a:p>
          <a:p>
            <a:pPr lvl="1" algn="just"/>
            <a:r>
              <a:rPr lang="pt-BR" b="0" i="0" dirty="0">
                <a:solidFill>
                  <a:srgbClr val="000000"/>
                </a:solidFill>
                <a:effectLst/>
                <a:latin typeface="Verdana, Arial, Helvetica, sans-serif"/>
              </a:rPr>
              <a:t>Nenhum processo poderá monopolizar a CPU.</a:t>
            </a:r>
            <a:endParaRPr lang="pt-BR" b="0" i="0" dirty="0">
              <a:solidFill>
                <a:srgbClr val="000000"/>
              </a:solidFill>
              <a:effectLst/>
              <a:latin typeface="Times New Roman" panose="02020603050405020304" pitchFamily="18" charset="0"/>
            </a:endParaRPr>
          </a:p>
          <a:p>
            <a:pPr lvl="1" algn="just"/>
            <a:r>
              <a:rPr lang="pt-BR" b="0" i="0" dirty="0">
                <a:solidFill>
                  <a:srgbClr val="000000"/>
                </a:solidFill>
                <a:effectLst/>
                <a:latin typeface="Verdana, Arial, Helvetica, sans-serif"/>
              </a:rPr>
              <a:t>Algoritmo bastante adequado para sistemas multiusuários de tempo compartilhado.</a:t>
            </a:r>
            <a:endParaRPr lang="pt-BR" b="0" i="0" dirty="0">
              <a:solidFill>
                <a:srgbClr val="000000"/>
              </a:solidFill>
              <a:effectLst/>
              <a:latin typeface="Times New Roman" panose="02020603050405020304" pitchFamily="18" charset="0"/>
            </a:endParaRPr>
          </a:p>
          <a:p>
            <a:pPr lvl="1" algn="just"/>
            <a:r>
              <a:rPr lang="pt-BR" b="0" i="0" dirty="0">
                <a:solidFill>
                  <a:srgbClr val="000000"/>
                </a:solidFill>
                <a:effectLst/>
                <a:latin typeface="Verdana, Arial, Helvetica, sans-serif"/>
              </a:rPr>
              <a:t>No caso, o processo CPU-</a:t>
            </a:r>
            <a:r>
              <a:rPr lang="pt-BR" b="0" i="0" dirty="0" err="1">
                <a:solidFill>
                  <a:srgbClr val="000000"/>
                </a:solidFill>
                <a:effectLst/>
                <a:latin typeface="Verdana, Arial, Helvetica, sans-serif"/>
              </a:rPr>
              <a:t>bound</a:t>
            </a:r>
            <a:r>
              <a:rPr lang="pt-BR" b="0" i="0" dirty="0">
                <a:solidFill>
                  <a:srgbClr val="000000"/>
                </a:solidFill>
                <a:effectLst/>
                <a:latin typeface="Verdana, Arial, Helvetica, sans-serif"/>
              </a:rPr>
              <a:t> tem mais chances de ser executado do que o processo IO-</a:t>
            </a:r>
            <a:r>
              <a:rPr lang="pt-BR" b="0" i="0" dirty="0" err="1">
                <a:solidFill>
                  <a:srgbClr val="000000"/>
                </a:solidFill>
                <a:effectLst/>
                <a:latin typeface="Verdana, Arial, Helvetica, sans-serif"/>
              </a:rPr>
              <a:t>bound</a:t>
            </a:r>
            <a:endParaRPr lang="pt-BR" b="0" i="0" dirty="0">
              <a:solidFill>
                <a:srgbClr val="000000"/>
              </a:solidFill>
              <a:effectLst/>
              <a:latin typeface="Times New Roman" panose="02020603050405020304" pitchFamily="18" charset="0"/>
            </a:endParaRPr>
          </a:p>
          <a:p>
            <a:endParaRPr lang="pt-BR" sz="2400" dirty="0"/>
          </a:p>
          <a:p>
            <a:pPr algn="just"/>
            <a:r>
              <a:rPr lang="pt-BR" sz="2900" b="1" dirty="0">
                <a:solidFill>
                  <a:srgbClr val="000000"/>
                </a:solidFill>
                <a:latin typeface="Verdana, Arial, Helvetica, sans-serif"/>
              </a:rPr>
              <a:t>Prioridade estática:</a:t>
            </a:r>
          </a:p>
          <a:p>
            <a:pPr marL="742950" lvl="1" indent="-285750" algn="just">
              <a:buFont typeface="Arial" panose="020B0604020202020204" pitchFamily="34" charset="0"/>
              <a:buChar char="•"/>
            </a:pPr>
            <a:endParaRPr lang="pt-BR" b="0" i="0" dirty="0">
              <a:solidFill>
                <a:srgbClr val="000000"/>
              </a:solidFill>
              <a:effectLst/>
              <a:latin typeface="Verdana, Arial, Helvetica, sans-serif"/>
            </a:endParaRPr>
          </a:p>
          <a:p>
            <a:pPr marL="742950" lvl="1" indent="-285750" algn="just">
              <a:buFont typeface="Arial" panose="020B0604020202020204" pitchFamily="34" charset="0"/>
              <a:buChar char="•"/>
            </a:pPr>
            <a:r>
              <a:rPr lang="pt-BR" b="0" i="0" dirty="0">
                <a:solidFill>
                  <a:srgbClr val="000000"/>
                </a:solidFill>
                <a:effectLst/>
                <a:latin typeface="Verdana, Arial, Helvetica, sans-serif"/>
              </a:rPr>
              <a:t>Não é modificada durante a existência do processo.</a:t>
            </a:r>
            <a:endParaRPr lang="pt-BR" b="0" i="0" dirty="0">
              <a:solidFill>
                <a:srgbClr val="000000"/>
              </a:solidFill>
              <a:effectLst/>
              <a:latin typeface="Times New Roman" panose="02020603050405020304" pitchFamily="18" charset="0"/>
            </a:endParaRPr>
          </a:p>
          <a:p>
            <a:pPr marL="742950" lvl="1" indent="-285750" algn="just">
              <a:buFont typeface="Arial" panose="020B0604020202020204" pitchFamily="34" charset="0"/>
              <a:buChar char="•"/>
            </a:pPr>
            <a:r>
              <a:rPr lang="pt-BR" b="0" i="0" dirty="0">
                <a:solidFill>
                  <a:srgbClr val="000000"/>
                </a:solidFill>
                <a:effectLst/>
                <a:latin typeface="Verdana, Arial, Helvetica, sans-serif"/>
              </a:rPr>
              <a:t>De simples de implementação.</a:t>
            </a:r>
            <a:endParaRPr lang="pt-BR" b="0" i="0" dirty="0">
              <a:solidFill>
                <a:srgbClr val="000000"/>
              </a:solidFill>
              <a:effectLst/>
              <a:latin typeface="Times New Roman" panose="02020603050405020304" pitchFamily="18" charset="0"/>
            </a:endParaRPr>
          </a:p>
          <a:p>
            <a:pPr marL="742950" lvl="1" indent="-285750" algn="just">
              <a:buFont typeface="Arial" panose="020B0604020202020204" pitchFamily="34" charset="0"/>
              <a:buChar char="•"/>
            </a:pPr>
            <a:r>
              <a:rPr lang="pt-BR" b="0" i="0" dirty="0">
                <a:solidFill>
                  <a:srgbClr val="000000"/>
                </a:solidFill>
                <a:effectLst/>
                <a:latin typeface="Verdana, Arial, Helvetica, sans-serif"/>
              </a:rPr>
              <a:t>Pode ocasionar tempos de resposta elevados.</a:t>
            </a:r>
          </a:p>
          <a:p>
            <a:pPr marL="457200" lvl="1" indent="0" algn="just">
              <a:buNone/>
            </a:pPr>
            <a:endParaRPr lang="pt-BR" b="0" i="0" dirty="0">
              <a:solidFill>
                <a:srgbClr val="000000"/>
              </a:solidFill>
              <a:effectLst/>
              <a:latin typeface="Times New Roman" panose="02020603050405020304" pitchFamily="18" charset="0"/>
            </a:endParaRPr>
          </a:p>
          <a:p>
            <a:pPr algn="just"/>
            <a:r>
              <a:rPr lang="pt-BR" sz="2900" b="1" dirty="0">
                <a:solidFill>
                  <a:srgbClr val="000000"/>
                </a:solidFill>
                <a:latin typeface="Verdana, Arial, Helvetica, sans-serif"/>
              </a:rPr>
              <a:t>Prioridade dinâmica:</a:t>
            </a:r>
          </a:p>
          <a:p>
            <a:pPr marL="742950" lvl="1" indent="-285750" algn="just">
              <a:buFont typeface="Arial" panose="020B0604020202020204" pitchFamily="34" charset="0"/>
              <a:buChar char="•"/>
            </a:pPr>
            <a:r>
              <a:rPr lang="pt-BR" b="0" i="0" dirty="0">
                <a:solidFill>
                  <a:srgbClr val="000000"/>
                </a:solidFill>
                <a:effectLst/>
                <a:latin typeface="Verdana, Arial, Helvetica, sans-serif"/>
              </a:rPr>
              <a:t>Pode ser modificada durante a execução do processo.</a:t>
            </a:r>
            <a:endParaRPr lang="pt-BR" b="0" i="0" dirty="0">
              <a:solidFill>
                <a:srgbClr val="000000"/>
              </a:solidFill>
              <a:effectLst/>
              <a:latin typeface="Times New Roman" panose="02020603050405020304" pitchFamily="18" charset="0"/>
            </a:endParaRPr>
          </a:p>
          <a:p>
            <a:pPr marL="742950" lvl="1" indent="-285750" algn="just">
              <a:buFont typeface="Arial" panose="020B0604020202020204" pitchFamily="34" charset="0"/>
              <a:buChar char="•"/>
            </a:pPr>
            <a:r>
              <a:rPr lang="pt-BR" b="0" i="0" dirty="0">
                <a:solidFill>
                  <a:srgbClr val="000000"/>
                </a:solidFill>
                <a:effectLst/>
                <a:latin typeface="Verdana, Arial, Helvetica, sans-serif"/>
              </a:rPr>
              <a:t>O processo recebe um acréscimo à sua prioridade ao sair do estado de espera.</a:t>
            </a:r>
            <a:endParaRPr lang="pt-BR" b="0" i="0" dirty="0">
              <a:solidFill>
                <a:srgbClr val="000000"/>
              </a:solidFill>
              <a:effectLst/>
              <a:latin typeface="Times New Roman" panose="02020603050405020304" pitchFamily="18" charset="0"/>
            </a:endParaRPr>
          </a:p>
          <a:p>
            <a:pPr marL="742950" lvl="1" indent="-285750" algn="just">
              <a:buFont typeface="Arial" panose="020B0604020202020204" pitchFamily="34" charset="0"/>
              <a:buChar char="•"/>
            </a:pPr>
            <a:r>
              <a:rPr lang="pt-BR" b="0" i="0" dirty="0">
                <a:solidFill>
                  <a:srgbClr val="000000"/>
                </a:solidFill>
                <a:effectLst/>
                <a:latin typeface="Verdana, Arial, Helvetica, sans-serif"/>
              </a:rPr>
              <a:t>Processos I/O-</a:t>
            </a:r>
            <a:r>
              <a:rPr lang="pt-BR" b="0" i="0" dirty="0" err="1">
                <a:solidFill>
                  <a:srgbClr val="000000"/>
                </a:solidFill>
                <a:effectLst/>
                <a:latin typeface="Verdana, Arial, Helvetica, sans-serif"/>
              </a:rPr>
              <a:t>bounds</a:t>
            </a:r>
            <a:r>
              <a:rPr lang="pt-BR" b="0" i="0" dirty="0">
                <a:solidFill>
                  <a:srgbClr val="000000"/>
                </a:solidFill>
                <a:effectLst/>
                <a:latin typeface="Verdana, Arial, Helvetica, sans-serif"/>
              </a:rPr>
              <a:t> terão mais chances de serem escalonados, compensando o tempo que passam no estado de espera.</a:t>
            </a:r>
            <a:endParaRPr lang="pt-BR" b="0" i="0" dirty="0">
              <a:solidFill>
                <a:srgbClr val="000000"/>
              </a:solidFill>
              <a:effectLst/>
              <a:latin typeface="Times New Roman" panose="02020603050405020304" pitchFamily="18" charset="0"/>
            </a:endParaRPr>
          </a:p>
          <a:p>
            <a:pPr marL="742950" lvl="1" indent="-285750" algn="just">
              <a:buFont typeface="Arial" panose="020B0604020202020204" pitchFamily="34" charset="0"/>
              <a:buChar char="•"/>
            </a:pPr>
            <a:r>
              <a:rPr lang="pt-BR" b="0" i="0" dirty="0">
                <a:solidFill>
                  <a:srgbClr val="000000"/>
                </a:solidFill>
                <a:effectLst/>
                <a:latin typeface="Verdana, Arial, Helvetica, sans-serif"/>
              </a:rPr>
              <a:t>Os processos CPU-</a:t>
            </a:r>
            <a:r>
              <a:rPr lang="pt-BR" b="0" i="0" dirty="0" err="1">
                <a:solidFill>
                  <a:srgbClr val="000000"/>
                </a:solidFill>
                <a:effectLst/>
                <a:latin typeface="Verdana, Arial, Helvetica, sans-serif"/>
              </a:rPr>
              <a:t>bounds</a:t>
            </a:r>
            <a:r>
              <a:rPr lang="pt-BR" b="0" i="0" dirty="0">
                <a:solidFill>
                  <a:srgbClr val="000000"/>
                </a:solidFill>
                <a:effectLst/>
                <a:latin typeface="Verdana, Arial, Helvetica, sans-serif"/>
              </a:rPr>
              <a:t> podem ser executados enquanto os processos CPU-</a:t>
            </a:r>
            <a:r>
              <a:rPr lang="pt-BR" b="0" i="0" dirty="0" err="1">
                <a:solidFill>
                  <a:srgbClr val="000000"/>
                </a:solidFill>
                <a:effectLst/>
                <a:latin typeface="Verdana, Arial, Helvetica, sans-serif"/>
              </a:rPr>
              <a:t>bounds</a:t>
            </a:r>
            <a:r>
              <a:rPr lang="pt-BR" b="0" i="0" dirty="0">
                <a:solidFill>
                  <a:srgbClr val="000000"/>
                </a:solidFill>
                <a:effectLst/>
                <a:latin typeface="Verdana, Arial, Helvetica, sans-serif"/>
              </a:rPr>
              <a:t> esperam por algum evento.</a:t>
            </a:r>
            <a:endParaRPr lang="pt-BR" b="0" i="0" dirty="0">
              <a:solidFill>
                <a:srgbClr val="000000"/>
              </a:solidFill>
              <a:effectLst/>
              <a:latin typeface="Times New Roman" panose="02020603050405020304" pitchFamily="18" charset="0"/>
            </a:endParaRPr>
          </a:p>
          <a:p>
            <a:endParaRPr lang="pt-BR" dirty="0"/>
          </a:p>
        </p:txBody>
      </p:sp>
    </p:spTree>
    <p:extLst>
      <p:ext uri="{BB962C8B-B14F-4D97-AF65-F5344CB8AC3E}">
        <p14:creationId xmlns:p14="http://schemas.microsoft.com/office/powerpoint/2010/main" val="358233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36496E1-0844-498B-8417-93E1B514486B}"/>
              </a:ext>
            </a:extLst>
          </p:cNvPr>
          <p:cNvSpPr>
            <a:spLocks noGrp="1"/>
          </p:cNvSpPr>
          <p:nvPr>
            <p:ph idx="1"/>
          </p:nvPr>
        </p:nvSpPr>
        <p:spPr>
          <a:xfrm>
            <a:off x="595605" y="183438"/>
            <a:ext cx="10515600" cy="4351338"/>
          </a:xfrm>
        </p:spPr>
        <p:txBody>
          <a:bodyPr>
            <a:normAutofit/>
          </a:bodyPr>
          <a:lstStyle/>
          <a:p>
            <a:pPr algn="just">
              <a:lnSpc>
                <a:spcPct val="70000"/>
              </a:lnSpc>
            </a:pPr>
            <a:r>
              <a:rPr lang="pt-BR" sz="1800" b="1" dirty="0">
                <a:solidFill>
                  <a:srgbClr val="000000"/>
                </a:solidFill>
                <a:latin typeface="Verdana, Arial, Helvetica, sans-serif"/>
              </a:rPr>
              <a:t>Processamento por prioridade </a:t>
            </a:r>
          </a:p>
          <a:p>
            <a:pPr marL="0" indent="0" algn="just">
              <a:lnSpc>
                <a:spcPct val="70000"/>
              </a:lnSpc>
              <a:buNone/>
            </a:pPr>
            <a:endParaRPr lang="pt-BR" sz="1800" b="1" dirty="0">
              <a:solidFill>
                <a:srgbClr val="000000"/>
              </a:solidFill>
              <a:latin typeface="Verdana, Arial, Helvetica, sans-serif"/>
            </a:endParaRPr>
          </a:p>
          <a:p>
            <a:pPr lvl="1" algn="just">
              <a:lnSpc>
                <a:spcPct val="80000"/>
              </a:lnSpc>
            </a:pPr>
            <a:r>
              <a:rPr lang="pt-BR" sz="1500" dirty="0">
                <a:solidFill>
                  <a:srgbClr val="000000"/>
                </a:solidFill>
                <a:latin typeface="Verdana, Arial, Helvetica, sans-serif"/>
              </a:rPr>
              <a:t>Processos possuem diferentes prioridades de execução.</a:t>
            </a:r>
          </a:p>
          <a:p>
            <a:pPr lvl="1" algn="just">
              <a:lnSpc>
                <a:spcPct val="80000"/>
              </a:lnSpc>
            </a:pPr>
            <a:r>
              <a:rPr lang="pt-BR" sz="1500" dirty="0">
                <a:solidFill>
                  <a:srgbClr val="000000"/>
                </a:solidFill>
                <a:latin typeface="Verdana, Arial, Helvetica, sans-serif"/>
              </a:rPr>
              <a:t>Processos de maior prioridade são escalonados preferencialmente.</a:t>
            </a:r>
          </a:p>
          <a:p>
            <a:pPr lvl="1" algn="just">
              <a:lnSpc>
                <a:spcPct val="80000"/>
              </a:lnSpc>
            </a:pPr>
            <a:r>
              <a:rPr lang="pt-BR" sz="1500" dirty="0">
                <a:solidFill>
                  <a:srgbClr val="000000"/>
                </a:solidFill>
                <a:latin typeface="Verdana, Arial, Helvetica, sans-serif"/>
              </a:rPr>
              <a:t>Algoritmo Implementado mediante um </a:t>
            </a:r>
            <a:r>
              <a:rPr lang="pt-BR" sz="1500" dirty="0" err="1">
                <a:solidFill>
                  <a:srgbClr val="000000"/>
                </a:solidFill>
                <a:latin typeface="Verdana, Arial, Helvetica, sans-serif"/>
              </a:rPr>
              <a:t>clock</a:t>
            </a:r>
            <a:r>
              <a:rPr lang="pt-BR" sz="1500" dirty="0">
                <a:solidFill>
                  <a:srgbClr val="000000"/>
                </a:solidFill>
                <a:latin typeface="Verdana, Arial, Helvetica, sans-serif"/>
              </a:rPr>
              <a:t>, que interrompe o processador em determinados intervalos de tempo, reavaliando prioridades e, possivelmente, escalonando outro processo.</a:t>
            </a:r>
          </a:p>
          <a:p>
            <a:pPr lvl="1" algn="just">
              <a:lnSpc>
                <a:spcPct val="80000"/>
              </a:lnSpc>
            </a:pPr>
            <a:r>
              <a:rPr lang="pt-BR" sz="1500" dirty="0">
                <a:solidFill>
                  <a:srgbClr val="000000"/>
                </a:solidFill>
                <a:latin typeface="Verdana, Arial, Helvetica, sans-serif"/>
              </a:rPr>
              <a:t>Todos os sistemas de tempo compartilhado implementam algum tipo de prioridade, sendo esta uma característica do contexto de software.</a:t>
            </a:r>
          </a:p>
          <a:p>
            <a:endParaRPr lang="pt-BR" dirty="0"/>
          </a:p>
        </p:txBody>
      </p:sp>
    </p:spTree>
    <p:extLst>
      <p:ext uri="{BB962C8B-B14F-4D97-AF65-F5344CB8AC3E}">
        <p14:creationId xmlns:p14="http://schemas.microsoft.com/office/powerpoint/2010/main" val="293067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Tela de celular com publicação numa rede social&#10;&#10;Descrição gerada automaticamente">
            <a:extLst>
              <a:ext uri="{FF2B5EF4-FFF2-40B4-BE49-F238E27FC236}">
                <a16:creationId xmlns:a16="http://schemas.microsoft.com/office/drawing/2014/main" id="{83BF81B9-E7DA-4DAC-9BA1-B71EFE45D59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72" r="1337" b="1972"/>
          <a:stretch/>
        </p:blipFill>
        <p:spPr>
          <a:xfrm>
            <a:off x="1241001" y="550506"/>
            <a:ext cx="6195497" cy="4301412"/>
          </a:xfrm>
        </p:spPr>
      </p:pic>
      <p:sp>
        <p:nvSpPr>
          <p:cNvPr id="9" name="CaixaDeTexto 8">
            <a:extLst>
              <a:ext uri="{FF2B5EF4-FFF2-40B4-BE49-F238E27FC236}">
                <a16:creationId xmlns:a16="http://schemas.microsoft.com/office/drawing/2014/main" id="{E91358D2-AE03-4574-A484-FC97A8443390}"/>
              </a:ext>
            </a:extLst>
          </p:cNvPr>
          <p:cNvSpPr txBox="1"/>
          <p:nvPr/>
        </p:nvSpPr>
        <p:spPr>
          <a:xfrm>
            <a:off x="183629" y="115970"/>
            <a:ext cx="4136444" cy="286232"/>
          </a:xfrm>
          <a:prstGeom prst="rect">
            <a:avLst/>
          </a:prstGeom>
          <a:noFill/>
        </p:spPr>
        <p:txBody>
          <a:bodyPr wrap="square" rtlCol="0">
            <a:spAutoFit/>
          </a:bodyPr>
          <a:lstStyle/>
          <a:p>
            <a:pPr marL="228600" indent="-228600" algn="just">
              <a:lnSpc>
                <a:spcPct val="70000"/>
              </a:lnSpc>
              <a:spcBef>
                <a:spcPts val="1000"/>
              </a:spcBef>
              <a:buFont typeface="Arial" panose="020B0604020202020204" pitchFamily="34" charset="0"/>
              <a:buChar char="•"/>
            </a:pPr>
            <a:r>
              <a:rPr lang="pt-BR" b="1" dirty="0">
                <a:solidFill>
                  <a:srgbClr val="000000"/>
                </a:solidFill>
                <a:latin typeface="Verdana, Arial, Helvetica, sans-serif"/>
              </a:rPr>
              <a:t>Parâmetros do Sistemas</a:t>
            </a:r>
          </a:p>
        </p:txBody>
      </p:sp>
      <p:sp>
        <p:nvSpPr>
          <p:cNvPr id="10" name="CaixaDeTexto 9">
            <a:extLst>
              <a:ext uri="{FF2B5EF4-FFF2-40B4-BE49-F238E27FC236}">
                <a16:creationId xmlns:a16="http://schemas.microsoft.com/office/drawing/2014/main" id="{6B355A23-2083-4E49-8133-E9F94B672007}"/>
              </a:ext>
            </a:extLst>
          </p:cNvPr>
          <p:cNvSpPr txBox="1"/>
          <p:nvPr/>
        </p:nvSpPr>
        <p:spPr>
          <a:xfrm>
            <a:off x="1241001" y="5187820"/>
            <a:ext cx="9815775" cy="1200329"/>
          </a:xfrm>
          <a:prstGeom prst="rect">
            <a:avLst/>
          </a:prstGeom>
          <a:noFill/>
        </p:spPr>
        <p:txBody>
          <a:bodyPr wrap="square" rtlCol="0">
            <a:spAutoFit/>
          </a:bodyPr>
          <a:lstStyle/>
          <a:p>
            <a:r>
              <a:rPr lang="pt-BR" dirty="0"/>
              <a:t>Politicas de busca de paginas </a:t>
            </a:r>
            <a:r>
              <a:rPr lang="pt-BR" dirty="0">
                <a:solidFill>
                  <a:srgbClr val="222222"/>
                </a:solidFill>
                <a:latin typeface="arial" panose="020B0604020202020204" pitchFamily="34" charset="0"/>
              </a:rPr>
              <a:t>:</a:t>
            </a:r>
            <a:r>
              <a:rPr lang="pt-BR" b="0" i="0" dirty="0">
                <a:solidFill>
                  <a:srgbClr val="222222"/>
                </a:solidFill>
                <a:effectLst/>
                <a:latin typeface="arial" panose="020B0604020202020204" pitchFamily="34" charset="0"/>
              </a:rPr>
              <a:t> determina quando uma </a:t>
            </a:r>
            <a:r>
              <a:rPr lang="pt-BR" b="1" i="0" dirty="0">
                <a:solidFill>
                  <a:srgbClr val="222222"/>
                </a:solidFill>
                <a:effectLst/>
                <a:latin typeface="arial" panose="020B0604020202020204" pitchFamily="34" charset="0"/>
              </a:rPr>
              <a:t>página</a:t>
            </a:r>
            <a:r>
              <a:rPr lang="pt-BR" b="0" i="0" dirty="0">
                <a:solidFill>
                  <a:srgbClr val="222222"/>
                </a:solidFill>
                <a:effectLst/>
                <a:latin typeface="arial" panose="020B0604020202020204" pitchFamily="34" charset="0"/>
              </a:rPr>
              <a:t> deve ser carregada. </a:t>
            </a:r>
          </a:p>
          <a:p>
            <a:r>
              <a:rPr lang="pt-BR" b="0" i="0" dirty="0">
                <a:solidFill>
                  <a:srgbClr val="222222"/>
                </a:solidFill>
                <a:effectLst/>
                <a:latin typeface="arial" panose="020B0604020202020204" pitchFamily="34" charset="0"/>
              </a:rPr>
              <a:t> Paginação antecipada. </a:t>
            </a:r>
          </a:p>
          <a:p>
            <a:r>
              <a:rPr lang="pt-BR" b="0" i="0" dirty="0">
                <a:solidFill>
                  <a:srgbClr val="222222"/>
                </a:solidFill>
                <a:effectLst/>
                <a:latin typeface="arial" panose="020B0604020202020204" pitchFamily="34" charset="0"/>
              </a:rPr>
              <a:t> Paginação por demanda </a:t>
            </a:r>
          </a:p>
          <a:p>
            <a:r>
              <a:rPr lang="pt-BR" b="0" i="0" dirty="0">
                <a:solidFill>
                  <a:srgbClr val="222222"/>
                </a:solidFill>
                <a:effectLst/>
                <a:latin typeface="arial" panose="020B0604020202020204" pitchFamily="34" charset="0"/>
              </a:rPr>
              <a:t>Determina quantos frames cada processo pode manter na memória principal. </a:t>
            </a:r>
            <a:r>
              <a:rPr lang="pt-BR" dirty="0"/>
              <a:t> </a:t>
            </a:r>
          </a:p>
        </p:txBody>
      </p:sp>
    </p:spTree>
    <p:extLst>
      <p:ext uri="{BB962C8B-B14F-4D97-AF65-F5344CB8AC3E}">
        <p14:creationId xmlns:p14="http://schemas.microsoft.com/office/powerpoint/2010/main" val="1777840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AAD81-1D77-439F-9640-B61C0202B605}"/>
              </a:ext>
            </a:extLst>
          </p:cNvPr>
          <p:cNvSpPr>
            <a:spLocks noGrp="1"/>
          </p:cNvSpPr>
          <p:nvPr>
            <p:ph type="title"/>
          </p:nvPr>
        </p:nvSpPr>
        <p:spPr>
          <a:xfrm>
            <a:off x="408992" y="0"/>
            <a:ext cx="10515600" cy="1325563"/>
          </a:xfrm>
        </p:spPr>
        <p:txBody>
          <a:bodyPr/>
          <a:lstStyle/>
          <a:p>
            <a:r>
              <a:rPr lang="pt-BR" dirty="0"/>
              <a:t>Gerencia de Processos</a:t>
            </a:r>
          </a:p>
        </p:txBody>
      </p:sp>
      <p:sp>
        <p:nvSpPr>
          <p:cNvPr id="10" name="CaixaDeTexto 9">
            <a:extLst>
              <a:ext uri="{FF2B5EF4-FFF2-40B4-BE49-F238E27FC236}">
                <a16:creationId xmlns:a16="http://schemas.microsoft.com/office/drawing/2014/main" id="{83C96BDD-1A7F-4FC6-8176-7E003A0BD1D6}"/>
              </a:ext>
            </a:extLst>
          </p:cNvPr>
          <p:cNvSpPr txBox="1"/>
          <p:nvPr/>
        </p:nvSpPr>
        <p:spPr>
          <a:xfrm>
            <a:off x="408992" y="945696"/>
            <a:ext cx="10870163" cy="5355312"/>
          </a:xfrm>
          <a:prstGeom prst="rect">
            <a:avLst/>
          </a:prstGeom>
          <a:noFill/>
        </p:spPr>
        <p:txBody>
          <a:bodyPr wrap="square" rtlCol="0">
            <a:spAutoFit/>
          </a:bodyPr>
          <a:lstStyle/>
          <a:p>
            <a:r>
              <a:rPr lang="pt-BR" dirty="0"/>
              <a:t>O conceito de processo pode ser refinado como sendo o ambiente onde se executa um programa. </a:t>
            </a:r>
          </a:p>
          <a:p>
            <a:r>
              <a:rPr lang="pt-BR" dirty="0"/>
              <a:t>A execução de um mesmo programa pode ser afetada dependendo do processo no qual ele é processado. </a:t>
            </a:r>
          </a:p>
          <a:p>
            <a:r>
              <a:rPr lang="pt-BR" dirty="0"/>
              <a:t>O processo pode ser dividido em três elementos básicos que juntos mantêm todas as informações necessárias à execução do programa: </a:t>
            </a:r>
          </a:p>
          <a:p>
            <a:r>
              <a:rPr lang="pt-BR" dirty="0"/>
              <a:t>– contexto de hardware</a:t>
            </a:r>
          </a:p>
          <a:p>
            <a:r>
              <a:rPr lang="pt-BR" dirty="0"/>
              <a:t>– contexto de software</a:t>
            </a:r>
          </a:p>
          <a:p>
            <a:r>
              <a:rPr lang="pt-BR" dirty="0"/>
              <a:t>– espaço de endereçamento</a:t>
            </a:r>
          </a:p>
          <a:p>
            <a:endParaRPr lang="pt-BR" dirty="0"/>
          </a:p>
          <a:p>
            <a:r>
              <a:rPr lang="pt-BR" dirty="0"/>
              <a:t>O simulador implementa três estados em que um processo pode se encontrar: </a:t>
            </a:r>
          </a:p>
          <a:p>
            <a:pPr marL="0" indent="0">
              <a:buNone/>
            </a:pPr>
            <a:r>
              <a:rPr lang="pt-BR" dirty="0"/>
              <a:t>– Execução</a:t>
            </a:r>
          </a:p>
          <a:p>
            <a:pPr marL="0" indent="0">
              <a:buNone/>
            </a:pPr>
            <a:r>
              <a:rPr lang="pt-BR" dirty="0"/>
              <a:t> – Pronto</a:t>
            </a:r>
          </a:p>
          <a:p>
            <a:pPr marL="0" indent="0">
              <a:buNone/>
            </a:pPr>
            <a:r>
              <a:rPr lang="pt-BR" dirty="0"/>
              <a:t> – Espera</a:t>
            </a:r>
          </a:p>
          <a:p>
            <a:pPr marL="0" indent="0">
              <a:buNone/>
            </a:pPr>
            <a:endParaRPr lang="pt-BR" b="1" dirty="0"/>
          </a:p>
          <a:p>
            <a:pPr marL="0" indent="0">
              <a:buNone/>
            </a:pPr>
            <a:r>
              <a:rPr lang="pt-BR" b="1" dirty="0"/>
              <a:t>Estado de execução </a:t>
            </a:r>
          </a:p>
          <a:p>
            <a:pPr marL="0" indent="0">
              <a:buNone/>
            </a:pPr>
            <a:r>
              <a:rPr lang="pt-BR" dirty="0"/>
              <a:t>Um processo é dito no estado de execução (running) quando está sendo processado pela CPU. Como o simulador implementa apenas um processador, somente um processo pode estar sendo executado em um dado instante de tempo. Os processos se revezam na utilização do processador seguindo uma política estabelecida pelo escalonador. 16 </a:t>
            </a:r>
            <a:r>
              <a:rPr lang="pt-BR" dirty="0" err="1"/>
              <a:t>SOsim</a:t>
            </a:r>
            <a:r>
              <a:rPr lang="pt-BR" dirty="0"/>
              <a:t> </a:t>
            </a:r>
          </a:p>
          <a:p>
            <a:endParaRPr lang="pt-BR" dirty="0"/>
          </a:p>
        </p:txBody>
      </p:sp>
    </p:spTree>
    <p:extLst>
      <p:ext uri="{BB962C8B-B14F-4D97-AF65-F5344CB8AC3E}">
        <p14:creationId xmlns:p14="http://schemas.microsoft.com/office/powerpoint/2010/main" val="4044279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9F34A18-798C-401A-8839-95B12C4926AD}"/>
              </a:ext>
            </a:extLst>
          </p:cNvPr>
          <p:cNvSpPr>
            <a:spLocks noGrp="1"/>
          </p:cNvSpPr>
          <p:nvPr>
            <p:ph idx="1"/>
          </p:nvPr>
        </p:nvSpPr>
        <p:spPr>
          <a:xfrm>
            <a:off x="371669" y="261257"/>
            <a:ext cx="10515600" cy="5915706"/>
          </a:xfrm>
        </p:spPr>
        <p:txBody>
          <a:bodyPr/>
          <a:lstStyle/>
          <a:p>
            <a:pPr marL="0" indent="0">
              <a:buNone/>
            </a:pPr>
            <a:r>
              <a:rPr lang="pt-BR" sz="1800" b="1" dirty="0"/>
              <a:t>Estado de pronto</a:t>
            </a:r>
          </a:p>
          <a:p>
            <a:pPr marL="0" indent="0">
              <a:buNone/>
            </a:pPr>
            <a:r>
              <a:rPr lang="pt-BR" sz="1800" b="1" dirty="0"/>
              <a:t> </a:t>
            </a:r>
            <a:r>
              <a:rPr lang="pt-BR" sz="1800" dirty="0"/>
              <a:t>Um processo está no estado de pronto (</a:t>
            </a:r>
            <a:r>
              <a:rPr lang="pt-BR" sz="1800" dirty="0" err="1"/>
              <a:t>ready</a:t>
            </a:r>
            <a:r>
              <a:rPr lang="pt-BR" sz="1800" dirty="0"/>
              <a:t>) quando apenas aguarda uma oportunidade para executar, ou seja, espera que o sistema operacional aloque a CPU para sua execução. O escalonador é responsável por determinar a ordem pela qual os processos em estado de pronto devem ganhar a CPU. Normalmente existem vários processos no sistema no estado de pronto.</a:t>
            </a:r>
          </a:p>
          <a:p>
            <a:pPr marL="0" indent="0">
              <a:buNone/>
            </a:pPr>
            <a:r>
              <a:rPr lang="pt-BR" sz="1800" b="1" dirty="0"/>
              <a:t>Estado de espera</a:t>
            </a:r>
          </a:p>
          <a:p>
            <a:pPr marL="0" indent="0">
              <a:buNone/>
            </a:pPr>
            <a:r>
              <a:rPr lang="pt-BR" sz="1800" dirty="0"/>
              <a:t>Um processo está no estado de espera (</a:t>
            </a:r>
            <a:r>
              <a:rPr lang="pt-BR" sz="1800" dirty="0" err="1"/>
              <a:t>wait</a:t>
            </a:r>
            <a:r>
              <a:rPr lang="pt-BR" sz="1800" dirty="0"/>
              <a:t>) quando aguarda algum evento externo ou algum recurso para poder prosseguir seu processamento. </a:t>
            </a:r>
          </a:p>
          <a:p>
            <a:pPr marL="0" indent="0">
              <a:buNone/>
            </a:pPr>
            <a:r>
              <a:rPr lang="pt-BR" sz="1800" dirty="0"/>
              <a:t>O simulador implementa três tipos de estado de espera: </a:t>
            </a:r>
          </a:p>
          <a:p>
            <a:pPr marL="457200" lvl="1" indent="0">
              <a:buNone/>
            </a:pPr>
            <a:r>
              <a:rPr lang="pt-BR" sz="1800" dirty="0"/>
              <a:t>– um processo pode estar esperando o término de uma operação de entrada/saída</a:t>
            </a:r>
          </a:p>
          <a:p>
            <a:pPr marL="457200" lvl="1" indent="0">
              <a:buNone/>
            </a:pPr>
            <a:r>
              <a:rPr lang="pt-BR" sz="1800" dirty="0"/>
              <a:t> – aguardando ser retirado do estado de suspenso (resume)</a:t>
            </a:r>
          </a:p>
          <a:p>
            <a:pPr marL="457200" lvl="1" indent="0">
              <a:buNone/>
            </a:pPr>
            <a:r>
              <a:rPr lang="pt-BR" sz="1800" dirty="0"/>
              <a:t> – ou a espera pelo término de um </a:t>
            </a:r>
            <a:r>
              <a:rPr lang="pt-BR" sz="1800" dirty="0" err="1"/>
              <a:t>page</a:t>
            </a:r>
            <a:r>
              <a:rPr lang="pt-BR" sz="1800" dirty="0"/>
              <a:t> </a:t>
            </a:r>
            <a:r>
              <a:rPr lang="pt-BR" sz="1800" dirty="0" err="1"/>
              <a:t>fault</a:t>
            </a:r>
            <a:r>
              <a:rPr lang="pt-BR" sz="1800" dirty="0"/>
              <a:t>.</a:t>
            </a:r>
          </a:p>
          <a:p>
            <a:pPr marL="0" indent="0">
              <a:buNone/>
            </a:pPr>
            <a:r>
              <a:rPr lang="pt-BR" sz="1800" dirty="0"/>
              <a:t>O simulador permite visualizar todos os processos criados em um formato semelhante ao apresentado por sistemas operacionais reais. </a:t>
            </a:r>
          </a:p>
          <a:p>
            <a:pPr marL="0" indent="0">
              <a:buNone/>
            </a:pPr>
            <a:r>
              <a:rPr lang="pt-BR" sz="1800" dirty="0"/>
              <a:t>Cada linha exibe a cor e a identificação do processo, a prioridade base e dinâmica respectivamente, o tempo de UCP e o número de frames alocados na memória. </a:t>
            </a:r>
          </a:p>
          <a:p>
            <a:pPr marL="0" indent="0">
              <a:buNone/>
            </a:pPr>
            <a:r>
              <a:rPr lang="pt-BR" sz="1800" dirty="0"/>
              <a:t> As informações contidas na janela são atualizadas em </a:t>
            </a:r>
            <a:r>
              <a:rPr lang="pt-BR" sz="1800" dirty="0" err="1"/>
              <a:t>tempo-real</a:t>
            </a:r>
            <a:r>
              <a:rPr lang="pt-BR" sz="1800" dirty="0"/>
              <a:t>, permitindo acompanhar as alterações de alguns campos.</a:t>
            </a:r>
          </a:p>
        </p:txBody>
      </p:sp>
    </p:spTree>
    <p:extLst>
      <p:ext uri="{BB962C8B-B14F-4D97-AF65-F5344CB8AC3E}">
        <p14:creationId xmlns:p14="http://schemas.microsoft.com/office/powerpoint/2010/main" val="1946182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7011F0-40CC-491B-B132-D312D3C195F8}"/>
              </a:ext>
            </a:extLst>
          </p:cNvPr>
          <p:cNvSpPr>
            <a:spLocks noGrp="1"/>
          </p:cNvSpPr>
          <p:nvPr>
            <p:ph type="title"/>
          </p:nvPr>
        </p:nvSpPr>
        <p:spPr>
          <a:xfrm>
            <a:off x="231710" y="18255"/>
            <a:ext cx="10515600" cy="1325563"/>
          </a:xfrm>
        </p:spPr>
        <p:txBody>
          <a:bodyPr/>
          <a:lstStyle/>
          <a:p>
            <a:r>
              <a:rPr lang="pt-BR" dirty="0"/>
              <a:t>Gerência de Processos</a:t>
            </a:r>
          </a:p>
        </p:txBody>
      </p:sp>
      <p:sp>
        <p:nvSpPr>
          <p:cNvPr id="3" name="Espaço Reservado para Conteúdo 2">
            <a:extLst>
              <a:ext uri="{FF2B5EF4-FFF2-40B4-BE49-F238E27FC236}">
                <a16:creationId xmlns:a16="http://schemas.microsoft.com/office/drawing/2014/main" id="{C4E9659E-E0DC-4B5C-890E-98A4F72D2973}"/>
              </a:ext>
            </a:extLst>
          </p:cNvPr>
          <p:cNvSpPr>
            <a:spLocks noGrp="1"/>
          </p:cNvSpPr>
          <p:nvPr>
            <p:ph idx="1"/>
          </p:nvPr>
        </p:nvSpPr>
        <p:spPr>
          <a:xfrm>
            <a:off x="838200" y="1110343"/>
            <a:ext cx="10515600" cy="5066620"/>
          </a:xfrm>
        </p:spPr>
        <p:txBody>
          <a:bodyPr/>
          <a:lstStyle/>
          <a:p>
            <a:r>
              <a:rPr lang="pt-BR" sz="1500" dirty="0">
                <a:solidFill>
                  <a:srgbClr val="000000"/>
                </a:solidFill>
                <a:latin typeface="Verdana, Arial, Helvetica, sans-serif"/>
              </a:rPr>
              <a:t>Um processo pode ser entendido inicialmente como um programa em execução, só que seu conceito é mais abrangente. </a:t>
            </a:r>
          </a:p>
          <a:p>
            <a:r>
              <a:rPr lang="pt-BR" sz="1500" dirty="0">
                <a:solidFill>
                  <a:srgbClr val="000000"/>
                </a:solidFill>
                <a:latin typeface="Verdana, Arial, Helvetica, sans-serif"/>
              </a:rPr>
              <a:t>Este conceito torna-se mais claro quando pensamos de que forma os sistemas </a:t>
            </a:r>
            <a:r>
              <a:rPr lang="pt-BR" sz="1500" dirty="0" err="1">
                <a:solidFill>
                  <a:srgbClr val="000000"/>
                </a:solidFill>
                <a:latin typeface="Verdana, Arial, Helvetica, sans-serif"/>
              </a:rPr>
              <a:t>multiprogramáveis</a:t>
            </a:r>
            <a:r>
              <a:rPr lang="pt-BR" sz="1500" dirty="0">
                <a:solidFill>
                  <a:srgbClr val="000000"/>
                </a:solidFill>
                <a:latin typeface="Verdana, Arial, Helvetica, sans-serif"/>
              </a:rPr>
              <a:t> (multitarefa) atendem os diversos usuários (tarefas) e mantêm informações a respeito dos vários programas que estão sendo executados concorrentemente</a:t>
            </a:r>
          </a:p>
          <a:p>
            <a:r>
              <a:rPr lang="pt-BR" sz="1600" dirty="0"/>
              <a:t>O simulador permite visualizar todos os processos criados em um formato semelhante ao apresentado por sistemas operacionais reais. Cada linha exibe a cor e a identificação do processo, a prioridade base e dinâmica respectivamente, o tempo de UCP e o número de frames alocados na memória . As informações contidas na janela são atualizadas em </a:t>
            </a:r>
            <a:r>
              <a:rPr lang="pt-BR" sz="1600" dirty="0" err="1"/>
              <a:t>tempo-real</a:t>
            </a:r>
            <a:r>
              <a:rPr lang="pt-BR" sz="1600" dirty="0"/>
              <a:t>, permitindo acompanhar as alterações de alguns campos. </a:t>
            </a:r>
          </a:p>
          <a:p>
            <a:endParaRPr lang="pt-BR" sz="1500" dirty="0">
              <a:solidFill>
                <a:srgbClr val="000000"/>
              </a:solidFill>
              <a:latin typeface="Verdana, Arial, Helvetica, sans-serif"/>
            </a:endParaRPr>
          </a:p>
        </p:txBody>
      </p:sp>
      <p:pic>
        <p:nvPicPr>
          <p:cNvPr id="6" name="Espaço Reservado para Conteúdo 8" descr="Uma imagem contendo screenshot, texto&#10;&#10;Descrição gerada automaticamente">
            <a:extLst>
              <a:ext uri="{FF2B5EF4-FFF2-40B4-BE49-F238E27FC236}">
                <a16:creationId xmlns:a16="http://schemas.microsoft.com/office/drawing/2014/main" id="{CFAA6D20-FDBB-4D00-B2E2-DA455BB32A3B}"/>
              </a:ext>
            </a:extLst>
          </p:cNvPr>
          <p:cNvPicPr>
            <a:picLocks noChangeAspect="1"/>
          </p:cNvPicPr>
          <p:nvPr/>
        </p:nvPicPr>
        <p:blipFill rotWithShape="1">
          <a:blip r:embed="rId2">
            <a:extLst>
              <a:ext uri="{28A0092B-C50C-407E-A947-70E740481C1C}">
                <a14:useLocalDpi xmlns:a14="http://schemas.microsoft.com/office/drawing/2010/main" val="0"/>
              </a:ext>
            </a:extLst>
          </a:blip>
          <a:srcRect l="2149" t="3018" r="1344" b="3749"/>
          <a:stretch/>
        </p:blipFill>
        <p:spPr>
          <a:xfrm>
            <a:off x="1184987" y="3760236"/>
            <a:ext cx="3993503" cy="2323323"/>
          </a:xfrm>
          <a:prstGeom prst="rect">
            <a:avLst/>
          </a:prstGeom>
        </p:spPr>
      </p:pic>
      <p:sp>
        <p:nvSpPr>
          <p:cNvPr id="7" name="CaixaDeTexto 6">
            <a:extLst>
              <a:ext uri="{FF2B5EF4-FFF2-40B4-BE49-F238E27FC236}">
                <a16:creationId xmlns:a16="http://schemas.microsoft.com/office/drawing/2014/main" id="{27501315-0268-4CBC-A4B9-C6626975A798}"/>
              </a:ext>
            </a:extLst>
          </p:cNvPr>
          <p:cNvSpPr txBox="1"/>
          <p:nvPr/>
        </p:nvSpPr>
        <p:spPr>
          <a:xfrm>
            <a:off x="5504790" y="3886115"/>
            <a:ext cx="6106884" cy="1815882"/>
          </a:xfrm>
          <a:prstGeom prst="rect">
            <a:avLst/>
          </a:prstGeom>
          <a:noFill/>
        </p:spPr>
        <p:txBody>
          <a:bodyPr wrap="square">
            <a:spAutoFit/>
          </a:bodyPr>
          <a:lstStyle/>
          <a:p>
            <a:r>
              <a:rPr lang="pt-BR" sz="1400" dirty="0"/>
              <a:t>Operação Descrição </a:t>
            </a:r>
          </a:p>
          <a:p>
            <a:r>
              <a:rPr lang="pt-BR" sz="1400" b="1" dirty="0"/>
              <a:t>Criar - </a:t>
            </a:r>
            <a:r>
              <a:rPr lang="pt-BR" sz="1400" dirty="0"/>
              <a:t>Faz com que o processo seja criado</a:t>
            </a:r>
            <a:endParaRPr lang="pt-BR" sz="1400" b="1" dirty="0"/>
          </a:p>
          <a:p>
            <a:r>
              <a:rPr lang="pt-BR" sz="1400" b="1" dirty="0"/>
              <a:t>Suspende</a:t>
            </a:r>
            <a:r>
              <a:rPr lang="pt-BR" sz="1400" dirty="0"/>
              <a:t> Faz com que o processo selecionado fique no estado de espera. </a:t>
            </a:r>
          </a:p>
          <a:p>
            <a:r>
              <a:rPr lang="pt-BR" sz="1400" b="1" dirty="0"/>
              <a:t>Prosseguir</a:t>
            </a:r>
            <a:r>
              <a:rPr lang="pt-BR" sz="1400" dirty="0"/>
              <a:t> -Faz com que um processo suspenso retorne para a fila de processos no estado de pronto. </a:t>
            </a:r>
          </a:p>
          <a:p>
            <a:r>
              <a:rPr lang="pt-BR" sz="1400" b="1" dirty="0"/>
              <a:t>Finalizar</a:t>
            </a:r>
            <a:r>
              <a:rPr lang="pt-BR" sz="1400" dirty="0"/>
              <a:t> Faz com que o processo seja terminado e seu PCB eliminado. </a:t>
            </a:r>
          </a:p>
          <a:p>
            <a:r>
              <a:rPr lang="pt-BR" sz="1400" b="1" dirty="0"/>
              <a:t>Prioridade</a:t>
            </a:r>
            <a:r>
              <a:rPr lang="pt-BR" sz="1400" dirty="0"/>
              <a:t> - Faz com que o processo seja </a:t>
            </a:r>
            <a:r>
              <a:rPr lang="pt-BR" sz="1400" dirty="0" err="1"/>
              <a:t>alteradoa</a:t>
            </a:r>
            <a:r>
              <a:rPr lang="pt-BR" sz="1400" dirty="0"/>
              <a:t> sua prioridade</a:t>
            </a:r>
          </a:p>
          <a:p>
            <a:r>
              <a:rPr lang="pt-BR" sz="1400" b="1" dirty="0"/>
              <a:t>PCB</a:t>
            </a:r>
            <a:r>
              <a:rPr lang="pt-BR" sz="1400" dirty="0"/>
              <a:t> Permite visualizar o bloco de controle do processo. </a:t>
            </a:r>
          </a:p>
        </p:txBody>
      </p:sp>
    </p:spTree>
    <p:extLst>
      <p:ext uri="{BB962C8B-B14F-4D97-AF65-F5344CB8AC3E}">
        <p14:creationId xmlns:p14="http://schemas.microsoft.com/office/powerpoint/2010/main" val="3067768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Tela de computador com texto preto sobre fundo branco&#10;&#10;Descrição gerada automaticamente">
            <a:extLst>
              <a:ext uri="{FF2B5EF4-FFF2-40B4-BE49-F238E27FC236}">
                <a16:creationId xmlns:a16="http://schemas.microsoft.com/office/drawing/2014/main" id="{89E91A27-11E3-47B8-8A10-A122543095D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59" t="1834" r="3414"/>
          <a:stretch/>
        </p:blipFill>
        <p:spPr>
          <a:xfrm>
            <a:off x="5077957" y="279918"/>
            <a:ext cx="3626299" cy="5466576"/>
          </a:xfrm>
        </p:spPr>
      </p:pic>
      <p:pic>
        <p:nvPicPr>
          <p:cNvPr id="7" name="Imagem 6" descr="Tela de celular com texto preto sobre fundo branco&#10;&#10;Descrição gerada automaticamente">
            <a:extLst>
              <a:ext uri="{FF2B5EF4-FFF2-40B4-BE49-F238E27FC236}">
                <a16:creationId xmlns:a16="http://schemas.microsoft.com/office/drawing/2014/main" id="{4C85FEDE-26CA-40C1-8D6B-C495A928A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2105" y="644628"/>
            <a:ext cx="2735817" cy="1333616"/>
          </a:xfrm>
          <a:prstGeom prst="rect">
            <a:avLst/>
          </a:prstGeom>
        </p:spPr>
      </p:pic>
      <p:pic>
        <p:nvPicPr>
          <p:cNvPr id="9" name="Imagem 8" descr="Tela de celular com texto preto sobre fundo branco&#10;&#10;Descrição gerada automaticamente">
            <a:extLst>
              <a:ext uri="{FF2B5EF4-FFF2-40B4-BE49-F238E27FC236}">
                <a16:creationId xmlns:a16="http://schemas.microsoft.com/office/drawing/2014/main" id="{284370B5-AD9F-42F5-A4BA-E465A7F9EF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1705" y="3726319"/>
            <a:ext cx="2453853" cy="2644369"/>
          </a:xfrm>
          <a:prstGeom prst="rect">
            <a:avLst/>
          </a:prstGeom>
        </p:spPr>
      </p:pic>
      <p:sp>
        <p:nvSpPr>
          <p:cNvPr id="10" name="CaixaDeTexto 9">
            <a:extLst>
              <a:ext uri="{FF2B5EF4-FFF2-40B4-BE49-F238E27FC236}">
                <a16:creationId xmlns:a16="http://schemas.microsoft.com/office/drawing/2014/main" id="{21AD9B00-6189-4A98-A2B2-446815D9B76D}"/>
              </a:ext>
            </a:extLst>
          </p:cNvPr>
          <p:cNvSpPr txBox="1"/>
          <p:nvPr/>
        </p:nvSpPr>
        <p:spPr>
          <a:xfrm>
            <a:off x="573081" y="177751"/>
            <a:ext cx="4232184" cy="2739211"/>
          </a:xfrm>
          <a:prstGeom prst="rect">
            <a:avLst/>
          </a:prstGeom>
          <a:noFill/>
        </p:spPr>
        <p:txBody>
          <a:bodyPr wrap="square" rtlCol="0">
            <a:spAutoFit/>
          </a:bodyPr>
          <a:lstStyle/>
          <a:p>
            <a:pPr algn="just"/>
            <a:r>
              <a:rPr lang="pt-BR" b="1" dirty="0"/>
              <a:t>PCB- </a:t>
            </a:r>
            <a:r>
              <a:rPr lang="pt-BR" sz="1400" dirty="0"/>
              <a:t>O bloco de controle (</a:t>
            </a:r>
            <a:r>
              <a:rPr lang="pt-BR" sz="1400" dirty="0" err="1"/>
              <a:t>Process</a:t>
            </a:r>
            <a:r>
              <a:rPr lang="pt-BR" sz="1400" dirty="0"/>
              <a:t> </a:t>
            </a:r>
            <a:r>
              <a:rPr lang="pt-BR" sz="1400" dirty="0" err="1"/>
              <a:t>Control</a:t>
            </a:r>
            <a:r>
              <a:rPr lang="pt-BR" sz="1400" dirty="0"/>
              <a:t> </a:t>
            </a:r>
            <a:r>
              <a:rPr lang="pt-BR" sz="1400" dirty="0" err="1"/>
              <a:t>Block</a:t>
            </a:r>
            <a:r>
              <a:rPr lang="pt-BR" sz="1400" dirty="0"/>
              <a:t> - PCB) é a alma de um processo. Nele temos todas as informações importantes para executar um programa em um ambiente </a:t>
            </a:r>
            <a:r>
              <a:rPr lang="pt-BR" sz="1400" dirty="0" err="1"/>
              <a:t>multiprogramável</a:t>
            </a:r>
            <a:r>
              <a:rPr lang="pt-BR" sz="1400" dirty="0"/>
              <a:t>.</a:t>
            </a:r>
          </a:p>
          <a:p>
            <a:pPr algn="just"/>
            <a:r>
              <a:rPr lang="pt-BR" sz="1400" dirty="0"/>
              <a:t> O simulador permite visualizar o PCB de qualquer processo selecionado e observar seu contexto de hardware e software.</a:t>
            </a:r>
          </a:p>
          <a:p>
            <a:pPr algn="just"/>
            <a:r>
              <a:rPr lang="pt-BR" sz="1400" dirty="0"/>
              <a:t>O PCB exibe todas as propriedades do processo e são atualizadas periodicamente, permitindo observar as mudanças de suas características em tempo real. </a:t>
            </a:r>
          </a:p>
          <a:p>
            <a:pPr algn="just"/>
            <a:r>
              <a:rPr lang="pt-BR" sz="1400" dirty="0"/>
              <a:t>A opção PPT permite visualizar a tabela de páginas do processo </a:t>
            </a:r>
          </a:p>
        </p:txBody>
      </p:sp>
      <p:sp>
        <p:nvSpPr>
          <p:cNvPr id="12" name="CaixaDeTexto 11">
            <a:extLst>
              <a:ext uri="{FF2B5EF4-FFF2-40B4-BE49-F238E27FC236}">
                <a16:creationId xmlns:a16="http://schemas.microsoft.com/office/drawing/2014/main" id="{9C4DCC62-6000-4840-9088-9CA738509DF6}"/>
              </a:ext>
            </a:extLst>
          </p:cNvPr>
          <p:cNvSpPr txBox="1"/>
          <p:nvPr/>
        </p:nvSpPr>
        <p:spPr>
          <a:xfrm>
            <a:off x="361562" y="5746494"/>
            <a:ext cx="6097554" cy="923330"/>
          </a:xfrm>
          <a:prstGeom prst="rect">
            <a:avLst/>
          </a:prstGeom>
          <a:noFill/>
        </p:spPr>
        <p:txBody>
          <a:bodyPr wrap="square">
            <a:spAutoFit/>
          </a:bodyPr>
          <a:lstStyle/>
          <a:p>
            <a:pPr algn="just"/>
            <a:r>
              <a:rPr lang="pt-BR" sz="1800" b="1" dirty="0"/>
              <a:t>Tab. </a:t>
            </a:r>
            <a:r>
              <a:rPr lang="pt-BR" sz="1800" b="1" dirty="0" err="1"/>
              <a:t>Pag</a:t>
            </a:r>
            <a:r>
              <a:rPr lang="pt-BR" sz="1800" b="1" dirty="0"/>
              <a:t> </a:t>
            </a:r>
            <a:r>
              <a:rPr lang="pt-BR" sz="1800" dirty="0"/>
              <a:t>que representa o seu espaço de endereçamento. A partir das setas da  é possível percorrer a lista de processos criados e observar seus atributos.</a:t>
            </a:r>
          </a:p>
        </p:txBody>
      </p:sp>
      <p:sp>
        <p:nvSpPr>
          <p:cNvPr id="13" name="Seta: para a Direita 12">
            <a:extLst>
              <a:ext uri="{FF2B5EF4-FFF2-40B4-BE49-F238E27FC236}">
                <a16:creationId xmlns:a16="http://schemas.microsoft.com/office/drawing/2014/main" id="{2D5AF820-AFBC-4F02-928F-AC23798A601B}"/>
              </a:ext>
            </a:extLst>
          </p:cNvPr>
          <p:cNvSpPr/>
          <p:nvPr/>
        </p:nvSpPr>
        <p:spPr>
          <a:xfrm>
            <a:off x="2689173" y="3928188"/>
            <a:ext cx="1621570" cy="587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Seta: para a Direita 13">
            <a:extLst>
              <a:ext uri="{FF2B5EF4-FFF2-40B4-BE49-F238E27FC236}">
                <a16:creationId xmlns:a16="http://schemas.microsoft.com/office/drawing/2014/main" id="{DC63F7D1-37FF-4EC3-88C3-CD34467AC0D5}"/>
              </a:ext>
            </a:extLst>
          </p:cNvPr>
          <p:cNvSpPr/>
          <p:nvPr/>
        </p:nvSpPr>
        <p:spPr>
          <a:xfrm>
            <a:off x="6921357" y="6102220"/>
            <a:ext cx="1037655" cy="410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9772913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1971</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17</vt:i4>
      </vt:variant>
    </vt:vector>
  </HeadingPairs>
  <TitlesOfParts>
    <vt:vector size="24" baseType="lpstr">
      <vt:lpstr>Arial</vt:lpstr>
      <vt:lpstr>Arial</vt:lpstr>
      <vt:lpstr>Calibri</vt:lpstr>
      <vt:lpstr>Calibri Light</vt:lpstr>
      <vt:lpstr>Times New Roman</vt:lpstr>
      <vt:lpstr>Verdana, Arial, Helvetica, sans-serif</vt:lpstr>
      <vt:lpstr>Tema do Office</vt:lpstr>
      <vt:lpstr>Conceitos Básicos SoSim</vt:lpstr>
      <vt:lpstr>Apresentação do PowerPoint</vt:lpstr>
      <vt:lpstr>Apresentação do PowerPoint</vt:lpstr>
      <vt:lpstr>Apresentação do PowerPoint</vt:lpstr>
      <vt:lpstr>Apresentação do PowerPoint</vt:lpstr>
      <vt:lpstr>Gerencia de Processos</vt:lpstr>
      <vt:lpstr>Apresentação do PowerPoint</vt:lpstr>
      <vt:lpstr>Gerência de Processos</vt:lpstr>
      <vt:lpstr>Apresentação do PowerPoint</vt:lpstr>
      <vt:lpstr>Gerência do Processador</vt:lpstr>
      <vt:lpstr>Apresentação do PowerPoint</vt:lpstr>
      <vt:lpstr>Gerência de Memória</vt:lpstr>
      <vt:lpstr>Gerência de Memória</vt:lpstr>
      <vt:lpstr>Arquivo de paginação </vt:lpstr>
      <vt:lpstr>Estatísticas</vt:lpstr>
      <vt:lpstr>Apresentação do PowerPoint</vt:lpstr>
      <vt:lpstr>LOG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Marta</dc:creator>
  <cp:lastModifiedBy>Marta</cp:lastModifiedBy>
  <cp:revision>52</cp:revision>
  <dcterms:created xsi:type="dcterms:W3CDTF">2020-08-16T20:27:09Z</dcterms:created>
  <dcterms:modified xsi:type="dcterms:W3CDTF">2020-08-26T18:25:28Z</dcterms:modified>
</cp:coreProperties>
</file>