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9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41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41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7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8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26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49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8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2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7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7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2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49C-DD1C-47CB-9DBF-2E193D8F13DE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B8F4-F311-4F86-A421-E8EAC1E02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8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F5C9-15F2-ACA3-8A4F-6AADB3FA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4BAD2-E5C1-7CFB-51B0-9F8DE6016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/ Robson Souza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300655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8B5D7-116A-C59D-03F1-D26DD2C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0C475-5C8E-EF71-16E1-2D005BA8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– A query vai exibir apenas clientes que tem pedidos.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Explicação: O INNER JOIN mostra apenas os registros em que os </a:t>
            </a:r>
            <a:r>
              <a:rPr lang="pt-BR" dirty="0" err="1"/>
              <a:t>id_cliente</a:t>
            </a:r>
            <a:r>
              <a:rPr lang="pt-BR" dirty="0"/>
              <a:t> das tabelas clientes e pedidos coincidem.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6BFA56-6E10-AECA-1365-6991F8A4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38" y="3037194"/>
            <a:ext cx="7205524" cy="12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3D30-C2CF-AC34-A011-1A85BCE5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8F4E2-3ACE-8A85-98ED-43760C7E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 - Exibe todos os clientes, com seus pedidos (se existirem).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Explicação: O LEFT JOIN retorna todos os registros da tabela clientes. Para os clientes sem pedidos, os valores de produto e valor serão NULL.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16ACEF-6E4E-45FC-F5CA-5460E3FE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16" y="3138771"/>
            <a:ext cx="7705390" cy="12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3ACE-E7F8-F1ED-C483-773985D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7D037-9EB8-BB09-1E3F-F3617D46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7414"/>
          </a:xfrm>
        </p:spPr>
        <p:txBody>
          <a:bodyPr>
            <a:normAutofit/>
          </a:bodyPr>
          <a:lstStyle/>
          <a:p>
            <a:r>
              <a:rPr lang="pt-BR" dirty="0"/>
              <a:t>RIGHT JOIN - Exibe todos os pedidos, com os clientes correspondentes (se existirem).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Explicação: O RIGHT JOIN retorna todos os registros da tabela pedidos. Para pedidos sem clientes correspondentes, nome será NULL.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9AE917-94B0-34E3-3FFE-D7847562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60" y="3354387"/>
            <a:ext cx="8135902" cy="13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E7DE-9B83-F85A-1A76-E98AA71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DC5C6-D292-5B9C-275F-0FAEFFCD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857"/>
            <a:ext cx="9905999" cy="4572000"/>
          </a:xfrm>
        </p:spPr>
        <p:txBody>
          <a:bodyPr>
            <a:normAutofit/>
          </a:bodyPr>
          <a:lstStyle/>
          <a:p>
            <a:r>
              <a:rPr lang="pt-BR" dirty="0"/>
              <a:t>FULL JOIN (Simulação) – Combina LEFT e RIGHT JOINS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Explicação: Esse FULL JOIN simulado retorna todos os registros de ambas as tabelas, mostrando NULL onde não há correspondência.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5D7676-C33D-EF61-8658-19E3F218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88" y="2715649"/>
            <a:ext cx="6584223" cy="23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C8C9-A2ED-CD16-949A-F83DC7D1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A1D1E-03BB-1428-D27D-72CD5282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7414"/>
          </a:xfrm>
        </p:spPr>
        <p:txBody>
          <a:bodyPr>
            <a:normAutofit/>
          </a:bodyPr>
          <a:lstStyle/>
          <a:p>
            <a:r>
              <a:rPr lang="pt-BR" dirty="0"/>
              <a:t>Cross Join - Exibe o produto cartesiano entre as duas tabelas.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Explicação: O CROSS JOIN combina cada registro de clientes com cada registro de pedidos, gerando todas as combinações possíveis.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DEADCC-5427-D705-3B1E-A07A8A4B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41" y="2937537"/>
            <a:ext cx="6389917" cy="16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D882-6AAC-F01B-84A2-6DCE02F5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C48C7-ABC4-6520-3C6B-06DEDF33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JOINs</a:t>
            </a:r>
            <a:r>
              <a:rPr lang="pt-BR" dirty="0"/>
              <a:t> são fundamentais para o trabalho com bancos de dados relacionais, pois permitem integrar e relacionar dados distribuídos em diferentes tabelas. Eles são essenciais para responder a perguntas complexas e extrair insights mais profundos, como ao relacionar vendas com clientes, produtos com fornecedores, ou autores com livros, conforme o exemplo que vimos.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08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EFE5F-91C1-DE65-D68B-C6E64681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BB7E4-344D-1B5A-4A1F-A4519D66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capacidade de usar </a:t>
            </a:r>
            <a:r>
              <a:rPr lang="pt-BR" dirty="0" err="1"/>
              <a:t>JOINs</a:t>
            </a:r>
            <a:r>
              <a:rPr lang="pt-BR" dirty="0"/>
              <a:t> eficientemente não só torna as consultas mais poderosas como também promove a organização e normalização do banco de dados, evitando duplicação de dados e facilitando a manutenção. Dominar os </a:t>
            </a:r>
            <a:r>
              <a:rPr lang="pt-BR" dirty="0" err="1"/>
              <a:t>JOINs</a:t>
            </a:r>
            <a:r>
              <a:rPr lang="pt-BR" dirty="0"/>
              <a:t> é uma habilidade crucial para qualquer profissional que trabalhe com SQL, pois são amplamente aplicáveis em análises de dados, relatórios, desenvolvimento de aplicativos e manutenção de sistemas.</a:t>
            </a:r>
          </a:p>
        </p:txBody>
      </p:sp>
    </p:spTree>
    <p:extLst>
      <p:ext uri="{BB962C8B-B14F-4D97-AF65-F5344CB8AC3E}">
        <p14:creationId xmlns:p14="http://schemas.microsoft.com/office/powerpoint/2010/main" val="323842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6791C-0AF1-A665-EF7A-08287523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E2255-2A7A-1C2B-6A8B-3D21E58D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Esses comandos também têm grande importância na otimização de consultas. Usar o JOIN correto em cada situação ajuda a melhorar a performance e eficiência das operações no banco de dados. Portanto, conhecer bem o funcionamento e as aplicações dos </a:t>
            </a:r>
            <a:r>
              <a:rPr lang="pt-BR" dirty="0" err="1"/>
              <a:t>JOINs</a:t>
            </a:r>
            <a:r>
              <a:rPr lang="pt-BR"/>
              <a:t> é essencial para quem busca se destacar na área de banco de dados e alcançar um nível profissional em SQL e MySQL.</a:t>
            </a:r>
          </a:p>
        </p:txBody>
      </p:sp>
    </p:spTree>
    <p:extLst>
      <p:ext uri="{BB962C8B-B14F-4D97-AF65-F5344CB8AC3E}">
        <p14:creationId xmlns:p14="http://schemas.microsoft.com/office/powerpoint/2010/main" val="33458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6D0CF-43FA-9F85-EF3E-5EA1D850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A3336-6D35-80D2-38D0-F66A14E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começar com uma explicação detalhada sobre os </a:t>
            </a:r>
            <a:r>
              <a:rPr lang="pt-BR" dirty="0" err="1"/>
              <a:t>JOINs</a:t>
            </a:r>
            <a:r>
              <a:rPr lang="pt-BR" dirty="0"/>
              <a:t> no MySQL e, em seguida, criaremos uma base de dados para demonstrar os exemplos práticos de cada tipo de JOIN. Por fim, montaremos um banco de dados do zero e desenvolveremos exercícios com soluções.</a:t>
            </a:r>
          </a:p>
        </p:txBody>
      </p:sp>
    </p:spTree>
    <p:extLst>
      <p:ext uri="{BB962C8B-B14F-4D97-AF65-F5344CB8AC3E}">
        <p14:creationId xmlns:p14="http://schemas.microsoft.com/office/powerpoint/2010/main" val="12296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36E89-A37A-3975-9907-C58CC4A5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JOINs</a:t>
            </a:r>
            <a:r>
              <a:rPr lang="pt-BR" dirty="0"/>
              <a:t> no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AF518-67EA-E5CF-D9D5-4A755964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038"/>
            <a:ext cx="9905999" cy="4342443"/>
          </a:xfrm>
        </p:spPr>
        <p:txBody>
          <a:bodyPr>
            <a:normAutofit/>
          </a:bodyPr>
          <a:lstStyle/>
          <a:p>
            <a:r>
              <a:rPr lang="pt-BR" dirty="0" err="1"/>
              <a:t>JOINs</a:t>
            </a:r>
            <a:r>
              <a:rPr lang="pt-BR" dirty="0"/>
              <a:t> são utilizados para combinar registros de duas ou mais tabelas com base em uma condição relacionada entre elas. Os </a:t>
            </a:r>
            <a:r>
              <a:rPr lang="pt-BR" dirty="0" err="1"/>
              <a:t>JOINs</a:t>
            </a:r>
            <a:r>
              <a:rPr lang="pt-BR" dirty="0"/>
              <a:t> mais comuns em MySQL são: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INNER JOIN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LEFT JOIN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RIGHT JOIN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FULL JOIN (não suportado diretamente no MySQL, mas podemos simular)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37659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A613-9767-6CD5-7513-8E18EF8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6209-9010-0229-D7DC-051BF58E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3827"/>
            <a:ext cx="9905999" cy="3541714"/>
          </a:xfrm>
        </p:spPr>
        <p:txBody>
          <a:bodyPr/>
          <a:lstStyle/>
          <a:p>
            <a:r>
              <a:rPr lang="pt-BR" dirty="0"/>
              <a:t>Retorna apenas os registros onde há uma correspondência nas duas tabelas.</a:t>
            </a:r>
          </a:p>
        </p:txBody>
      </p:sp>
      <p:pic>
        <p:nvPicPr>
          <p:cNvPr id="1026" name="Picture 2" descr="MySQL INNER JOIN">
            <a:extLst>
              <a:ext uri="{FF2B5EF4-FFF2-40B4-BE49-F238E27FC236}">
                <a16:creationId xmlns:a16="http://schemas.microsoft.com/office/drawing/2014/main" id="{09F3FB0D-5B26-ABAC-72E6-0AB12C26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6" y="3061293"/>
            <a:ext cx="50863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184B-5FDE-0054-4024-E528B7B8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4D810-6008-B1FE-EDFA-0AD70BD2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todos os registros da tabela à esquerda e os registros correspondentes da tabela à direita. Onde não houver correspondência na tabela da direita, os resultados serão NULL</a:t>
            </a:r>
          </a:p>
        </p:txBody>
      </p:sp>
      <p:pic>
        <p:nvPicPr>
          <p:cNvPr id="2051" name="Picture 3" descr="Illustrated Guide About Self Join in SQL - StrataScratch">
            <a:extLst>
              <a:ext uri="{FF2B5EF4-FFF2-40B4-BE49-F238E27FC236}">
                <a16:creationId xmlns:a16="http://schemas.microsoft.com/office/drawing/2014/main" id="{B611F3A7-AE3E-A09C-7C50-03F08A72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44" y="3750480"/>
            <a:ext cx="4333733" cy="28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90AE-745F-6675-3E08-940D4FF3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RIGHT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0F4C94-0794-8940-E192-81A250D4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todos os registros da tabela à direita e os registros correspondentes da tabela à esquerda. Onde não houver correspondência na tabela da esquerda, os resultados serão NULL.</a:t>
            </a:r>
          </a:p>
        </p:txBody>
      </p:sp>
      <p:pic>
        <p:nvPicPr>
          <p:cNvPr id="3075" name="Picture 3" descr="SQL RIGHT JOIN Operation - Tutorial Republic">
            <a:extLst>
              <a:ext uri="{FF2B5EF4-FFF2-40B4-BE49-F238E27FC236}">
                <a16:creationId xmlns:a16="http://schemas.microsoft.com/office/drawing/2014/main" id="{BD85560A-0004-9A25-7D38-82FA7F63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1" y="4020344"/>
            <a:ext cx="4762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8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7559-C85D-C337-4C03-043FBAD0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FULL JOIN</a:t>
            </a:r>
            <a:r>
              <a:rPr lang="pt-BR" dirty="0"/>
              <a:t> (Simulado)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56989-A543-6ADD-73CF-FEC5CEA5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todos os registros das duas tabelas, colocando NULL onde não há correspondência. MySQL não suporta FULL JOIN diretamente, mas podemos simulá-lo usando LEFT JOIN e RIGHT JOIN com UNION.</a:t>
            </a:r>
          </a:p>
        </p:txBody>
      </p:sp>
      <p:pic>
        <p:nvPicPr>
          <p:cNvPr id="4100" name="Picture 4" descr="How To Do Full Outer Join in MySQL - Ubiq BI">
            <a:extLst>
              <a:ext uri="{FF2B5EF4-FFF2-40B4-BE49-F238E27FC236}">
                <a16:creationId xmlns:a16="http://schemas.microsoft.com/office/drawing/2014/main" id="{81E9B0AB-7120-0417-781A-7AD45582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63" y="3895725"/>
            <a:ext cx="4874074" cy="261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F2808-4113-8A26-8F85-5CE996AB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2BCEF0-42E3-0781-9328-F275BC55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o produto cartesiano das tabelas envolvidas, ou seja, todos os pares possíveis de registros das duas tabelas.</a:t>
            </a:r>
          </a:p>
        </p:txBody>
      </p:sp>
      <p:pic>
        <p:nvPicPr>
          <p:cNvPr id="5122" name="Picture 2" descr="MySQL CROSS JOIN - javatpoint">
            <a:extLst>
              <a:ext uri="{FF2B5EF4-FFF2-40B4-BE49-F238E27FC236}">
                <a16:creationId xmlns:a16="http://schemas.microsoft.com/office/drawing/2014/main" id="{688BB6AA-3630-69D8-B107-B35B5EB5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19" y="3429000"/>
            <a:ext cx="4884762" cy="29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76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6592C-DD8F-4DF1-3E41-345BD54F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Base de Dados para Exemplos de </a:t>
            </a:r>
            <a:r>
              <a:rPr lang="pt-BR" dirty="0" err="1"/>
              <a:t>JOINs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A32EA-6741-D9C7-01E2-0D04CEEE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duas tabelas para nossos exemplos: clientes e pedidos.</a:t>
            </a:r>
          </a:p>
          <a:p>
            <a:r>
              <a:rPr lang="pt-BR" dirty="0"/>
              <a:t>Criação do banco de dados e INSERTS no README.MD da aula.</a:t>
            </a:r>
          </a:p>
        </p:txBody>
      </p:sp>
    </p:spTree>
    <p:extLst>
      <p:ext uri="{BB962C8B-B14F-4D97-AF65-F5344CB8AC3E}">
        <p14:creationId xmlns:p14="http://schemas.microsoft.com/office/powerpoint/2010/main" val="271714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26</TotalTime>
  <Words>677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Banco de dados</vt:lpstr>
      <vt:lpstr>JOINS</vt:lpstr>
      <vt:lpstr>JOINs no MySQL</vt:lpstr>
      <vt:lpstr>INNER JOIN</vt:lpstr>
      <vt:lpstr>LEFT JOIN</vt:lpstr>
      <vt:lpstr>RIGHT JOIN</vt:lpstr>
      <vt:lpstr>FULL JOIN (Simulado)</vt:lpstr>
      <vt:lpstr>CROSS JOIN</vt:lpstr>
      <vt:lpstr>Criando uma Base de Dados para Exemplos de JOINs</vt:lpstr>
      <vt:lpstr>Exemplos</vt:lpstr>
      <vt:lpstr>Exemplos</vt:lpstr>
      <vt:lpstr>Exemplos</vt:lpstr>
      <vt:lpstr>Exemplos</vt:lpstr>
      <vt:lpstr>Exemplos</vt:lpstr>
      <vt:lpstr>Conclusão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2024-11-05T13:19:18Z</dcterms:created>
  <dcterms:modified xsi:type="dcterms:W3CDTF">2024-11-05T13:45:38Z</dcterms:modified>
</cp:coreProperties>
</file>