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72" r:id="rId7"/>
    <p:sldId id="273" r:id="rId8"/>
    <p:sldId id="274" r:id="rId9"/>
    <p:sldId id="275" r:id="rId10"/>
    <p:sldId id="276" r:id="rId11"/>
    <p:sldId id="258" r:id="rId12"/>
    <p:sldId id="259" r:id="rId13"/>
    <p:sldId id="260" r:id="rId14"/>
    <p:sldId id="261" r:id="rId15"/>
    <p:sldId id="262" r:id="rId16"/>
    <p:sldId id="263" r:id="rId17"/>
    <p:sldId id="264" r:id="rId18"/>
    <p:sldId id="265" r:id="rId19"/>
    <p:sldId id="266" r:id="rId20"/>
    <p:sldId id="267" r:id="rId21"/>
    <p:sldId id="268" r:id="rId22"/>
    <p:sldId id="277" r:id="rId23"/>
    <p:sldId id="278" r:id="rId24"/>
    <p:sldId id="279" r:id="rId25"/>
    <p:sldId id="280" r:id="rId26"/>
    <p:sldId id="282" r:id="rId27"/>
    <p:sldId id="281"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18055-826A-28C2-8468-10E552940F91}"/>
              </a:ext>
            </a:extLst>
          </p:cNvPr>
          <p:cNvSpPr>
            <a:spLocks noGrp="1"/>
          </p:cNvSpPr>
          <p:nvPr>
            <p:ph type="ctrTitle"/>
          </p:nvPr>
        </p:nvSpPr>
        <p:spPr/>
        <p:txBody>
          <a:bodyPr/>
          <a:lstStyle/>
          <a:p>
            <a:r>
              <a:rPr lang="pt-BR" dirty="0"/>
              <a:t>Banco de dados	</a:t>
            </a:r>
          </a:p>
        </p:txBody>
      </p:sp>
      <p:sp>
        <p:nvSpPr>
          <p:cNvPr id="3" name="Subtítulo 2">
            <a:extLst>
              <a:ext uri="{FF2B5EF4-FFF2-40B4-BE49-F238E27FC236}">
                <a16:creationId xmlns:a16="http://schemas.microsoft.com/office/drawing/2014/main" id="{CB2AB83A-92FF-F787-1227-73C27FC4C778}"/>
              </a:ext>
            </a:extLst>
          </p:cNvPr>
          <p:cNvSpPr>
            <a:spLocks noGrp="1"/>
          </p:cNvSpPr>
          <p:nvPr>
            <p:ph type="subTitle" idx="1"/>
          </p:nvPr>
        </p:nvSpPr>
        <p:spPr/>
        <p:txBody>
          <a:bodyPr/>
          <a:lstStyle/>
          <a:p>
            <a:r>
              <a:rPr lang="pt-BR" dirty="0"/>
              <a:t>PROF. Luís Fernando</a:t>
            </a:r>
          </a:p>
          <a:p>
            <a:r>
              <a:rPr lang="pt-BR" dirty="0"/>
              <a:t>Senai 5.13 - Jaguariúna</a:t>
            </a:r>
          </a:p>
        </p:txBody>
      </p:sp>
    </p:spTree>
    <p:extLst>
      <p:ext uri="{BB962C8B-B14F-4D97-AF65-F5344CB8AC3E}">
        <p14:creationId xmlns:p14="http://schemas.microsoft.com/office/powerpoint/2010/main" val="369635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199DF-B1BC-7CEF-A534-3576E7AEB375}"/>
              </a:ext>
            </a:extLst>
          </p:cNvPr>
          <p:cNvSpPr>
            <a:spLocks noGrp="1"/>
          </p:cNvSpPr>
          <p:nvPr>
            <p:ph type="title"/>
          </p:nvPr>
        </p:nvSpPr>
        <p:spPr/>
        <p:txBody>
          <a:bodyPr/>
          <a:lstStyle/>
          <a:p>
            <a:r>
              <a:rPr lang="pt-BR" b="1" dirty="0">
                <a:solidFill>
                  <a:srgbClr val="92D050"/>
                </a:solidFill>
              </a:rPr>
              <a:t>Relacional </a:t>
            </a:r>
            <a:r>
              <a:rPr lang="pt-BR" b="1" dirty="0" err="1">
                <a:solidFill>
                  <a:srgbClr val="92D050"/>
                </a:solidFill>
              </a:rPr>
              <a:t>vs</a:t>
            </a:r>
            <a:r>
              <a:rPr lang="pt-BR" b="1" dirty="0">
                <a:solidFill>
                  <a:srgbClr val="92D050"/>
                </a:solidFill>
              </a:rPr>
              <a:t> Não Relacional</a:t>
            </a:r>
          </a:p>
        </p:txBody>
      </p:sp>
      <p:sp>
        <p:nvSpPr>
          <p:cNvPr id="3" name="Espaço Reservado para Conteúdo 2">
            <a:extLst>
              <a:ext uri="{FF2B5EF4-FFF2-40B4-BE49-F238E27FC236}">
                <a16:creationId xmlns:a16="http://schemas.microsoft.com/office/drawing/2014/main" id="{7A1E34DC-3AFD-F633-4EF8-EB95709EDD1F}"/>
              </a:ext>
            </a:extLst>
          </p:cNvPr>
          <p:cNvSpPr>
            <a:spLocks noGrp="1"/>
          </p:cNvSpPr>
          <p:nvPr>
            <p:ph idx="1"/>
          </p:nvPr>
        </p:nvSpPr>
        <p:spPr/>
        <p:txBody>
          <a:bodyPr/>
          <a:lstStyle/>
          <a:p>
            <a:r>
              <a:rPr lang="pt-BR" dirty="0"/>
              <a:t>Esses diferentes tipos de bancos de dados são escolhidos com base nas necessidades específicas de armazenamento e acesso a dados, como a necessidade de consultas complexas, escalabilidade, flexibilidade na estrutura dos dados ou velocidade de acesso.</a:t>
            </a:r>
          </a:p>
        </p:txBody>
      </p:sp>
    </p:spTree>
    <p:extLst>
      <p:ext uri="{BB962C8B-B14F-4D97-AF65-F5344CB8AC3E}">
        <p14:creationId xmlns:p14="http://schemas.microsoft.com/office/powerpoint/2010/main" val="367160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AA584-E8FA-9F8E-EB36-024ECBC767B7}"/>
              </a:ext>
            </a:extLst>
          </p:cNvPr>
          <p:cNvSpPr>
            <a:spLocks noGrp="1"/>
          </p:cNvSpPr>
          <p:nvPr>
            <p:ph type="title"/>
          </p:nvPr>
        </p:nvSpPr>
        <p:spPr/>
        <p:txBody>
          <a:bodyPr/>
          <a:lstStyle/>
          <a:p>
            <a:r>
              <a:rPr lang="pt-BR" b="1" dirty="0">
                <a:solidFill>
                  <a:srgbClr val="92D050"/>
                </a:solidFill>
              </a:rPr>
              <a:t>Tipos de dados	</a:t>
            </a:r>
          </a:p>
        </p:txBody>
      </p:sp>
      <p:sp>
        <p:nvSpPr>
          <p:cNvPr id="3" name="Espaço Reservado para Conteúdo 2">
            <a:extLst>
              <a:ext uri="{FF2B5EF4-FFF2-40B4-BE49-F238E27FC236}">
                <a16:creationId xmlns:a16="http://schemas.microsoft.com/office/drawing/2014/main" id="{A7DD2FFA-1FFE-3E00-B4AF-A02818D51CA5}"/>
              </a:ext>
            </a:extLst>
          </p:cNvPr>
          <p:cNvSpPr>
            <a:spLocks noGrp="1"/>
          </p:cNvSpPr>
          <p:nvPr>
            <p:ph idx="1"/>
          </p:nvPr>
        </p:nvSpPr>
        <p:spPr/>
        <p:txBody>
          <a:bodyPr>
            <a:normAutofit/>
          </a:bodyPr>
          <a:lstStyle/>
          <a:p>
            <a:r>
              <a:rPr lang="pt-BR" sz="2800" dirty="0"/>
              <a:t>Estruturados</a:t>
            </a:r>
          </a:p>
          <a:p>
            <a:r>
              <a:rPr lang="pt-BR" sz="2800" dirty="0"/>
              <a:t>Semi Estruturados</a:t>
            </a:r>
          </a:p>
          <a:p>
            <a:r>
              <a:rPr lang="pt-BR" sz="2800" dirty="0"/>
              <a:t>Não Estruturados</a:t>
            </a:r>
          </a:p>
          <a:p>
            <a:pPr marL="0" indent="0">
              <a:buNone/>
            </a:pPr>
            <a:endParaRPr lang="pt-BR" sz="2800" dirty="0"/>
          </a:p>
        </p:txBody>
      </p:sp>
    </p:spTree>
    <p:extLst>
      <p:ext uri="{BB962C8B-B14F-4D97-AF65-F5344CB8AC3E}">
        <p14:creationId xmlns:p14="http://schemas.microsoft.com/office/powerpoint/2010/main" val="193774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FDC41-EFDB-3423-A127-AA84B82012AD}"/>
              </a:ext>
            </a:extLst>
          </p:cNvPr>
          <p:cNvSpPr>
            <a:spLocks noGrp="1"/>
          </p:cNvSpPr>
          <p:nvPr>
            <p:ph type="title"/>
          </p:nvPr>
        </p:nvSpPr>
        <p:spPr/>
        <p:txBody>
          <a:bodyPr/>
          <a:lstStyle/>
          <a:p>
            <a:r>
              <a:rPr lang="pt-BR" b="1" dirty="0">
                <a:solidFill>
                  <a:srgbClr val="92D050"/>
                </a:solidFill>
              </a:rPr>
              <a:t>Dados Estruturados</a:t>
            </a:r>
          </a:p>
        </p:txBody>
      </p:sp>
      <p:sp>
        <p:nvSpPr>
          <p:cNvPr id="3" name="Espaço Reservado para Conteúdo 2">
            <a:extLst>
              <a:ext uri="{FF2B5EF4-FFF2-40B4-BE49-F238E27FC236}">
                <a16:creationId xmlns:a16="http://schemas.microsoft.com/office/drawing/2014/main" id="{DF39D77A-3099-F9CF-4DE7-0971C5A0027A}"/>
              </a:ext>
            </a:extLst>
          </p:cNvPr>
          <p:cNvSpPr>
            <a:spLocks noGrp="1"/>
          </p:cNvSpPr>
          <p:nvPr>
            <p:ph idx="1"/>
          </p:nvPr>
        </p:nvSpPr>
        <p:spPr/>
        <p:txBody>
          <a:bodyPr/>
          <a:lstStyle/>
          <a:p>
            <a:r>
              <a:rPr lang="pt-BR" dirty="0"/>
              <a:t>Dados Estruturados: Os dados estruturados são organizados de uma forma predefinida e bem definida. Eles seguem um modelo de dados consistente e têm um esquema fixo, o que facilita a análise e a manipulação por meio de sistemas de gerenciamento de banco de dados relacionais (RDBMS). Exemplos de dados estruturados incluem tabelas em um banco de dados SQL ou uma planilha do Excel, onde cada campo tem um tipo de dados definido.</a:t>
            </a:r>
          </a:p>
          <a:p>
            <a:endParaRPr lang="pt-BR" dirty="0"/>
          </a:p>
        </p:txBody>
      </p:sp>
    </p:spTree>
    <p:extLst>
      <p:ext uri="{BB962C8B-B14F-4D97-AF65-F5344CB8AC3E}">
        <p14:creationId xmlns:p14="http://schemas.microsoft.com/office/powerpoint/2010/main" val="265087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4ABFD-4C8B-80BB-8039-D6908147E7EE}"/>
              </a:ext>
            </a:extLst>
          </p:cNvPr>
          <p:cNvSpPr>
            <a:spLocks noGrp="1"/>
          </p:cNvSpPr>
          <p:nvPr>
            <p:ph type="title"/>
          </p:nvPr>
        </p:nvSpPr>
        <p:spPr/>
        <p:txBody>
          <a:bodyPr/>
          <a:lstStyle/>
          <a:p>
            <a:r>
              <a:rPr lang="pt-BR" b="1" dirty="0">
                <a:solidFill>
                  <a:srgbClr val="92D050"/>
                </a:solidFill>
              </a:rPr>
              <a:t>Dados Estruturados</a:t>
            </a:r>
          </a:p>
        </p:txBody>
      </p:sp>
      <p:pic>
        <p:nvPicPr>
          <p:cNvPr id="4" name="Espaço Reservado para Conteúdo 3">
            <a:extLst>
              <a:ext uri="{FF2B5EF4-FFF2-40B4-BE49-F238E27FC236}">
                <a16:creationId xmlns:a16="http://schemas.microsoft.com/office/drawing/2014/main" id="{E5B916DF-D857-E902-53FF-2B9FEF6F4426}"/>
              </a:ext>
            </a:extLst>
          </p:cNvPr>
          <p:cNvPicPr>
            <a:picLocks noGrp="1" noChangeAspect="1"/>
          </p:cNvPicPr>
          <p:nvPr>
            <p:ph idx="1"/>
          </p:nvPr>
        </p:nvPicPr>
        <p:blipFill>
          <a:blip r:embed="rId2"/>
          <a:stretch>
            <a:fillRect/>
          </a:stretch>
        </p:blipFill>
        <p:spPr>
          <a:xfrm>
            <a:off x="1141413" y="2858158"/>
            <a:ext cx="9906000" cy="1679133"/>
          </a:xfrm>
          <a:prstGeom prst="rect">
            <a:avLst/>
          </a:prstGeom>
        </p:spPr>
      </p:pic>
    </p:spTree>
    <p:extLst>
      <p:ext uri="{BB962C8B-B14F-4D97-AF65-F5344CB8AC3E}">
        <p14:creationId xmlns:p14="http://schemas.microsoft.com/office/powerpoint/2010/main" val="360220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495CD-4BEE-CCE9-DA1D-94A5DC19AE00}"/>
              </a:ext>
            </a:extLst>
          </p:cNvPr>
          <p:cNvSpPr>
            <a:spLocks noGrp="1"/>
          </p:cNvSpPr>
          <p:nvPr>
            <p:ph type="title"/>
          </p:nvPr>
        </p:nvSpPr>
        <p:spPr/>
        <p:txBody>
          <a:bodyPr/>
          <a:lstStyle/>
          <a:p>
            <a:r>
              <a:rPr lang="pt-BR" b="1" dirty="0">
                <a:solidFill>
                  <a:srgbClr val="92D050"/>
                </a:solidFill>
              </a:rPr>
              <a:t>Semi Estruturados</a:t>
            </a:r>
          </a:p>
        </p:txBody>
      </p:sp>
      <p:sp>
        <p:nvSpPr>
          <p:cNvPr id="3" name="Espaço Reservado para Conteúdo 2">
            <a:extLst>
              <a:ext uri="{FF2B5EF4-FFF2-40B4-BE49-F238E27FC236}">
                <a16:creationId xmlns:a16="http://schemas.microsoft.com/office/drawing/2014/main" id="{68164E10-0782-DE45-B7ED-3A257A352223}"/>
              </a:ext>
            </a:extLst>
          </p:cNvPr>
          <p:cNvSpPr>
            <a:spLocks noGrp="1"/>
          </p:cNvSpPr>
          <p:nvPr>
            <p:ph idx="1"/>
          </p:nvPr>
        </p:nvSpPr>
        <p:spPr/>
        <p:txBody>
          <a:bodyPr/>
          <a:lstStyle/>
          <a:p>
            <a:r>
              <a:rPr lang="pt-BR" dirty="0"/>
              <a:t>Os dados </a:t>
            </a:r>
            <a:r>
              <a:rPr lang="pt-BR" dirty="0" err="1"/>
              <a:t>semi-estruturados</a:t>
            </a:r>
            <a:r>
              <a:rPr lang="pt-BR" dirty="0"/>
              <a:t> são dados que não se encaixam perfeitamente em um modelo de dados predefinido, como dados estruturados, mas ainda têm alguma estrutura interna que permite a organização e a análise. Eles podem conter </a:t>
            </a:r>
            <a:r>
              <a:rPr lang="pt-BR" dirty="0" err="1"/>
              <a:t>tags</a:t>
            </a:r>
            <a:r>
              <a:rPr lang="pt-BR" dirty="0"/>
              <a:t>, marcadores ou outros metadados que fornecem contexto e organização, mas não seguem um esquema rígido como os dados estruturados. Exemplos de dados </a:t>
            </a:r>
            <a:r>
              <a:rPr lang="pt-BR" dirty="0" err="1"/>
              <a:t>semi-estruturados</a:t>
            </a:r>
            <a:r>
              <a:rPr lang="pt-BR" dirty="0"/>
              <a:t> incluem documentos XML, JSON e HTML.</a:t>
            </a:r>
          </a:p>
          <a:p>
            <a:endParaRPr lang="pt-BR" dirty="0"/>
          </a:p>
        </p:txBody>
      </p:sp>
    </p:spTree>
    <p:extLst>
      <p:ext uri="{BB962C8B-B14F-4D97-AF65-F5344CB8AC3E}">
        <p14:creationId xmlns:p14="http://schemas.microsoft.com/office/powerpoint/2010/main" val="17990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C07E7-1A74-266D-EC00-F8A3F104B7F0}"/>
              </a:ext>
            </a:extLst>
          </p:cNvPr>
          <p:cNvSpPr>
            <a:spLocks noGrp="1"/>
          </p:cNvSpPr>
          <p:nvPr>
            <p:ph type="title"/>
          </p:nvPr>
        </p:nvSpPr>
        <p:spPr/>
        <p:txBody>
          <a:bodyPr/>
          <a:lstStyle/>
          <a:p>
            <a:r>
              <a:rPr lang="pt-BR" b="1" dirty="0">
                <a:solidFill>
                  <a:srgbClr val="92D050"/>
                </a:solidFill>
              </a:rPr>
              <a:t>Semi estruturados</a:t>
            </a:r>
          </a:p>
        </p:txBody>
      </p:sp>
      <p:pic>
        <p:nvPicPr>
          <p:cNvPr id="4" name="Espaço Reservado para Conteúdo 3">
            <a:extLst>
              <a:ext uri="{FF2B5EF4-FFF2-40B4-BE49-F238E27FC236}">
                <a16:creationId xmlns:a16="http://schemas.microsoft.com/office/drawing/2014/main" id="{901CD031-102B-F0DD-A38F-2B1DD164C611}"/>
              </a:ext>
            </a:extLst>
          </p:cNvPr>
          <p:cNvPicPr>
            <a:picLocks noGrp="1" noChangeAspect="1"/>
          </p:cNvPicPr>
          <p:nvPr>
            <p:ph idx="1"/>
          </p:nvPr>
        </p:nvPicPr>
        <p:blipFill>
          <a:blip r:embed="rId2"/>
          <a:stretch>
            <a:fillRect/>
          </a:stretch>
        </p:blipFill>
        <p:spPr>
          <a:xfrm>
            <a:off x="1369255" y="1854335"/>
            <a:ext cx="9453489" cy="4511293"/>
          </a:xfrm>
          <a:prstGeom prst="rect">
            <a:avLst/>
          </a:prstGeom>
        </p:spPr>
      </p:pic>
    </p:spTree>
    <p:extLst>
      <p:ext uri="{BB962C8B-B14F-4D97-AF65-F5344CB8AC3E}">
        <p14:creationId xmlns:p14="http://schemas.microsoft.com/office/powerpoint/2010/main" val="340039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44CE3-31E5-3E0D-DFF4-747354DC99F9}"/>
              </a:ext>
            </a:extLst>
          </p:cNvPr>
          <p:cNvSpPr>
            <a:spLocks noGrp="1"/>
          </p:cNvSpPr>
          <p:nvPr>
            <p:ph type="title"/>
          </p:nvPr>
        </p:nvSpPr>
        <p:spPr/>
        <p:txBody>
          <a:bodyPr/>
          <a:lstStyle/>
          <a:p>
            <a:r>
              <a:rPr lang="pt-BR" b="1" dirty="0">
                <a:solidFill>
                  <a:srgbClr val="92D050"/>
                </a:solidFill>
              </a:rPr>
              <a:t>Não estruturados</a:t>
            </a:r>
          </a:p>
        </p:txBody>
      </p:sp>
      <p:sp>
        <p:nvSpPr>
          <p:cNvPr id="3" name="Espaço Reservado para Conteúdo 2">
            <a:extLst>
              <a:ext uri="{FF2B5EF4-FFF2-40B4-BE49-F238E27FC236}">
                <a16:creationId xmlns:a16="http://schemas.microsoft.com/office/drawing/2014/main" id="{569B35B2-E9F8-2571-1C80-6A5E836CA3C0}"/>
              </a:ext>
            </a:extLst>
          </p:cNvPr>
          <p:cNvSpPr>
            <a:spLocks noGrp="1"/>
          </p:cNvSpPr>
          <p:nvPr>
            <p:ph idx="1"/>
          </p:nvPr>
        </p:nvSpPr>
        <p:spPr/>
        <p:txBody>
          <a:bodyPr>
            <a:normAutofit lnSpcReduction="10000"/>
          </a:bodyPr>
          <a:lstStyle/>
          <a:p>
            <a:r>
              <a:rPr lang="pt-BR" dirty="0"/>
              <a:t>Os dados não estruturados são dados que não possuem uma estrutura interna definida ou organização predefinida. Eles são geralmente não formatados e não podem ser facilmente armazenados em um banco de dados relacional tradicional. Exemplos de dados não estruturados incluem texto livre, áudio, vídeo, imagens e redes sociais. Lidar com dados não estruturados pode ser desafiador devido à falta de organização e à necessidade de técnicas avançadas de processamento de linguagem natural e análise de imagem para extrair insights úteis.</a:t>
            </a:r>
          </a:p>
          <a:p>
            <a:endParaRPr lang="pt-BR" dirty="0"/>
          </a:p>
        </p:txBody>
      </p:sp>
    </p:spTree>
    <p:extLst>
      <p:ext uri="{BB962C8B-B14F-4D97-AF65-F5344CB8AC3E}">
        <p14:creationId xmlns:p14="http://schemas.microsoft.com/office/powerpoint/2010/main" val="275496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9F1B4-D22E-9CCF-DA41-9713E1B3159D}"/>
              </a:ext>
            </a:extLst>
          </p:cNvPr>
          <p:cNvSpPr>
            <a:spLocks noGrp="1"/>
          </p:cNvSpPr>
          <p:nvPr>
            <p:ph type="title"/>
          </p:nvPr>
        </p:nvSpPr>
        <p:spPr/>
        <p:txBody>
          <a:bodyPr/>
          <a:lstStyle/>
          <a:p>
            <a:r>
              <a:rPr lang="pt-BR" b="1" dirty="0">
                <a:solidFill>
                  <a:srgbClr val="92D050"/>
                </a:solidFill>
              </a:rPr>
              <a:t>Estrutura de um banco de dados</a:t>
            </a:r>
          </a:p>
        </p:txBody>
      </p:sp>
      <p:sp>
        <p:nvSpPr>
          <p:cNvPr id="3" name="Espaço Reservado para Conteúdo 2">
            <a:extLst>
              <a:ext uri="{FF2B5EF4-FFF2-40B4-BE49-F238E27FC236}">
                <a16:creationId xmlns:a16="http://schemas.microsoft.com/office/drawing/2014/main" id="{82881814-26A7-CE11-9663-7B8A22AFFCF3}"/>
              </a:ext>
            </a:extLst>
          </p:cNvPr>
          <p:cNvSpPr>
            <a:spLocks noGrp="1"/>
          </p:cNvSpPr>
          <p:nvPr>
            <p:ph idx="1"/>
          </p:nvPr>
        </p:nvSpPr>
        <p:spPr/>
        <p:txBody>
          <a:bodyPr>
            <a:normAutofit/>
          </a:bodyPr>
          <a:lstStyle/>
          <a:p>
            <a:r>
              <a:rPr lang="pt-BR" sz="3200" dirty="0"/>
              <a:t>Tabela	</a:t>
            </a:r>
          </a:p>
          <a:p>
            <a:r>
              <a:rPr lang="pt-BR" sz="3200" dirty="0"/>
              <a:t>Registro</a:t>
            </a:r>
          </a:p>
          <a:p>
            <a:r>
              <a:rPr lang="pt-BR" sz="3200" dirty="0"/>
              <a:t>Campo</a:t>
            </a:r>
          </a:p>
        </p:txBody>
      </p:sp>
    </p:spTree>
    <p:extLst>
      <p:ext uri="{BB962C8B-B14F-4D97-AF65-F5344CB8AC3E}">
        <p14:creationId xmlns:p14="http://schemas.microsoft.com/office/powerpoint/2010/main" val="116543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A2240-FBCB-7B24-DB2D-E378C6447E0A}"/>
              </a:ext>
            </a:extLst>
          </p:cNvPr>
          <p:cNvSpPr>
            <a:spLocks noGrp="1"/>
          </p:cNvSpPr>
          <p:nvPr>
            <p:ph type="title"/>
          </p:nvPr>
        </p:nvSpPr>
        <p:spPr/>
        <p:txBody>
          <a:bodyPr/>
          <a:lstStyle/>
          <a:p>
            <a:r>
              <a:rPr lang="pt-BR" b="1" dirty="0">
                <a:solidFill>
                  <a:srgbClr val="92D050"/>
                </a:solidFill>
              </a:rPr>
              <a:t>Tabela</a:t>
            </a:r>
          </a:p>
        </p:txBody>
      </p:sp>
      <p:sp>
        <p:nvSpPr>
          <p:cNvPr id="3" name="Espaço Reservado para Conteúdo 2">
            <a:extLst>
              <a:ext uri="{FF2B5EF4-FFF2-40B4-BE49-F238E27FC236}">
                <a16:creationId xmlns:a16="http://schemas.microsoft.com/office/drawing/2014/main" id="{B191ACB3-88EA-C00F-F829-7C5514CEE5B5}"/>
              </a:ext>
            </a:extLst>
          </p:cNvPr>
          <p:cNvSpPr>
            <a:spLocks noGrp="1"/>
          </p:cNvSpPr>
          <p:nvPr>
            <p:ph idx="1"/>
          </p:nvPr>
        </p:nvSpPr>
        <p:spPr/>
        <p:txBody>
          <a:bodyPr/>
          <a:lstStyle/>
          <a:p>
            <a:r>
              <a:rPr lang="pt-BR" dirty="0"/>
              <a:t>Uma tabela é uma estrutura dentro de um banco de dados que organiza os dados em linhas e colunas, de maneira semelhante a uma planilha ou tabela em papel.</a:t>
            </a:r>
          </a:p>
          <a:p>
            <a:r>
              <a:rPr lang="pt-BR" dirty="0"/>
              <a:t>Cada tabela representa uma entidade ou um conjunto de dados relacionados, como uma tabela de "Clientes" ou "Produtos".</a:t>
            </a:r>
          </a:p>
          <a:p>
            <a:r>
              <a:rPr lang="pt-BR" dirty="0"/>
              <a:t>As tabelas são usadas para armazenar informações de forma estruturada e facilitar o acesso e a manipulação dos dados.</a:t>
            </a:r>
          </a:p>
        </p:txBody>
      </p:sp>
    </p:spTree>
    <p:extLst>
      <p:ext uri="{BB962C8B-B14F-4D97-AF65-F5344CB8AC3E}">
        <p14:creationId xmlns:p14="http://schemas.microsoft.com/office/powerpoint/2010/main" val="311052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C814B-666F-9859-21F5-44CA49B01DE5}"/>
              </a:ext>
            </a:extLst>
          </p:cNvPr>
          <p:cNvSpPr>
            <a:spLocks noGrp="1"/>
          </p:cNvSpPr>
          <p:nvPr>
            <p:ph type="title"/>
          </p:nvPr>
        </p:nvSpPr>
        <p:spPr/>
        <p:txBody>
          <a:bodyPr/>
          <a:lstStyle/>
          <a:p>
            <a:r>
              <a:rPr lang="pt-BR" b="1" dirty="0">
                <a:solidFill>
                  <a:srgbClr val="92D050"/>
                </a:solidFill>
              </a:rPr>
              <a:t>Registros</a:t>
            </a:r>
          </a:p>
        </p:txBody>
      </p:sp>
      <p:sp>
        <p:nvSpPr>
          <p:cNvPr id="3" name="Espaço Reservado para Conteúdo 2">
            <a:extLst>
              <a:ext uri="{FF2B5EF4-FFF2-40B4-BE49-F238E27FC236}">
                <a16:creationId xmlns:a16="http://schemas.microsoft.com/office/drawing/2014/main" id="{D1ACF860-E2AF-7AB7-FBD9-A3214E7D1832}"/>
              </a:ext>
            </a:extLst>
          </p:cNvPr>
          <p:cNvSpPr>
            <a:spLocks noGrp="1"/>
          </p:cNvSpPr>
          <p:nvPr>
            <p:ph idx="1"/>
          </p:nvPr>
        </p:nvSpPr>
        <p:spPr/>
        <p:txBody>
          <a:bodyPr/>
          <a:lstStyle/>
          <a:p>
            <a:r>
              <a:rPr lang="pt-BR" dirty="0"/>
              <a:t>Um registro, também conhecido como linha ou tupla, é uma única entrada em uma tabela.</a:t>
            </a:r>
          </a:p>
          <a:p>
            <a:r>
              <a:rPr lang="pt-BR" dirty="0"/>
              <a:t>Cada registro representa uma unidade de dados relacionada dentro da tabela, como um cliente individual em uma tabela de "Clientes" ou um produto específico em uma tabela de "Produtos".</a:t>
            </a:r>
          </a:p>
          <a:p>
            <a:r>
              <a:rPr lang="pt-BR" dirty="0"/>
              <a:t>Todos os registros de uma tabela têm a mesma estrutura, ou seja, o mesmo conjunto de campos (colunas), mas com valores diferentes.</a:t>
            </a:r>
          </a:p>
          <a:p>
            <a:endParaRPr lang="pt-BR" dirty="0"/>
          </a:p>
        </p:txBody>
      </p:sp>
    </p:spTree>
    <p:extLst>
      <p:ext uri="{BB962C8B-B14F-4D97-AF65-F5344CB8AC3E}">
        <p14:creationId xmlns:p14="http://schemas.microsoft.com/office/powerpoint/2010/main" val="170943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4FD07-F9C9-D134-90A3-C0E2D16608D3}"/>
              </a:ext>
            </a:extLst>
          </p:cNvPr>
          <p:cNvSpPr>
            <a:spLocks noGrp="1"/>
          </p:cNvSpPr>
          <p:nvPr>
            <p:ph type="title"/>
          </p:nvPr>
        </p:nvSpPr>
        <p:spPr/>
        <p:txBody>
          <a:bodyPr>
            <a:normAutofit/>
          </a:bodyPr>
          <a:lstStyle/>
          <a:p>
            <a:r>
              <a:rPr lang="pt-BR" b="1" dirty="0">
                <a:solidFill>
                  <a:srgbClr val="92D050"/>
                </a:solidFill>
              </a:rPr>
              <a:t>O que é Banco de dados?	</a:t>
            </a:r>
          </a:p>
        </p:txBody>
      </p:sp>
      <p:sp>
        <p:nvSpPr>
          <p:cNvPr id="3" name="Espaço Reservado para Conteúdo 2">
            <a:extLst>
              <a:ext uri="{FF2B5EF4-FFF2-40B4-BE49-F238E27FC236}">
                <a16:creationId xmlns:a16="http://schemas.microsoft.com/office/drawing/2014/main" id="{A87B9089-B606-56EE-0969-9676DF6EABA8}"/>
              </a:ext>
            </a:extLst>
          </p:cNvPr>
          <p:cNvSpPr>
            <a:spLocks noGrp="1"/>
          </p:cNvSpPr>
          <p:nvPr>
            <p:ph idx="1"/>
          </p:nvPr>
        </p:nvSpPr>
        <p:spPr/>
        <p:txBody>
          <a:bodyPr/>
          <a:lstStyle/>
          <a:p>
            <a:r>
              <a:rPr lang="pt-BR" dirty="0"/>
              <a:t>Um banco de dados é uma coleção organizada de dados que é armazenada e gerenciada de forma que possa ser facilmente acessada, manipulada e atualizada. Os bancos de dados são usados para armazenar informações de diversos tipos, como dados de clientes, transações financeiras, informações de produtos, entre outros.</a:t>
            </a:r>
          </a:p>
        </p:txBody>
      </p:sp>
    </p:spTree>
    <p:extLst>
      <p:ext uri="{BB962C8B-B14F-4D97-AF65-F5344CB8AC3E}">
        <p14:creationId xmlns:p14="http://schemas.microsoft.com/office/powerpoint/2010/main" val="280292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987C7-9EC8-8997-C5CB-8D0781A17EF6}"/>
              </a:ext>
            </a:extLst>
          </p:cNvPr>
          <p:cNvSpPr>
            <a:spLocks noGrp="1"/>
          </p:cNvSpPr>
          <p:nvPr>
            <p:ph type="title"/>
          </p:nvPr>
        </p:nvSpPr>
        <p:spPr/>
        <p:txBody>
          <a:bodyPr/>
          <a:lstStyle/>
          <a:p>
            <a:r>
              <a:rPr lang="pt-BR" b="1" dirty="0">
                <a:solidFill>
                  <a:srgbClr val="92D050"/>
                </a:solidFill>
              </a:rPr>
              <a:t>Campo</a:t>
            </a:r>
          </a:p>
        </p:txBody>
      </p:sp>
      <p:sp>
        <p:nvSpPr>
          <p:cNvPr id="3" name="Espaço Reservado para Conteúdo 2">
            <a:extLst>
              <a:ext uri="{FF2B5EF4-FFF2-40B4-BE49-F238E27FC236}">
                <a16:creationId xmlns:a16="http://schemas.microsoft.com/office/drawing/2014/main" id="{BEDFD98C-C638-5938-2A89-4C3BE0F5ED26}"/>
              </a:ext>
            </a:extLst>
          </p:cNvPr>
          <p:cNvSpPr>
            <a:spLocks noGrp="1"/>
          </p:cNvSpPr>
          <p:nvPr>
            <p:ph idx="1"/>
          </p:nvPr>
        </p:nvSpPr>
        <p:spPr/>
        <p:txBody>
          <a:bodyPr/>
          <a:lstStyle/>
          <a:p>
            <a:r>
              <a:rPr lang="pt-BR" dirty="0"/>
              <a:t>Um campo, também conhecido como coluna ou atributo, representa uma característica ou um dado específico dentro de um registro.</a:t>
            </a:r>
          </a:p>
          <a:p>
            <a:r>
              <a:rPr lang="pt-BR" dirty="0"/>
              <a:t>Cada campo tem um nome e um tipo de dado associado, como texto, número, data, etc.</a:t>
            </a:r>
          </a:p>
          <a:p>
            <a:r>
              <a:rPr lang="pt-BR" dirty="0"/>
              <a:t>Por exemplo, em uma tabela de "Clientes", você pode ter campos como "Nome", "Endereço", "Telefone", "Data de Nascimento", etc.</a:t>
            </a:r>
          </a:p>
          <a:p>
            <a:r>
              <a:rPr lang="pt-BR" dirty="0"/>
              <a:t>Cada campo em um registro contém um valor específico para esse dado.</a:t>
            </a:r>
          </a:p>
        </p:txBody>
      </p:sp>
    </p:spTree>
    <p:extLst>
      <p:ext uri="{BB962C8B-B14F-4D97-AF65-F5344CB8AC3E}">
        <p14:creationId xmlns:p14="http://schemas.microsoft.com/office/powerpoint/2010/main" val="242419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D3D42-0D6B-649D-51CE-09E6A844ECAD}"/>
              </a:ext>
            </a:extLst>
          </p:cNvPr>
          <p:cNvSpPr>
            <a:spLocks noGrp="1"/>
          </p:cNvSpPr>
          <p:nvPr>
            <p:ph type="title"/>
          </p:nvPr>
        </p:nvSpPr>
        <p:spPr/>
        <p:txBody>
          <a:bodyPr/>
          <a:lstStyle/>
          <a:p>
            <a:r>
              <a:rPr lang="pt-BR" b="1" dirty="0">
                <a:solidFill>
                  <a:srgbClr val="92D050"/>
                </a:solidFill>
              </a:rPr>
              <a:t>Tabela Cliente</a:t>
            </a:r>
          </a:p>
        </p:txBody>
      </p:sp>
      <p:pic>
        <p:nvPicPr>
          <p:cNvPr id="5" name="Espaço Reservado para Conteúdo 4">
            <a:extLst>
              <a:ext uri="{FF2B5EF4-FFF2-40B4-BE49-F238E27FC236}">
                <a16:creationId xmlns:a16="http://schemas.microsoft.com/office/drawing/2014/main" id="{E071F2F3-F79D-6325-2FB9-5310924A97DC}"/>
              </a:ext>
            </a:extLst>
          </p:cNvPr>
          <p:cNvPicPr>
            <a:picLocks noGrp="1" noChangeAspect="1"/>
          </p:cNvPicPr>
          <p:nvPr>
            <p:ph idx="1"/>
          </p:nvPr>
        </p:nvPicPr>
        <p:blipFill>
          <a:blip r:embed="rId2"/>
          <a:stretch>
            <a:fillRect/>
          </a:stretch>
        </p:blipFill>
        <p:spPr>
          <a:xfrm>
            <a:off x="1141413" y="2097088"/>
            <a:ext cx="9775116" cy="1642325"/>
          </a:xfrm>
        </p:spPr>
      </p:pic>
      <p:sp>
        <p:nvSpPr>
          <p:cNvPr id="6" name="CaixaDeTexto 5">
            <a:extLst>
              <a:ext uri="{FF2B5EF4-FFF2-40B4-BE49-F238E27FC236}">
                <a16:creationId xmlns:a16="http://schemas.microsoft.com/office/drawing/2014/main" id="{9D6E914F-D669-00FD-CD0E-5792ED5951FB}"/>
              </a:ext>
            </a:extLst>
          </p:cNvPr>
          <p:cNvSpPr txBox="1"/>
          <p:nvPr/>
        </p:nvSpPr>
        <p:spPr>
          <a:xfrm>
            <a:off x="1026942" y="4234375"/>
            <a:ext cx="9775116" cy="1569660"/>
          </a:xfrm>
          <a:prstGeom prst="rect">
            <a:avLst/>
          </a:prstGeom>
          <a:noFill/>
        </p:spPr>
        <p:txBody>
          <a:bodyPr wrap="square" rtlCol="0">
            <a:spAutoFit/>
          </a:bodyPr>
          <a:lstStyle/>
          <a:p>
            <a:pPr marL="342900" indent="-342900">
              <a:buFont typeface="Arial" panose="020B0604020202020204" pitchFamily="34" charset="0"/>
              <a:buChar char="•"/>
            </a:pPr>
            <a:r>
              <a:rPr lang="pt-BR" sz="2400" dirty="0"/>
              <a:t>Campos: ID, Nome, Endereço, Telefone</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sz="2400" dirty="0"/>
              <a:t>Registros: Cada linha representa um cliente específico, com todos os campos preenchidos com os dados correspondentes.</a:t>
            </a:r>
          </a:p>
        </p:txBody>
      </p:sp>
    </p:spTree>
    <p:extLst>
      <p:ext uri="{BB962C8B-B14F-4D97-AF65-F5344CB8AC3E}">
        <p14:creationId xmlns:p14="http://schemas.microsoft.com/office/powerpoint/2010/main" val="173352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00282-F912-ADD0-4F30-E33E82C47D7A}"/>
              </a:ext>
            </a:extLst>
          </p:cNvPr>
          <p:cNvSpPr>
            <a:spLocks noGrp="1"/>
          </p:cNvSpPr>
          <p:nvPr>
            <p:ph type="title"/>
          </p:nvPr>
        </p:nvSpPr>
        <p:spPr/>
        <p:txBody>
          <a:bodyPr/>
          <a:lstStyle/>
          <a:p>
            <a:r>
              <a:rPr lang="pt-BR" b="1" dirty="0">
                <a:solidFill>
                  <a:srgbClr val="92D050"/>
                </a:solidFill>
              </a:rPr>
              <a:t>Características de Banco de dados</a:t>
            </a:r>
          </a:p>
        </p:txBody>
      </p:sp>
      <p:sp>
        <p:nvSpPr>
          <p:cNvPr id="3" name="Espaço Reservado para Conteúdo 2">
            <a:extLst>
              <a:ext uri="{FF2B5EF4-FFF2-40B4-BE49-F238E27FC236}">
                <a16:creationId xmlns:a16="http://schemas.microsoft.com/office/drawing/2014/main" id="{E880F0B8-1558-8441-3CD6-79B929325A67}"/>
              </a:ext>
            </a:extLst>
          </p:cNvPr>
          <p:cNvSpPr>
            <a:spLocks noGrp="1"/>
          </p:cNvSpPr>
          <p:nvPr>
            <p:ph idx="1"/>
          </p:nvPr>
        </p:nvSpPr>
        <p:spPr>
          <a:xfrm>
            <a:off x="1141413" y="1976972"/>
            <a:ext cx="9905998" cy="4262510"/>
          </a:xfrm>
        </p:spPr>
        <p:txBody>
          <a:bodyPr>
            <a:normAutofit fontScale="92500" lnSpcReduction="10000"/>
          </a:bodyPr>
          <a:lstStyle/>
          <a:p>
            <a:r>
              <a:rPr lang="pt-BR" b="1" dirty="0">
                <a:solidFill>
                  <a:srgbClr val="92D050"/>
                </a:solidFill>
              </a:rPr>
              <a:t>Organização dos Dados: </a:t>
            </a:r>
            <a:r>
              <a:rPr lang="pt-BR" dirty="0"/>
              <a:t>Os dados em um banco de dados são organizados de forma estruturada, geralmente em tabelas que contêm registros e colunas. Isso facilita a busca e a manipulação dos dados.</a:t>
            </a:r>
          </a:p>
          <a:p>
            <a:r>
              <a:rPr lang="pt-BR" b="1" dirty="0">
                <a:solidFill>
                  <a:srgbClr val="92D050"/>
                </a:solidFill>
              </a:rPr>
              <a:t>Relacionamento entre Dados: </a:t>
            </a:r>
            <a:r>
              <a:rPr lang="pt-BR" dirty="0"/>
              <a:t>Em bancos de dados relacionais, as tabelas podem estar relacionadas umas às outras através de chaves primárias e estrangeiras, o que permite a integridade referencial e a conexão lógica entre diferentes conjuntos de dados.</a:t>
            </a:r>
          </a:p>
          <a:p>
            <a:r>
              <a:rPr lang="pt-BR" b="1" dirty="0">
                <a:solidFill>
                  <a:srgbClr val="92D050"/>
                </a:solidFill>
              </a:rPr>
              <a:t>Integridade dos Dados:</a:t>
            </a:r>
            <a:r>
              <a:rPr lang="pt-BR" dirty="0"/>
              <a:t> Um banco de dados deve garantir a precisão e a consistência dos dados. Isso é alcançado através de regras de integridade, como restrições de chave primária e estrangeira, e outros tipos de validações.</a:t>
            </a:r>
          </a:p>
        </p:txBody>
      </p:sp>
    </p:spTree>
    <p:extLst>
      <p:ext uri="{BB962C8B-B14F-4D97-AF65-F5344CB8AC3E}">
        <p14:creationId xmlns:p14="http://schemas.microsoft.com/office/powerpoint/2010/main" val="381185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00282-F912-ADD0-4F30-E33E82C47D7A}"/>
              </a:ext>
            </a:extLst>
          </p:cNvPr>
          <p:cNvSpPr>
            <a:spLocks noGrp="1"/>
          </p:cNvSpPr>
          <p:nvPr>
            <p:ph type="title"/>
          </p:nvPr>
        </p:nvSpPr>
        <p:spPr/>
        <p:txBody>
          <a:bodyPr/>
          <a:lstStyle/>
          <a:p>
            <a:r>
              <a:rPr lang="pt-BR" b="1" dirty="0">
                <a:solidFill>
                  <a:srgbClr val="92D050"/>
                </a:solidFill>
              </a:rPr>
              <a:t>Características de Banco de dados</a:t>
            </a:r>
          </a:p>
        </p:txBody>
      </p:sp>
      <p:sp>
        <p:nvSpPr>
          <p:cNvPr id="3" name="Espaço Reservado para Conteúdo 2">
            <a:extLst>
              <a:ext uri="{FF2B5EF4-FFF2-40B4-BE49-F238E27FC236}">
                <a16:creationId xmlns:a16="http://schemas.microsoft.com/office/drawing/2014/main" id="{E880F0B8-1558-8441-3CD6-79B929325A67}"/>
              </a:ext>
            </a:extLst>
          </p:cNvPr>
          <p:cNvSpPr>
            <a:spLocks noGrp="1"/>
          </p:cNvSpPr>
          <p:nvPr>
            <p:ph idx="1"/>
          </p:nvPr>
        </p:nvSpPr>
        <p:spPr>
          <a:xfrm>
            <a:off x="1141413" y="1976972"/>
            <a:ext cx="9905998" cy="4262510"/>
          </a:xfrm>
        </p:spPr>
        <p:txBody>
          <a:bodyPr>
            <a:normAutofit/>
          </a:bodyPr>
          <a:lstStyle/>
          <a:p>
            <a:r>
              <a:rPr lang="pt-BR" b="1" dirty="0">
                <a:solidFill>
                  <a:srgbClr val="92D050"/>
                </a:solidFill>
              </a:rPr>
              <a:t>Manipulação de Dados: </a:t>
            </a:r>
            <a:r>
              <a:rPr lang="pt-BR" dirty="0"/>
              <a:t>Bancos de dados permitem operações de inserção, atualização, exclusão e recuperação de dados de forma eficiente e segura. Isso é geralmente feito usando linguagens de consulta, como SQL (</a:t>
            </a:r>
            <a:r>
              <a:rPr lang="pt-BR" dirty="0" err="1"/>
              <a:t>Structured</a:t>
            </a:r>
            <a:r>
              <a:rPr lang="pt-BR" dirty="0"/>
              <a:t> Query </a:t>
            </a:r>
            <a:r>
              <a:rPr lang="pt-BR" dirty="0" err="1"/>
              <a:t>Language</a:t>
            </a:r>
            <a:r>
              <a:rPr lang="pt-BR" dirty="0"/>
              <a:t>).</a:t>
            </a:r>
          </a:p>
          <a:p>
            <a:r>
              <a:rPr lang="pt-BR" b="1" dirty="0">
                <a:solidFill>
                  <a:srgbClr val="92D050"/>
                </a:solidFill>
              </a:rPr>
              <a:t>Segurança: </a:t>
            </a:r>
            <a:r>
              <a:rPr lang="pt-BR" dirty="0"/>
              <a:t>Bancos de dados têm mecanismos de segurança para proteger os dados contra acesso não autorizado. Isso inclui controle de acesso baseado em usuários e permissões, bem como criptografia de dados sensíveis.</a:t>
            </a:r>
          </a:p>
          <a:p>
            <a:endParaRPr lang="pt-BR" dirty="0"/>
          </a:p>
          <a:p>
            <a:endParaRPr lang="pt-BR" dirty="0"/>
          </a:p>
        </p:txBody>
      </p:sp>
    </p:spTree>
    <p:extLst>
      <p:ext uri="{BB962C8B-B14F-4D97-AF65-F5344CB8AC3E}">
        <p14:creationId xmlns:p14="http://schemas.microsoft.com/office/powerpoint/2010/main" val="6676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00282-F912-ADD0-4F30-E33E82C47D7A}"/>
              </a:ext>
            </a:extLst>
          </p:cNvPr>
          <p:cNvSpPr>
            <a:spLocks noGrp="1"/>
          </p:cNvSpPr>
          <p:nvPr>
            <p:ph type="title"/>
          </p:nvPr>
        </p:nvSpPr>
        <p:spPr/>
        <p:txBody>
          <a:bodyPr/>
          <a:lstStyle/>
          <a:p>
            <a:r>
              <a:rPr lang="pt-BR" b="1" dirty="0">
                <a:solidFill>
                  <a:srgbClr val="92D050"/>
                </a:solidFill>
              </a:rPr>
              <a:t>Características de Banco de dados</a:t>
            </a:r>
          </a:p>
        </p:txBody>
      </p:sp>
      <p:sp>
        <p:nvSpPr>
          <p:cNvPr id="3" name="Espaço Reservado para Conteúdo 2">
            <a:extLst>
              <a:ext uri="{FF2B5EF4-FFF2-40B4-BE49-F238E27FC236}">
                <a16:creationId xmlns:a16="http://schemas.microsoft.com/office/drawing/2014/main" id="{E880F0B8-1558-8441-3CD6-79B929325A67}"/>
              </a:ext>
            </a:extLst>
          </p:cNvPr>
          <p:cNvSpPr>
            <a:spLocks noGrp="1"/>
          </p:cNvSpPr>
          <p:nvPr>
            <p:ph idx="1"/>
          </p:nvPr>
        </p:nvSpPr>
        <p:spPr>
          <a:xfrm>
            <a:off x="1141413" y="1976972"/>
            <a:ext cx="9905998" cy="4262510"/>
          </a:xfrm>
        </p:spPr>
        <p:txBody>
          <a:bodyPr>
            <a:normAutofit/>
          </a:bodyPr>
          <a:lstStyle/>
          <a:p>
            <a:r>
              <a:rPr lang="pt-BR" b="1" dirty="0">
                <a:solidFill>
                  <a:srgbClr val="92D050"/>
                </a:solidFill>
              </a:rPr>
              <a:t>Controle de Concorrência: </a:t>
            </a:r>
            <a:r>
              <a:rPr lang="pt-BR" dirty="0"/>
              <a:t>Em ambientes multiusuário, é importante que o banco de dados gerencie o acesso concorrente aos dados para evitar problemas como leitura suja, escrita perdida e outras anomalias de concorrência. Isso é feito através de mecanismos como bloqueios e transações.</a:t>
            </a:r>
          </a:p>
          <a:p>
            <a:r>
              <a:rPr lang="pt-BR" b="1" dirty="0">
                <a:solidFill>
                  <a:srgbClr val="92D050"/>
                </a:solidFill>
              </a:rPr>
              <a:t>Backup e Recuperação: </a:t>
            </a:r>
            <a:r>
              <a:rPr lang="pt-BR" dirty="0"/>
              <a:t>Bancos de dados devem ter mecanismos para backup e recuperação de dados, permitindo a restauração dos dados em caso de falhas ou perda de dados.</a:t>
            </a:r>
          </a:p>
          <a:p>
            <a:endParaRPr lang="pt-BR" dirty="0"/>
          </a:p>
        </p:txBody>
      </p:sp>
    </p:spTree>
    <p:extLst>
      <p:ext uri="{BB962C8B-B14F-4D97-AF65-F5344CB8AC3E}">
        <p14:creationId xmlns:p14="http://schemas.microsoft.com/office/powerpoint/2010/main" val="174196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00282-F912-ADD0-4F30-E33E82C47D7A}"/>
              </a:ext>
            </a:extLst>
          </p:cNvPr>
          <p:cNvSpPr>
            <a:spLocks noGrp="1"/>
          </p:cNvSpPr>
          <p:nvPr>
            <p:ph type="title"/>
          </p:nvPr>
        </p:nvSpPr>
        <p:spPr/>
        <p:txBody>
          <a:bodyPr/>
          <a:lstStyle/>
          <a:p>
            <a:r>
              <a:rPr lang="pt-BR" b="1" dirty="0">
                <a:solidFill>
                  <a:srgbClr val="92D050"/>
                </a:solidFill>
              </a:rPr>
              <a:t>Características de Banco de dados</a:t>
            </a:r>
          </a:p>
        </p:txBody>
      </p:sp>
      <p:sp>
        <p:nvSpPr>
          <p:cNvPr id="3" name="Espaço Reservado para Conteúdo 2">
            <a:extLst>
              <a:ext uri="{FF2B5EF4-FFF2-40B4-BE49-F238E27FC236}">
                <a16:creationId xmlns:a16="http://schemas.microsoft.com/office/drawing/2014/main" id="{E880F0B8-1558-8441-3CD6-79B929325A67}"/>
              </a:ext>
            </a:extLst>
          </p:cNvPr>
          <p:cNvSpPr>
            <a:spLocks noGrp="1"/>
          </p:cNvSpPr>
          <p:nvPr>
            <p:ph idx="1"/>
          </p:nvPr>
        </p:nvSpPr>
        <p:spPr>
          <a:xfrm>
            <a:off x="1141413" y="1976972"/>
            <a:ext cx="9905998" cy="4262510"/>
          </a:xfrm>
        </p:spPr>
        <p:txBody>
          <a:bodyPr>
            <a:normAutofit/>
          </a:bodyPr>
          <a:lstStyle/>
          <a:p>
            <a:r>
              <a:rPr lang="pt-BR" b="1" dirty="0">
                <a:solidFill>
                  <a:srgbClr val="92D050"/>
                </a:solidFill>
              </a:rPr>
              <a:t>Escalabilidade: </a:t>
            </a:r>
            <a:r>
              <a:rPr lang="pt-BR" dirty="0"/>
              <a:t>A capacidade de um banco de dados de lidar com um aumento de dados ou de carga de trabalho sem degradação significativa de desempenho. Isso pode envolver escalabilidade vertical (aumento de recursos em um único servidor) ou horizontal (distribuição de dados e carga de trabalho entre vários servidores).</a:t>
            </a:r>
          </a:p>
          <a:p>
            <a:r>
              <a:rPr lang="pt-BR" b="1" dirty="0">
                <a:solidFill>
                  <a:srgbClr val="92D050"/>
                </a:solidFill>
              </a:rPr>
              <a:t>Desempenho: </a:t>
            </a:r>
            <a:r>
              <a:rPr lang="pt-BR" dirty="0"/>
              <a:t>Bancos de dados são otimizados para fornecer acesso rápido e eficiente aos dados. Isso pode incluir o uso de índices, otimização de consultas e outros mecanismos para melhorar a velocidade de recuperação e manipulação dos dados.</a:t>
            </a:r>
          </a:p>
        </p:txBody>
      </p:sp>
    </p:spTree>
    <p:extLst>
      <p:ext uri="{BB962C8B-B14F-4D97-AF65-F5344CB8AC3E}">
        <p14:creationId xmlns:p14="http://schemas.microsoft.com/office/powerpoint/2010/main" val="234010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00282-F912-ADD0-4F30-E33E82C47D7A}"/>
              </a:ext>
            </a:extLst>
          </p:cNvPr>
          <p:cNvSpPr>
            <a:spLocks noGrp="1"/>
          </p:cNvSpPr>
          <p:nvPr>
            <p:ph type="title"/>
          </p:nvPr>
        </p:nvSpPr>
        <p:spPr/>
        <p:txBody>
          <a:bodyPr/>
          <a:lstStyle/>
          <a:p>
            <a:r>
              <a:rPr lang="pt-BR" b="1" dirty="0">
                <a:solidFill>
                  <a:srgbClr val="92D050"/>
                </a:solidFill>
              </a:rPr>
              <a:t>Características de Banco de dados</a:t>
            </a:r>
          </a:p>
        </p:txBody>
      </p:sp>
      <p:sp>
        <p:nvSpPr>
          <p:cNvPr id="3" name="Espaço Reservado para Conteúdo 2">
            <a:extLst>
              <a:ext uri="{FF2B5EF4-FFF2-40B4-BE49-F238E27FC236}">
                <a16:creationId xmlns:a16="http://schemas.microsoft.com/office/drawing/2014/main" id="{E880F0B8-1558-8441-3CD6-79B929325A67}"/>
              </a:ext>
            </a:extLst>
          </p:cNvPr>
          <p:cNvSpPr>
            <a:spLocks noGrp="1"/>
          </p:cNvSpPr>
          <p:nvPr>
            <p:ph idx="1"/>
          </p:nvPr>
        </p:nvSpPr>
        <p:spPr>
          <a:xfrm>
            <a:off x="1141413" y="1976972"/>
            <a:ext cx="9905998" cy="4262510"/>
          </a:xfrm>
        </p:spPr>
        <p:txBody>
          <a:bodyPr>
            <a:normAutofit/>
          </a:bodyPr>
          <a:lstStyle/>
          <a:p>
            <a:r>
              <a:rPr lang="pt-BR" b="1" dirty="0">
                <a:solidFill>
                  <a:srgbClr val="92D050"/>
                </a:solidFill>
              </a:rPr>
              <a:t>Tipos de Dados Suportados: </a:t>
            </a:r>
            <a:r>
              <a:rPr lang="pt-BR" dirty="0"/>
              <a:t>Bancos de dados suportam uma variedade de tipos de dados, como números inteiros, texto, datas, binários, entre outros. Além disso, bancos de dados modernos também podem suportar tipos de dados mais complexos, como JSON, XML e até mesmo dados geoespaciais.</a:t>
            </a:r>
          </a:p>
        </p:txBody>
      </p:sp>
    </p:spTree>
    <p:extLst>
      <p:ext uri="{BB962C8B-B14F-4D97-AF65-F5344CB8AC3E}">
        <p14:creationId xmlns:p14="http://schemas.microsoft.com/office/powerpoint/2010/main" val="4226431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2D332-6668-9D47-7D43-FE7CCD8458C7}"/>
              </a:ext>
            </a:extLst>
          </p:cNvPr>
          <p:cNvSpPr>
            <a:spLocks noGrp="1"/>
          </p:cNvSpPr>
          <p:nvPr>
            <p:ph type="title"/>
          </p:nvPr>
        </p:nvSpPr>
        <p:spPr/>
        <p:txBody>
          <a:bodyPr/>
          <a:lstStyle/>
          <a:p>
            <a:r>
              <a:rPr lang="pt-BR" b="1" dirty="0">
                <a:solidFill>
                  <a:srgbClr val="92D050"/>
                </a:solidFill>
              </a:rPr>
              <a:t>Sistema Gerenciador de Banco de Dados (SGBD)</a:t>
            </a:r>
          </a:p>
        </p:txBody>
      </p:sp>
      <p:sp>
        <p:nvSpPr>
          <p:cNvPr id="3" name="Espaço Reservado para Conteúdo 2">
            <a:extLst>
              <a:ext uri="{FF2B5EF4-FFF2-40B4-BE49-F238E27FC236}">
                <a16:creationId xmlns:a16="http://schemas.microsoft.com/office/drawing/2014/main" id="{C785DA26-DC13-72F3-3C46-F061768C0C49}"/>
              </a:ext>
            </a:extLst>
          </p:cNvPr>
          <p:cNvSpPr>
            <a:spLocks noGrp="1"/>
          </p:cNvSpPr>
          <p:nvPr>
            <p:ph idx="1"/>
          </p:nvPr>
        </p:nvSpPr>
        <p:spPr/>
        <p:txBody>
          <a:bodyPr/>
          <a:lstStyle/>
          <a:p>
            <a:r>
              <a:rPr lang="pt-BR" dirty="0"/>
              <a:t>É um software que fornece uma interface para criar, gerenciar e manipular bancos de dados. O SGBD é responsável por facilitar as operações de armazenamento, recuperação, atualização e administração dos dados em um banco de dados, garantindo a segurança, integridade e eficiência no gerenciamento dos dados.</a:t>
            </a:r>
          </a:p>
        </p:txBody>
      </p:sp>
    </p:spTree>
    <p:extLst>
      <p:ext uri="{BB962C8B-B14F-4D97-AF65-F5344CB8AC3E}">
        <p14:creationId xmlns:p14="http://schemas.microsoft.com/office/powerpoint/2010/main" val="211904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2D332-6668-9D47-7D43-FE7CCD8458C7}"/>
              </a:ext>
            </a:extLst>
          </p:cNvPr>
          <p:cNvSpPr>
            <a:spLocks noGrp="1"/>
          </p:cNvSpPr>
          <p:nvPr>
            <p:ph type="title"/>
          </p:nvPr>
        </p:nvSpPr>
        <p:spPr/>
        <p:txBody>
          <a:bodyPr/>
          <a:lstStyle/>
          <a:p>
            <a:r>
              <a:rPr lang="pt-BR" b="1" dirty="0">
                <a:solidFill>
                  <a:srgbClr val="92D050"/>
                </a:solidFill>
              </a:rPr>
              <a:t>Principais Funcionalidades de um SGBD</a:t>
            </a:r>
          </a:p>
        </p:txBody>
      </p:sp>
      <p:sp>
        <p:nvSpPr>
          <p:cNvPr id="3" name="Espaço Reservado para Conteúdo 2">
            <a:extLst>
              <a:ext uri="{FF2B5EF4-FFF2-40B4-BE49-F238E27FC236}">
                <a16:creationId xmlns:a16="http://schemas.microsoft.com/office/drawing/2014/main" id="{C785DA26-DC13-72F3-3C46-F061768C0C49}"/>
              </a:ext>
            </a:extLst>
          </p:cNvPr>
          <p:cNvSpPr>
            <a:spLocks noGrp="1"/>
          </p:cNvSpPr>
          <p:nvPr>
            <p:ph idx="1"/>
          </p:nvPr>
        </p:nvSpPr>
        <p:spPr/>
        <p:txBody>
          <a:bodyPr>
            <a:normAutofit/>
          </a:bodyPr>
          <a:lstStyle/>
          <a:p>
            <a:r>
              <a:rPr lang="pt-BR" b="1" dirty="0">
                <a:solidFill>
                  <a:srgbClr val="92D050"/>
                </a:solidFill>
              </a:rPr>
              <a:t>Criação de Banco de Dados e Tabelas: </a:t>
            </a:r>
            <a:r>
              <a:rPr lang="pt-BR" dirty="0"/>
              <a:t>O SGBD permite a criação de novos bancos de dados e suas estruturas, como tabelas, índices e esquemas. Ele define a estrutura dos dados e como eles são armazenados.</a:t>
            </a:r>
          </a:p>
          <a:p>
            <a:r>
              <a:rPr lang="pt-BR" b="1" dirty="0">
                <a:solidFill>
                  <a:srgbClr val="92D050"/>
                </a:solidFill>
              </a:rPr>
              <a:t>Manipulação de Dados: </a:t>
            </a:r>
            <a:r>
              <a:rPr lang="pt-BR" dirty="0"/>
              <a:t>Ele oferece ferramentas e linguagens, como SQL (</a:t>
            </a:r>
            <a:r>
              <a:rPr lang="pt-BR" dirty="0" err="1"/>
              <a:t>Structured</a:t>
            </a:r>
            <a:r>
              <a:rPr lang="pt-BR" dirty="0"/>
              <a:t> Query </a:t>
            </a:r>
            <a:r>
              <a:rPr lang="pt-BR" dirty="0" err="1"/>
              <a:t>Language</a:t>
            </a:r>
            <a:r>
              <a:rPr lang="pt-BR" dirty="0"/>
              <a:t>), para inserir, atualizar, excluir e consultar dados. Isso inclui operações como filtragem, ordenação e agrupamento de dados.</a:t>
            </a:r>
          </a:p>
        </p:txBody>
      </p:sp>
    </p:spTree>
    <p:extLst>
      <p:ext uri="{BB962C8B-B14F-4D97-AF65-F5344CB8AC3E}">
        <p14:creationId xmlns:p14="http://schemas.microsoft.com/office/powerpoint/2010/main" val="22608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4A3E-87F2-91B8-8C23-89E783CAA37F}"/>
              </a:ext>
            </a:extLst>
          </p:cNvPr>
          <p:cNvSpPr>
            <a:spLocks noGrp="1"/>
          </p:cNvSpPr>
          <p:nvPr>
            <p:ph type="title"/>
          </p:nvPr>
        </p:nvSpPr>
        <p:spPr/>
        <p:txBody>
          <a:bodyPr/>
          <a:lstStyle/>
          <a:p>
            <a:r>
              <a:rPr lang="pt-BR" b="1" dirty="0">
                <a:solidFill>
                  <a:srgbClr val="92D050"/>
                </a:solidFill>
              </a:rPr>
              <a:t>Principais Funcionalidades de um SGBD</a:t>
            </a:r>
            <a:endParaRPr lang="pt-BR" dirty="0"/>
          </a:p>
        </p:txBody>
      </p:sp>
      <p:sp>
        <p:nvSpPr>
          <p:cNvPr id="3" name="Espaço Reservado para Conteúdo 2">
            <a:extLst>
              <a:ext uri="{FF2B5EF4-FFF2-40B4-BE49-F238E27FC236}">
                <a16:creationId xmlns:a16="http://schemas.microsoft.com/office/drawing/2014/main" id="{6C62A607-4806-B370-BC42-9C6300C89CA2}"/>
              </a:ext>
            </a:extLst>
          </p:cNvPr>
          <p:cNvSpPr>
            <a:spLocks noGrp="1"/>
          </p:cNvSpPr>
          <p:nvPr>
            <p:ph idx="1"/>
          </p:nvPr>
        </p:nvSpPr>
        <p:spPr>
          <a:xfrm>
            <a:off x="1141412" y="1983544"/>
            <a:ext cx="9905999" cy="4051495"/>
          </a:xfrm>
        </p:spPr>
        <p:txBody>
          <a:bodyPr>
            <a:normAutofit fontScale="92500"/>
          </a:bodyPr>
          <a:lstStyle/>
          <a:p>
            <a:r>
              <a:rPr lang="pt-BR" b="1" dirty="0">
                <a:solidFill>
                  <a:srgbClr val="92D050"/>
                </a:solidFill>
              </a:rPr>
              <a:t>Controle de Acesso e Segurança: </a:t>
            </a:r>
            <a:r>
              <a:rPr lang="pt-BR" dirty="0"/>
              <a:t>Um SGBD gerencia o acesso aos dados, garantindo que apenas usuários autorizados possam acessar ou modificar determinadas informações. Ele pode implementar controle de acesso baseado em funções, criptografia de dados e auditoria de atividades.</a:t>
            </a:r>
          </a:p>
          <a:p>
            <a:r>
              <a:rPr lang="pt-BR" b="1" dirty="0">
                <a:solidFill>
                  <a:srgbClr val="92D050"/>
                </a:solidFill>
              </a:rPr>
              <a:t>Gestão de Transações: </a:t>
            </a:r>
            <a:r>
              <a:rPr lang="pt-BR" dirty="0"/>
              <a:t>Ele assegura que as operações de banco de dados sejam realizadas de forma segura e consistente. As transações são um conjunto de operações que são tratadas como uma única unidade de trabalho. Um SGBD garante que, se uma parte de uma transação falhar, todas as outras operações dentro dessa transação serão revertidas, mantendo a integridade dos dados.</a:t>
            </a:r>
          </a:p>
        </p:txBody>
      </p:sp>
    </p:spTree>
    <p:extLst>
      <p:ext uri="{BB962C8B-B14F-4D97-AF65-F5344CB8AC3E}">
        <p14:creationId xmlns:p14="http://schemas.microsoft.com/office/powerpoint/2010/main" val="350189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A2473-5AEC-8A87-4655-B2851E901585}"/>
              </a:ext>
            </a:extLst>
          </p:cNvPr>
          <p:cNvSpPr>
            <a:spLocks noGrp="1"/>
          </p:cNvSpPr>
          <p:nvPr>
            <p:ph type="title"/>
          </p:nvPr>
        </p:nvSpPr>
        <p:spPr/>
        <p:txBody>
          <a:bodyPr/>
          <a:lstStyle/>
          <a:p>
            <a:r>
              <a:rPr lang="pt-BR" b="1" dirty="0">
                <a:solidFill>
                  <a:srgbClr val="92D050"/>
                </a:solidFill>
              </a:rPr>
              <a:t>Tipos de banco de dados	</a:t>
            </a:r>
          </a:p>
        </p:txBody>
      </p:sp>
      <p:sp>
        <p:nvSpPr>
          <p:cNvPr id="3" name="Espaço Reservado para Conteúdo 2">
            <a:extLst>
              <a:ext uri="{FF2B5EF4-FFF2-40B4-BE49-F238E27FC236}">
                <a16:creationId xmlns:a16="http://schemas.microsoft.com/office/drawing/2014/main" id="{ACB10833-7C02-4C5B-A875-1519E32B9F89}"/>
              </a:ext>
            </a:extLst>
          </p:cNvPr>
          <p:cNvSpPr>
            <a:spLocks noGrp="1"/>
          </p:cNvSpPr>
          <p:nvPr>
            <p:ph idx="1"/>
          </p:nvPr>
        </p:nvSpPr>
        <p:spPr/>
        <p:txBody>
          <a:bodyPr>
            <a:normAutofit/>
          </a:bodyPr>
          <a:lstStyle/>
          <a:p>
            <a:r>
              <a:rPr lang="pt-BR" dirty="0"/>
              <a:t>Os bancos de dados podem ser classificados principalmente em duas categorias: </a:t>
            </a:r>
            <a:r>
              <a:rPr lang="pt-BR" b="1" dirty="0"/>
              <a:t>relacionais</a:t>
            </a:r>
            <a:r>
              <a:rPr lang="pt-BR" dirty="0"/>
              <a:t> e </a:t>
            </a:r>
            <a:r>
              <a:rPr lang="pt-BR" b="1" dirty="0"/>
              <a:t>não relacionais (</a:t>
            </a:r>
            <a:r>
              <a:rPr lang="pt-BR" b="1" dirty="0" err="1"/>
              <a:t>NoSQL</a:t>
            </a:r>
            <a:r>
              <a:rPr lang="pt-BR" b="1" dirty="0"/>
              <a:t>)</a:t>
            </a:r>
            <a:r>
              <a:rPr lang="pt-BR" dirty="0"/>
              <a:t>. Cada tipo tem suas características e usos específicos. Aqui estão exemplos de cada um:</a:t>
            </a:r>
            <a:endParaRPr lang="pt-BR" sz="2800" dirty="0"/>
          </a:p>
          <a:p>
            <a:r>
              <a:rPr lang="pt-BR" sz="2800" dirty="0"/>
              <a:t>Relacional</a:t>
            </a:r>
          </a:p>
          <a:p>
            <a:r>
              <a:rPr lang="pt-BR" sz="2800" dirty="0"/>
              <a:t>Não Relacional</a:t>
            </a:r>
          </a:p>
        </p:txBody>
      </p:sp>
    </p:spTree>
    <p:extLst>
      <p:ext uri="{BB962C8B-B14F-4D97-AF65-F5344CB8AC3E}">
        <p14:creationId xmlns:p14="http://schemas.microsoft.com/office/powerpoint/2010/main" val="58791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4A3E-87F2-91B8-8C23-89E783CAA37F}"/>
              </a:ext>
            </a:extLst>
          </p:cNvPr>
          <p:cNvSpPr>
            <a:spLocks noGrp="1"/>
          </p:cNvSpPr>
          <p:nvPr>
            <p:ph type="title"/>
          </p:nvPr>
        </p:nvSpPr>
        <p:spPr/>
        <p:txBody>
          <a:bodyPr/>
          <a:lstStyle/>
          <a:p>
            <a:r>
              <a:rPr lang="pt-BR" b="1" dirty="0">
                <a:solidFill>
                  <a:srgbClr val="92D050"/>
                </a:solidFill>
              </a:rPr>
              <a:t>Principais Funcionalidades de um SGBD</a:t>
            </a:r>
            <a:endParaRPr lang="pt-BR" dirty="0"/>
          </a:p>
        </p:txBody>
      </p:sp>
      <p:sp>
        <p:nvSpPr>
          <p:cNvPr id="3" name="Espaço Reservado para Conteúdo 2">
            <a:extLst>
              <a:ext uri="{FF2B5EF4-FFF2-40B4-BE49-F238E27FC236}">
                <a16:creationId xmlns:a16="http://schemas.microsoft.com/office/drawing/2014/main" id="{6C62A607-4806-B370-BC42-9C6300C89CA2}"/>
              </a:ext>
            </a:extLst>
          </p:cNvPr>
          <p:cNvSpPr>
            <a:spLocks noGrp="1"/>
          </p:cNvSpPr>
          <p:nvPr>
            <p:ph idx="1"/>
          </p:nvPr>
        </p:nvSpPr>
        <p:spPr>
          <a:xfrm>
            <a:off x="1141412" y="1983544"/>
            <a:ext cx="9905999" cy="4051495"/>
          </a:xfrm>
        </p:spPr>
        <p:txBody>
          <a:bodyPr>
            <a:normAutofit/>
          </a:bodyPr>
          <a:lstStyle/>
          <a:p>
            <a:r>
              <a:rPr lang="pt-BR" b="1" dirty="0">
                <a:solidFill>
                  <a:srgbClr val="92D050"/>
                </a:solidFill>
              </a:rPr>
              <a:t>Backup e Recuperação: </a:t>
            </a:r>
            <a:r>
              <a:rPr lang="pt-BR" dirty="0"/>
              <a:t>O SGBD oferece mecanismos para criar cópias de segurança dos dados e restaurá-los em caso de falha, perda de dados ou corrupção. Isso é crucial para a continuidade dos negócios e a proteção dos dados.</a:t>
            </a:r>
          </a:p>
          <a:p>
            <a:r>
              <a:rPr lang="pt-BR" b="1" dirty="0">
                <a:solidFill>
                  <a:srgbClr val="92D050"/>
                </a:solidFill>
              </a:rPr>
              <a:t>Gerenciamento de Concorrência: </a:t>
            </a:r>
            <a:r>
              <a:rPr lang="pt-BR" dirty="0"/>
              <a:t>Em ambientes onde múltiplos usuários acessam o banco de dados simultaneamente, o SGBD gerencia o acesso concorrente para evitar conflitos, como leituras sujas, escritas perdidas e bloqueios.</a:t>
            </a:r>
          </a:p>
        </p:txBody>
      </p:sp>
    </p:spTree>
    <p:extLst>
      <p:ext uri="{BB962C8B-B14F-4D97-AF65-F5344CB8AC3E}">
        <p14:creationId xmlns:p14="http://schemas.microsoft.com/office/powerpoint/2010/main" val="1445594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4A3E-87F2-91B8-8C23-89E783CAA37F}"/>
              </a:ext>
            </a:extLst>
          </p:cNvPr>
          <p:cNvSpPr>
            <a:spLocks noGrp="1"/>
          </p:cNvSpPr>
          <p:nvPr>
            <p:ph type="title"/>
          </p:nvPr>
        </p:nvSpPr>
        <p:spPr/>
        <p:txBody>
          <a:bodyPr/>
          <a:lstStyle/>
          <a:p>
            <a:r>
              <a:rPr lang="pt-BR" b="1" dirty="0">
                <a:solidFill>
                  <a:srgbClr val="92D050"/>
                </a:solidFill>
              </a:rPr>
              <a:t>Principais Funcionalidades de um SGBD</a:t>
            </a:r>
            <a:endParaRPr lang="pt-BR" dirty="0"/>
          </a:p>
        </p:txBody>
      </p:sp>
      <p:sp>
        <p:nvSpPr>
          <p:cNvPr id="3" name="Espaço Reservado para Conteúdo 2">
            <a:extLst>
              <a:ext uri="{FF2B5EF4-FFF2-40B4-BE49-F238E27FC236}">
                <a16:creationId xmlns:a16="http://schemas.microsoft.com/office/drawing/2014/main" id="{6C62A607-4806-B370-BC42-9C6300C89CA2}"/>
              </a:ext>
            </a:extLst>
          </p:cNvPr>
          <p:cNvSpPr>
            <a:spLocks noGrp="1"/>
          </p:cNvSpPr>
          <p:nvPr>
            <p:ph idx="1"/>
          </p:nvPr>
        </p:nvSpPr>
        <p:spPr>
          <a:xfrm>
            <a:off x="1141412" y="1983544"/>
            <a:ext cx="9905999" cy="4051495"/>
          </a:xfrm>
        </p:spPr>
        <p:txBody>
          <a:bodyPr>
            <a:normAutofit/>
          </a:bodyPr>
          <a:lstStyle/>
          <a:p>
            <a:r>
              <a:rPr lang="pt-BR" b="1" dirty="0">
                <a:solidFill>
                  <a:srgbClr val="92D050"/>
                </a:solidFill>
              </a:rPr>
              <a:t>Performance e Otimização: </a:t>
            </a:r>
            <a:r>
              <a:rPr lang="pt-BR" dirty="0"/>
              <a:t>Ele inclui ferramentas para otimizar o desempenho do banco de dados, como criação de índices, otimização de consultas e monitoramento de desempenho. Isso ajuda a garantir que as operações de banco de dados sejam executadas de forma eficiente.</a:t>
            </a:r>
          </a:p>
          <a:p>
            <a:r>
              <a:rPr lang="pt-BR" b="1" dirty="0">
                <a:solidFill>
                  <a:srgbClr val="92D050"/>
                </a:solidFill>
              </a:rPr>
              <a:t>Integridade dos Dados: </a:t>
            </a:r>
            <a:r>
              <a:rPr lang="pt-BR" dirty="0"/>
              <a:t>O SGBD implementa regras de integridade para garantir que os dados sejam precisos e consistentes. Isso pode incluir restrições de chave primária, chave estrangeira, e outras regras de integridade de dados.</a:t>
            </a:r>
          </a:p>
        </p:txBody>
      </p:sp>
    </p:spTree>
    <p:extLst>
      <p:ext uri="{BB962C8B-B14F-4D97-AF65-F5344CB8AC3E}">
        <p14:creationId xmlns:p14="http://schemas.microsoft.com/office/powerpoint/2010/main" val="264530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E84-A29A-5D83-FC86-437FEB2D7632}"/>
              </a:ext>
            </a:extLst>
          </p:cNvPr>
          <p:cNvSpPr>
            <a:spLocks noGrp="1"/>
          </p:cNvSpPr>
          <p:nvPr>
            <p:ph type="title"/>
          </p:nvPr>
        </p:nvSpPr>
        <p:spPr/>
        <p:txBody>
          <a:bodyPr/>
          <a:lstStyle/>
          <a:p>
            <a:r>
              <a:rPr lang="pt-BR" b="1" dirty="0">
                <a:solidFill>
                  <a:srgbClr val="92D050"/>
                </a:solidFill>
              </a:rPr>
              <a:t>Exemplos de </a:t>
            </a:r>
            <a:r>
              <a:rPr lang="pt-BR" b="1" dirty="0" err="1">
                <a:solidFill>
                  <a:srgbClr val="92D050"/>
                </a:solidFill>
              </a:rPr>
              <a:t>SGBDs</a:t>
            </a:r>
            <a:r>
              <a:rPr lang="pt-BR" b="1" dirty="0">
                <a:solidFill>
                  <a:srgbClr val="92D050"/>
                </a:solidFill>
              </a:rPr>
              <a:t> Populares</a:t>
            </a:r>
          </a:p>
        </p:txBody>
      </p:sp>
      <p:sp>
        <p:nvSpPr>
          <p:cNvPr id="3" name="Espaço Reservado para Conteúdo 2">
            <a:extLst>
              <a:ext uri="{FF2B5EF4-FFF2-40B4-BE49-F238E27FC236}">
                <a16:creationId xmlns:a16="http://schemas.microsoft.com/office/drawing/2014/main" id="{1EBB2D96-992E-ECD5-B954-20D386F605CE}"/>
              </a:ext>
            </a:extLst>
          </p:cNvPr>
          <p:cNvSpPr>
            <a:spLocks noGrp="1"/>
          </p:cNvSpPr>
          <p:nvPr>
            <p:ph idx="1"/>
          </p:nvPr>
        </p:nvSpPr>
        <p:spPr>
          <a:xfrm>
            <a:off x="1132034" y="1913206"/>
            <a:ext cx="9905999" cy="4132215"/>
          </a:xfrm>
        </p:spPr>
        <p:txBody>
          <a:bodyPr>
            <a:normAutofit fontScale="92500" lnSpcReduction="20000"/>
          </a:bodyPr>
          <a:lstStyle/>
          <a:p>
            <a:r>
              <a:rPr lang="pt-BR" b="1" dirty="0">
                <a:solidFill>
                  <a:srgbClr val="92D050"/>
                </a:solidFill>
              </a:rPr>
              <a:t>MySQL: </a:t>
            </a:r>
            <a:r>
              <a:rPr lang="pt-BR" dirty="0"/>
              <a:t>Um dos </a:t>
            </a:r>
            <a:r>
              <a:rPr lang="pt-BR" dirty="0" err="1"/>
              <a:t>SGBDs</a:t>
            </a:r>
            <a:r>
              <a:rPr lang="pt-BR" dirty="0"/>
              <a:t> de código aberto mais populares, amplamente utilizado para aplicações web.</a:t>
            </a:r>
          </a:p>
          <a:p>
            <a:r>
              <a:rPr lang="pt-BR" b="1" dirty="0">
                <a:solidFill>
                  <a:srgbClr val="92D050"/>
                </a:solidFill>
              </a:rPr>
              <a:t>PostgreSQL: </a:t>
            </a:r>
            <a:r>
              <a:rPr lang="pt-BR" dirty="0"/>
              <a:t>Conhecido por sua robustez e suporte a uma ampla variedade de tipos de dados e funcionalidades avançadas.</a:t>
            </a:r>
          </a:p>
          <a:p>
            <a:r>
              <a:rPr lang="pt-BR" b="1" dirty="0">
                <a:solidFill>
                  <a:srgbClr val="92D050"/>
                </a:solidFill>
              </a:rPr>
              <a:t>Oracle </a:t>
            </a:r>
            <a:r>
              <a:rPr lang="pt-BR" b="1" dirty="0" err="1">
                <a:solidFill>
                  <a:srgbClr val="92D050"/>
                </a:solidFill>
              </a:rPr>
              <a:t>Database</a:t>
            </a:r>
            <a:r>
              <a:rPr lang="pt-BR" b="1" dirty="0">
                <a:solidFill>
                  <a:srgbClr val="92D050"/>
                </a:solidFill>
              </a:rPr>
              <a:t>: </a:t>
            </a:r>
            <a:r>
              <a:rPr lang="pt-BR" dirty="0"/>
              <a:t>Um SGBD comercial poderoso, amplamente utilizado em ambientes corporativos.</a:t>
            </a:r>
          </a:p>
          <a:p>
            <a:r>
              <a:rPr lang="pt-BR" b="1" dirty="0">
                <a:solidFill>
                  <a:srgbClr val="92D050"/>
                </a:solidFill>
              </a:rPr>
              <a:t>Microsoft SQL Server: </a:t>
            </a:r>
            <a:r>
              <a:rPr lang="pt-BR" dirty="0"/>
              <a:t>Um SGBD da Microsoft, frequentemente usado em ambientes empresariais.</a:t>
            </a:r>
          </a:p>
          <a:p>
            <a:r>
              <a:rPr lang="pt-BR" b="1" dirty="0" err="1">
                <a:solidFill>
                  <a:srgbClr val="92D050"/>
                </a:solidFill>
              </a:rPr>
              <a:t>MongoDB</a:t>
            </a:r>
            <a:r>
              <a:rPr lang="pt-BR" b="1" dirty="0">
                <a:solidFill>
                  <a:srgbClr val="92D050"/>
                </a:solidFill>
              </a:rPr>
              <a:t>: </a:t>
            </a:r>
            <a:r>
              <a:rPr lang="pt-BR" dirty="0"/>
              <a:t>Um banco de dados </a:t>
            </a:r>
            <a:r>
              <a:rPr lang="pt-BR" dirty="0" err="1"/>
              <a:t>NoSQL</a:t>
            </a:r>
            <a:r>
              <a:rPr lang="pt-BR" dirty="0"/>
              <a:t> que armazena dados em formato de documentos JSON.</a:t>
            </a:r>
          </a:p>
        </p:txBody>
      </p:sp>
    </p:spTree>
    <p:extLst>
      <p:ext uri="{BB962C8B-B14F-4D97-AF65-F5344CB8AC3E}">
        <p14:creationId xmlns:p14="http://schemas.microsoft.com/office/powerpoint/2010/main" val="3194188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C32B2-86F0-9C05-CC11-C6B050C734AC}"/>
              </a:ext>
            </a:extLst>
          </p:cNvPr>
          <p:cNvSpPr>
            <a:spLocks noGrp="1"/>
          </p:cNvSpPr>
          <p:nvPr>
            <p:ph type="title"/>
          </p:nvPr>
        </p:nvSpPr>
        <p:spPr/>
        <p:txBody>
          <a:bodyPr/>
          <a:lstStyle/>
          <a:p>
            <a:r>
              <a:rPr lang="pt-BR" b="1" dirty="0">
                <a:solidFill>
                  <a:srgbClr val="92D050"/>
                </a:solidFill>
              </a:rPr>
              <a:t>Conclusão de SGBS</a:t>
            </a:r>
          </a:p>
        </p:txBody>
      </p:sp>
      <p:sp>
        <p:nvSpPr>
          <p:cNvPr id="3" name="Espaço Reservado para Conteúdo 2">
            <a:extLst>
              <a:ext uri="{FF2B5EF4-FFF2-40B4-BE49-F238E27FC236}">
                <a16:creationId xmlns:a16="http://schemas.microsoft.com/office/drawing/2014/main" id="{1F68CF5F-D8C7-6AF0-B127-A57475AD2480}"/>
              </a:ext>
            </a:extLst>
          </p:cNvPr>
          <p:cNvSpPr>
            <a:spLocks noGrp="1"/>
          </p:cNvSpPr>
          <p:nvPr>
            <p:ph idx="1"/>
          </p:nvPr>
        </p:nvSpPr>
        <p:spPr/>
        <p:txBody>
          <a:bodyPr/>
          <a:lstStyle/>
          <a:p>
            <a:r>
              <a:rPr lang="pt-BR" dirty="0"/>
              <a:t>Um SGBD é uma ferramenta essencial para a administração e operação de dados em praticamente qualquer aplicação moderna, desde sistemas empresariais até aplicações web e móveis.</a:t>
            </a:r>
          </a:p>
        </p:txBody>
      </p:sp>
    </p:spTree>
    <p:extLst>
      <p:ext uri="{BB962C8B-B14F-4D97-AF65-F5344CB8AC3E}">
        <p14:creationId xmlns:p14="http://schemas.microsoft.com/office/powerpoint/2010/main" val="200364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6FEFE-DC45-4548-D543-4BFAB0C6C518}"/>
              </a:ext>
            </a:extLst>
          </p:cNvPr>
          <p:cNvSpPr>
            <a:spLocks noGrp="1"/>
          </p:cNvSpPr>
          <p:nvPr>
            <p:ph type="title"/>
          </p:nvPr>
        </p:nvSpPr>
        <p:spPr/>
        <p:txBody>
          <a:bodyPr/>
          <a:lstStyle/>
          <a:p>
            <a:r>
              <a:rPr lang="pt-BR" b="1" dirty="0">
                <a:solidFill>
                  <a:srgbClr val="92D050"/>
                </a:solidFill>
              </a:rPr>
              <a:t>Banco de dados Relacional</a:t>
            </a:r>
          </a:p>
        </p:txBody>
      </p:sp>
      <p:sp>
        <p:nvSpPr>
          <p:cNvPr id="3" name="Espaço Reservado para Conteúdo 2">
            <a:extLst>
              <a:ext uri="{FF2B5EF4-FFF2-40B4-BE49-F238E27FC236}">
                <a16:creationId xmlns:a16="http://schemas.microsoft.com/office/drawing/2014/main" id="{24AF33F5-597C-E61F-AE41-16877DEDA929}"/>
              </a:ext>
            </a:extLst>
          </p:cNvPr>
          <p:cNvSpPr>
            <a:spLocks noGrp="1"/>
          </p:cNvSpPr>
          <p:nvPr>
            <p:ph idx="1"/>
          </p:nvPr>
        </p:nvSpPr>
        <p:spPr/>
        <p:txBody>
          <a:bodyPr/>
          <a:lstStyle/>
          <a:p>
            <a:r>
              <a:rPr lang="pt-BR" dirty="0"/>
              <a:t>Os bancos de dados relacionais usam tabelas para armazenar dados e empregam uma linguagem específica (SQL - </a:t>
            </a:r>
            <a:r>
              <a:rPr lang="pt-BR" dirty="0" err="1"/>
              <a:t>Structured</a:t>
            </a:r>
            <a:r>
              <a:rPr lang="pt-BR" dirty="0"/>
              <a:t> Query </a:t>
            </a:r>
            <a:r>
              <a:rPr lang="pt-BR" dirty="0" err="1"/>
              <a:t>Language</a:t>
            </a:r>
            <a:r>
              <a:rPr lang="pt-BR" dirty="0"/>
              <a:t>) para consultar e manipular esses dados. Eles são baseados no modelo de dados relacional, que organiza dados em tabelas que podem se relacionar umas com as outras por meio de chaves primárias e estrangeiras.</a:t>
            </a:r>
          </a:p>
        </p:txBody>
      </p:sp>
    </p:spTree>
    <p:extLst>
      <p:ext uri="{BB962C8B-B14F-4D97-AF65-F5344CB8AC3E}">
        <p14:creationId xmlns:p14="http://schemas.microsoft.com/office/powerpoint/2010/main" val="298050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4B3C1-EFC9-EC47-28A7-B2AAC149612B}"/>
              </a:ext>
            </a:extLst>
          </p:cNvPr>
          <p:cNvSpPr>
            <a:spLocks noGrp="1"/>
          </p:cNvSpPr>
          <p:nvPr>
            <p:ph type="title"/>
          </p:nvPr>
        </p:nvSpPr>
        <p:spPr/>
        <p:txBody>
          <a:bodyPr/>
          <a:lstStyle/>
          <a:p>
            <a:r>
              <a:rPr lang="pt-BR" b="1" dirty="0">
                <a:solidFill>
                  <a:srgbClr val="92D050"/>
                </a:solidFill>
              </a:rPr>
              <a:t>Exemplos de Banco de dados Relacional</a:t>
            </a:r>
          </a:p>
        </p:txBody>
      </p:sp>
      <p:sp>
        <p:nvSpPr>
          <p:cNvPr id="3" name="Espaço Reservado para Conteúdo 2">
            <a:extLst>
              <a:ext uri="{FF2B5EF4-FFF2-40B4-BE49-F238E27FC236}">
                <a16:creationId xmlns:a16="http://schemas.microsoft.com/office/drawing/2014/main" id="{144246E9-1A8D-AF76-11C2-52F53B39CE55}"/>
              </a:ext>
            </a:extLst>
          </p:cNvPr>
          <p:cNvSpPr>
            <a:spLocks noGrp="1"/>
          </p:cNvSpPr>
          <p:nvPr>
            <p:ph idx="1"/>
          </p:nvPr>
        </p:nvSpPr>
        <p:spPr/>
        <p:txBody>
          <a:bodyPr/>
          <a:lstStyle/>
          <a:p>
            <a:r>
              <a:rPr lang="pt-BR" b="1" dirty="0">
                <a:solidFill>
                  <a:srgbClr val="92D050"/>
                </a:solidFill>
              </a:rPr>
              <a:t>MySQL</a:t>
            </a:r>
            <a:r>
              <a:rPr lang="pt-BR" b="1" dirty="0"/>
              <a:t>: </a:t>
            </a:r>
            <a:r>
              <a:rPr lang="pt-BR" dirty="0"/>
              <a:t>Um dos bancos de dados relacionais mais populares, amplamente utilizado em aplicativos web.</a:t>
            </a:r>
          </a:p>
          <a:p>
            <a:r>
              <a:rPr lang="pt-BR" b="1" dirty="0">
                <a:solidFill>
                  <a:srgbClr val="92D050"/>
                </a:solidFill>
              </a:rPr>
              <a:t>PostgreSQL</a:t>
            </a:r>
            <a:r>
              <a:rPr lang="pt-BR" b="1" dirty="0"/>
              <a:t>: </a:t>
            </a:r>
            <a:r>
              <a:rPr lang="pt-BR" dirty="0"/>
              <a:t>Um banco de dados relacional open-</a:t>
            </a:r>
            <a:r>
              <a:rPr lang="pt-BR" dirty="0" err="1"/>
              <a:t>source</a:t>
            </a:r>
            <a:r>
              <a:rPr lang="pt-BR" dirty="0"/>
              <a:t> conhecido por sua robustez e suporte a muitos tipos de dados.</a:t>
            </a:r>
          </a:p>
          <a:p>
            <a:r>
              <a:rPr lang="pt-BR" b="1" dirty="0">
                <a:solidFill>
                  <a:srgbClr val="92D050"/>
                </a:solidFill>
              </a:rPr>
              <a:t>Microsoft</a:t>
            </a:r>
            <a:r>
              <a:rPr lang="pt-BR" b="1" dirty="0"/>
              <a:t> </a:t>
            </a:r>
            <a:r>
              <a:rPr lang="pt-BR" b="1" dirty="0">
                <a:solidFill>
                  <a:srgbClr val="92D050"/>
                </a:solidFill>
              </a:rPr>
              <a:t>SQL Server: </a:t>
            </a:r>
            <a:r>
              <a:rPr lang="pt-BR" dirty="0"/>
              <a:t>Um sistema de gerenciamento de banco de dados relacional desenvolvido pela Microsoft, amplamente utilizado em ambientes corporativos.</a:t>
            </a:r>
          </a:p>
        </p:txBody>
      </p:sp>
    </p:spTree>
    <p:extLst>
      <p:ext uri="{BB962C8B-B14F-4D97-AF65-F5344CB8AC3E}">
        <p14:creationId xmlns:p14="http://schemas.microsoft.com/office/powerpoint/2010/main" val="287509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4B3C1-EFC9-EC47-28A7-B2AAC149612B}"/>
              </a:ext>
            </a:extLst>
          </p:cNvPr>
          <p:cNvSpPr>
            <a:spLocks noGrp="1"/>
          </p:cNvSpPr>
          <p:nvPr>
            <p:ph type="title"/>
          </p:nvPr>
        </p:nvSpPr>
        <p:spPr/>
        <p:txBody>
          <a:bodyPr/>
          <a:lstStyle/>
          <a:p>
            <a:r>
              <a:rPr lang="pt-BR" b="1" dirty="0">
                <a:solidFill>
                  <a:srgbClr val="92D050"/>
                </a:solidFill>
              </a:rPr>
              <a:t>Exemplos de Banco de dados Relacional</a:t>
            </a:r>
          </a:p>
        </p:txBody>
      </p:sp>
      <p:sp>
        <p:nvSpPr>
          <p:cNvPr id="3" name="Espaço Reservado para Conteúdo 2">
            <a:extLst>
              <a:ext uri="{FF2B5EF4-FFF2-40B4-BE49-F238E27FC236}">
                <a16:creationId xmlns:a16="http://schemas.microsoft.com/office/drawing/2014/main" id="{144246E9-1A8D-AF76-11C2-52F53B39CE55}"/>
              </a:ext>
            </a:extLst>
          </p:cNvPr>
          <p:cNvSpPr>
            <a:spLocks noGrp="1"/>
          </p:cNvSpPr>
          <p:nvPr>
            <p:ph idx="1"/>
          </p:nvPr>
        </p:nvSpPr>
        <p:spPr/>
        <p:txBody>
          <a:bodyPr/>
          <a:lstStyle/>
          <a:p>
            <a:r>
              <a:rPr lang="pt-BR" b="1" dirty="0">
                <a:solidFill>
                  <a:srgbClr val="92D050"/>
                </a:solidFill>
              </a:rPr>
              <a:t>Oracle </a:t>
            </a:r>
            <a:r>
              <a:rPr lang="pt-BR" b="1" dirty="0" err="1">
                <a:solidFill>
                  <a:srgbClr val="92D050"/>
                </a:solidFill>
              </a:rPr>
              <a:t>Database</a:t>
            </a:r>
            <a:r>
              <a:rPr lang="pt-BR" b="1" dirty="0">
                <a:solidFill>
                  <a:srgbClr val="92D050"/>
                </a:solidFill>
              </a:rPr>
              <a:t>: </a:t>
            </a:r>
            <a:r>
              <a:rPr lang="pt-BR" dirty="0"/>
              <a:t>Um banco de dados relacional amplamente utilizado em grandes empresas por sua escalabilidade e segurança.</a:t>
            </a:r>
          </a:p>
          <a:p>
            <a:r>
              <a:rPr lang="pt-BR" b="1" dirty="0" err="1">
                <a:solidFill>
                  <a:srgbClr val="92D050"/>
                </a:solidFill>
              </a:rPr>
              <a:t>SQLite</a:t>
            </a:r>
            <a:r>
              <a:rPr lang="pt-BR" b="1" dirty="0">
                <a:solidFill>
                  <a:srgbClr val="92D050"/>
                </a:solidFill>
              </a:rPr>
              <a:t>: </a:t>
            </a:r>
            <a:r>
              <a:rPr lang="pt-BR" dirty="0"/>
              <a:t>Um banco de dados relacional leve, usado principalmente em dispositivos móveis e aplicativos embarcados.</a:t>
            </a:r>
          </a:p>
        </p:txBody>
      </p:sp>
    </p:spTree>
    <p:extLst>
      <p:ext uri="{BB962C8B-B14F-4D97-AF65-F5344CB8AC3E}">
        <p14:creationId xmlns:p14="http://schemas.microsoft.com/office/powerpoint/2010/main" val="116813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4BBA6-2831-BD69-2C02-A9E0C3B13C37}"/>
              </a:ext>
            </a:extLst>
          </p:cNvPr>
          <p:cNvSpPr>
            <a:spLocks noGrp="1"/>
          </p:cNvSpPr>
          <p:nvPr>
            <p:ph type="title"/>
          </p:nvPr>
        </p:nvSpPr>
        <p:spPr/>
        <p:txBody>
          <a:bodyPr/>
          <a:lstStyle/>
          <a:p>
            <a:r>
              <a:rPr lang="pt-BR" b="1" dirty="0">
                <a:solidFill>
                  <a:srgbClr val="92D050"/>
                </a:solidFill>
              </a:rPr>
              <a:t>banco de dados não relacional</a:t>
            </a:r>
          </a:p>
        </p:txBody>
      </p:sp>
      <p:sp>
        <p:nvSpPr>
          <p:cNvPr id="3" name="Espaço Reservado para Conteúdo 2">
            <a:extLst>
              <a:ext uri="{FF2B5EF4-FFF2-40B4-BE49-F238E27FC236}">
                <a16:creationId xmlns:a16="http://schemas.microsoft.com/office/drawing/2014/main" id="{E4CDF003-BF6B-EA09-4A58-763202554775}"/>
              </a:ext>
            </a:extLst>
          </p:cNvPr>
          <p:cNvSpPr>
            <a:spLocks noGrp="1"/>
          </p:cNvSpPr>
          <p:nvPr>
            <p:ph idx="1"/>
          </p:nvPr>
        </p:nvSpPr>
        <p:spPr/>
        <p:txBody>
          <a:bodyPr/>
          <a:lstStyle/>
          <a:p>
            <a:r>
              <a:rPr lang="pt-BR" dirty="0"/>
              <a:t>Os bancos de dados </a:t>
            </a:r>
            <a:r>
              <a:rPr lang="pt-BR" dirty="0" err="1"/>
              <a:t>NoSQL</a:t>
            </a:r>
            <a:r>
              <a:rPr lang="pt-BR" dirty="0"/>
              <a:t> não seguem o modelo de tabelas e são projetados para armazenar, processar e gerenciar grandes volumes de dados não estruturados ou </a:t>
            </a:r>
            <a:r>
              <a:rPr lang="pt-BR" dirty="0" err="1"/>
              <a:t>semi-estruturados</a:t>
            </a:r>
            <a:r>
              <a:rPr lang="pt-BR" dirty="0"/>
              <a:t>. Eles são geralmente categorizados em quatro tipos principais: chave-valor, documento, coluna larga e grafo.</a:t>
            </a:r>
          </a:p>
        </p:txBody>
      </p:sp>
    </p:spTree>
    <p:extLst>
      <p:ext uri="{BB962C8B-B14F-4D97-AF65-F5344CB8AC3E}">
        <p14:creationId xmlns:p14="http://schemas.microsoft.com/office/powerpoint/2010/main" val="388690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24EA1-FE90-C863-4473-B9D6B8812DA2}"/>
              </a:ext>
            </a:extLst>
          </p:cNvPr>
          <p:cNvSpPr>
            <a:spLocks noGrp="1"/>
          </p:cNvSpPr>
          <p:nvPr>
            <p:ph type="title"/>
          </p:nvPr>
        </p:nvSpPr>
        <p:spPr/>
        <p:txBody>
          <a:bodyPr/>
          <a:lstStyle/>
          <a:p>
            <a:r>
              <a:rPr lang="pt-BR" b="1" dirty="0">
                <a:solidFill>
                  <a:srgbClr val="92D050"/>
                </a:solidFill>
              </a:rPr>
              <a:t>Exemplo banco de dados não relacional</a:t>
            </a:r>
          </a:p>
        </p:txBody>
      </p:sp>
      <p:sp>
        <p:nvSpPr>
          <p:cNvPr id="3" name="Espaço Reservado para Conteúdo 2">
            <a:extLst>
              <a:ext uri="{FF2B5EF4-FFF2-40B4-BE49-F238E27FC236}">
                <a16:creationId xmlns:a16="http://schemas.microsoft.com/office/drawing/2014/main" id="{1B1D2DB6-4750-21DD-A41E-647DDFD9D43A}"/>
              </a:ext>
            </a:extLst>
          </p:cNvPr>
          <p:cNvSpPr>
            <a:spLocks noGrp="1"/>
          </p:cNvSpPr>
          <p:nvPr>
            <p:ph idx="1"/>
          </p:nvPr>
        </p:nvSpPr>
        <p:spPr/>
        <p:txBody>
          <a:bodyPr/>
          <a:lstStyle/>
          <a:p>
            <a:r>
              <a:rPr lang="pt-BR" b="1" dirty="0" err="1">
                <a:solidFill>
                  <a:srgbClr val="92D050"/>
                </a:solidFill>
              </a:rPr>
              <a:t>MongoDB</a:t>
            </a:r>
            <a:r>
              <a:rPr lang="pt-BR" b="1" dirty="0">
                <a:solidFill>
                  <a:srgbClr val="92D050"/>
                </a:solidFill>
              </a:rPr>
              <a:t>: </a:t>
            </a:r>
            <a:r>
              <a:rPr lang="pt-BR" dirty="0"/>
              <a:t>Um banco de dados orientado a documentos que armazena dados em documentos BSON (uma forma de JSON), permitindo flexibilidade na estrutura dos dados.</a:t>
            </a:r>
          </a:p>
          <a:p>
            <a:r>
              <a:rPr lang="pt-BR" b="1" dirty="0">
                <a:solidFill>
                  <a:srgbClr val="92D050"/>
                </a:solidFill>
              </a:rPr>
              <a:t>Cassandra: </a:t>
            </a:r>
            <a:r>
              <a:rPr lang="pt-BR" dirty="0"/>
              <a:t>Um banco de dados de coluna larga projetado para lidar com grandes quantidades de dados distribuídos em muitos servidores.</a:t>
            </a:r>
          </a:p>
          <a:p>
            <a:r>
              <a:rPr lang="pt-BR" b="1" dirty="0">
                <a:solidFill>
                  <a:srgbClr val="92D050"/>
                </a:solidFill>
              </a:rPr>
              <a:t>Redis: </a:t>
            </a:r>
            <a:r>
              <a:rPr lang="pt-BR" dirty="0"/>
              <a:t>Um banco de dados em memória de chave-valor que é frequentemente usado para cache e armazenamento de dados temporários.</a:t>
            </a:r>
          </a:p>
        </p:txBody>
      </p:sp>
    </p:spTree>
    <p:extLst>
      <p:ext uri="{BB962C8B-B14F-4D97-AF65-F5344CB8AC3E}">
        <p14:creationId xmlns:p14="http://schemas.microsoft.com/office/powerpoint/2010/main" val="371133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24EA1-FE90-C863-4473-B9D6B8812DA2}"/>
              </a:ext>
            </a:extLst>
          </p:cNvPr>
          <p:cNvSpPr>
            <a:spLocks noGrp="1"/>
          </p:cNvSpPr>
          <p:nvPr>
            <p:ph type="title"/>
          </p:nvPr>
        </p:nvSpPr>
        <p:spPr/>
        <p:txBody>
          <a:bodyPr/>
          <a:lstStyle/>
          <a:p>
            <a:r>
              <a:rPr lang="pt-BR" b="1" dirty="0">
                <a:solidFill>
                  <a:srgbClr val="92D050"/>
                </a:solidFill>
              </a:rPr>
              <a:t>Exemplo banco de dados não relacional</a:t>
            </a:r>
          </a:p>
        </p:txBody>
      </p:sp>
      <p:sp>
        <p:nvSpPr>
          <p:cNvPr id="3" name="Espaço Reservado para Conteúdo 2">
            <a:extLst>
              <a:ext uri="{FF2B5EF4-FFF2-40B4-BE49-F238E27FC236}">
                <a16:creationId xmlns:a16="http://schemas.microsoft.com/office/drawing/2014/main" id="{1B1D2DB6-4750-21DD-A41E-647DDFD9D43A}"/>
              </a:ext>
            </a:extLst>
          </p:cNvPr>
          <p:cNvSpPr>
            <a:spLocks noGrp="1"/>
          </p:cNvSpPr>
          <p:nvPr>
            <p:ph idx="1"/>
          </p:nvPr>
        </p:nvSpPr>
        <p:spPr/>
        <p:txBody>
          <a:bodyPr/>
          <a:lstStyle/>
          <a:p>
            <a:r>
              <a:rPr lang="pt-BR" b="1" dirty="0">
                <a:solidFill>
                  <a:srgbClr val="92D050"/>
                </a:solidFill>
              </a:rPr>
              <a:t>Neo4j: </a:t>
            </a:r>
            <a:r>
              <a:rPr lang="pt-BR" dirty="0"/>
              <a:t>Um banco de dados orientado a grafos que é ideal para armazenar e consultar dados com relações complexas, como redes sociais.</a:t>
            </a:r>
          </a:p>
          <a:p>
            <a:r>
              <a:rPr lang="pt-BR" b="1" dirty="0" err="1">
                <a:solidFill>
                  <a:srgbClr val="92D050"/>
                </a:solidFill>
              </a:rPr>
              <a:t>CouchDB</a:t>
            </a:r>
            <a:r>
              <a:rPr lang="pt-BR" b="1" dirty="0">
                <a:solidFill>
                  <a:srgbClr val="92D050"/>
                </a:solidFill>
              </a:rPr>
              <a:t>: </a:t>
            </a:r>
            <a:r>
              <a:rPr lang="pt-BR" dirty="0"/>
              <a:t>Outro banco de dados orientado a documentos que usa o formato JSON para armazenar dados, com uma interface HTTP para interações.</a:t>
            </a:r>
          </a:p>
        </p:txBody>
      </p:sp>
    </p:spTree>
    <p:extLst>
      <p:ext uri="{BB962C8B-B14F-4D97-AF65-F5344CB8AC3E}">
        <p14:creationId xmlns:p14="http://schemas.microsoft.com/office/powerpoint/2010/main" val="1499494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178</TotalTime>
  <Words>2063</Words>
  <Application>Microsoft Office PowerPoint</Application>
  <PresentationFormat>Widescreen</PresentationFormat>
  <Paragraphs>99</Paragraphs>
  <Slides>33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33</vt:i4>
      </vt:variant>
    </vt:vector>
  </HeadingPairs>
  <TitlesOfParts>
    <vt:vector size="36" baseType="lpstr">
      <vt:lpstr>Arial</vt:lpstr>
      <vt:lpstr>Tw Cen MT</vt:lpstr>
      <vt:lpstr>Circuito</vt:lpstr>
      <vt:lpstr>Banco de dados </vt:lpstr>
      <vt:lpstr>O que é Banco de dados? </vt:lpstr>
      <vt:lpstr>Tipos de banco de dados </vt:lpstr>
      <vt:lpstr>Banco de dados Relacional</vt:lpstr>
      <vt:lpstr>Exemplos de Banco de dados Relacional</vt:lpstr>
      <vt:lpstr>Exemplos de Banco de dados Relacional</vt:lpstr>
      <vt:lpstr>banco de dados não relacional</vt:lpstr>
      <vt:lpstr>Exemplo banco de dados não relacional</vt:lpstr>
      <vt:lpstr>Exemplo banco de dados não relacional</vt:lpstr>
      <vt:lpstr>Relacional vs Não Relacional</vt:lpstr>
      <vt:lpstr>Tipos de dados </vt:lpstr>
      <vt:lpstr>Dados Estruturados</vt:lpstr>
      <vt:lpstr>Dados Estruturados</vt:lpstr>
      <vt:lpstr>Semi Estruturados</vt:lpstr>
      <vt:lpstr>Semi estruturados</vt:lpstr>
      <vt:lpstr>Não estruturados</vt:lpstr>
      <vt:lpstr>Estrutura de um banco de dados</vt:lpstr>
      <vt:lpstr>Tabela</vt:lpstr>
      <vt:lpstr>Registros</vt:lpstr>
      <vt:lpstr>Campo</vt:lpstr>
      <vt:lpstr>Tabela Cliente</vt:lpstr>
      <vt:lpstr>Características de Banco de dados</vt:lpstr>
      <vt:lpstr>Características de Banco de dados</vt:lpstr>
      <vt:lpstr>Características de Banco de dados</vt:lpstr>
      <vt:lpstr>Características de Banco de dados</vt:lpstr>
      <vt:lpstr>Características de Banco de dados</vt:lpstr>
      <vt:lpstr>Sistema Gerenciador de Banco de Dados (SGBD)</vt:lpstr>
      <vt:lpstr>Principais Funcionalidades de um SGBD</vt:lpstr>
      <vt:lpstr>Principais Funcionalidades de um SGBD</vt:lpstr>
      <vt:lpstr>Principais Funcionalidades de um SGBD</vt:lpstr>
      <vt:lpstr>Principais Funcionalidades de um SGBD</vt:lpstr>
      <vt:lpstr>Exemplos de SGBDs Populares</vt:lpstr>
      <vt:lpstr>Conclusão de SGBS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Fernando Spoljaric</dc:creator>
  <cp:lastModifiedBy>Luis Fernando Spoljaric</cp:lastModifiedBy>
  <cp:revision>2</cp:revision>
  <dcterms:created xsi:type="dcterms:W3CDTF">2024-07-24T16:57:34Z</dcterms:created>
  <dcterms:modified xsi:type="dcterms:W3CDTF">2024-07-24T19:55:35Z</dcterms:modified>
</cp:coreProperties>
</file>