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93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2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463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760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929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7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010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89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66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3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43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20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9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95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6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25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6A5B-0E66-477C-8F78-2D9BE360E65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0F91-FF31-402B-897E-546B2265D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621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EFDC-6FE8-4C94-986C-9710E7197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E4E2C8-2DAE-903E-322C-CBBF975C5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 e Robson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112640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785B8-9123-1899-8431-A903CCDE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Agrupamento de Resultados com GROUP BY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BD190-3DBD-92E4-248F-6980F76B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quiser agrupar os resultados com base em uma ou mais colunas, pode usar o GROUP BY junto com funções agregadas.</a:t>
            </a:r>
          </a:p>
          <a:p>
            <a:endParaRPr lang="pt-BR" dirty="0"/>
          </a:p>
          <a:p>
            <a:r>
              <a:rPr lang="pt-BR" dirty="0"/>
              <a:t>Exemplo: Contar quantos clientes há por cidade: Agrupa clientes por cidade conta quantos há em cada uma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16441F-E3B4-8CE1-4E62-C597F570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225" y="4896884"/>
            <a:ext cx="4290371" cy="14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0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F1DD0-3A54-B9C7-3C2A-10F025A2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Filtrando Grupos com HAVING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C9AFED-F4F1-6FB9-5CAF-799A38990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cláusula HAVING é usada para filtrar resultados após o agrupamento (já que o WHERE atua antes do agrupamento).</a:t>
            </a:r>
          </a:p>
          <a:p>
            <a:endParaRPr lang="pt-BR" dirty="0"/>
          </a:p>
          <a:p>
            <a:r>
              <a:rPr lang="pt-BR" dirty="0"/>
              <a:t>Exemplo: Mostrar apenas as cidades com mais de 1 cliente: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AE6095-5D46-743D-A568-700BF1A03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365" y="4436872"/>
            <a:ext cx="3567270" cy="180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1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7DD83-FB32-A2D8-558C-D8A18AB0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D60F57-F51D-E95A-BF20-276DEE3E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9618"/>
            <a:ext cx="9905999" cy="4681182"/>
          </a:xfrm>
        </p:spPr>
        <p:txBody>
          <a:bodyPr>
            <a:normAutofit/>
          </a:bodyPr>
          <a:lstStyle/>
          <a:p>
            <a:r>
              <a:rPr lang="pt-BR" dirty="0"/>
              <a:t>SELECT: Extrai dados.</a:t>
            </a:r>
          </a:p>
          <a:p>
            <a:r>
              <a:rPr lang="pt-BR" dirty="0"/>
              <a:t>FROM: Define a tabela de onde os dados são extraídos.</a:t>
            </a:r>
          </a:p>
          <a:p>
            <a:r>
              <a:rPr lang="pt-BR" dirty="0"/>
              <a:t>WHERE: Filtra os dados com base em uma condição.</a:t>
            </a:r>
          </a:p>
          <a:p>
            <a:r>
              <a:rPr lang="pt-BR" dirty="0"/>
              <a:t>ORDER BY: Ordena os resultados.</a:t>
            </a:r>
          </a:p>
          <a:p>
            <a:r>
              <a:rPr lang="pt-BR" dirty="0"/>
              <a:t>LIMIT: Limita o número de resultados.</a:t>
            </a:r>
          </a:p>
          <a:p>
            <a:r>
              <a:rPr lang="pt-BR" dirty="0"/>
              <a:t>GROUP BY: Agrupa dados com base em uma ou mais colunas.</a:t>
            </a:r>
          </a:p>
          <a:p>
            <a:r>
              <a:rPr lang="pt-BR" dirty="0"/>
              <a:t>HAVING: Filtra resultados após o agrupamento.</a:t>
            </a:r>
          </a:p>
          <a:p>
            <a:r>
              <a:rPr lang="pt-BR" dirty="0"/>
              <a:t>Funções Agregadas: Realizam cálculos sobre os dados.</a:t>
            </a:r>
          </a:p>
        </p:txBody>
      </p:sp>
    </p:spTree>
    <p:extLst>
      <p:ext uri="{BB962C8B-B14F-4D97-AF65-F5344CB8AC3E}">
        <p14:creationId xmlns:p14="http://schemas.microsoft.com/office/powerpoint/2010/main" val="150591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AB2E8-0662-A0B3-0B15-8A90C47D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 Encadeado (</a:t>
            </a:r>
            <a:r>
              <a:rPr lang="pt-BR" dirty="0" err="1"/>
              <a:t>Subquery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4F310-2122-5BE3-FFC9-600F21F8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Consulta SELECT é usada dentro de outra consulta SELECT. O objetivo disso é permitir a realização de consultas mais complexas, extraindo dados de maneira indireta, ou usando os resultados de uma consulta interna para condicionar a consulta externa.</a:t>
            </a:r>
          </a:p>
        </p:txBody>
      </p:sp>
    </p:spTree>
    <p:extLst>
      <p:ext uri="{BB962C8B-B14F-4D97-AF65-F5344CB8AC3E}">
        <p14:creationId xmlns:p14="http://schemas.microsoft.com/office/powerpoint/2010/main" val="151551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1B17E-92BC-194B-3896-5B4EE746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Exemplo 1: </a:t>
            </a:r>
            <a:r>
              <a:rPr lang="pt-BR" sz="3200" dirty="0" err="1"/>
              <a:t>Subquery</a:t>
            </a:r>
            <a:r>
              <a:rPr lang="pt-BR" sz="3200" dirty="0"/>
              <a:t> retornando um valor único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5A163-C44D-0473-F713-4EC509BC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que você tem duas tabelas:</a:t>
            </a:r>
          </a:p>
          <a:p>
            <a:r>
              <a:rPr lang="pt-BR" dirty="0"/>
              <a:t>CLIENTES com os campos: </a:t>
            </a:r>
            <a:r>
              <a:rPr lang="pt-BR" dirty="0" err="1"/>
              <a:t>id_cliente</a:t>
            </a:r>
            <a:r>
              <a:rPr lang="pt-BR" dirty="0"/>
              <a:t>, nome, cidade, idade</a:t>
            </a:r>
          </a:p>
          <a:p>
            <a:r>
              <a:rPr lang="pt-BR" dirty="0"/>
              <a:t>PEDIDOS com os campos: </a:t>
            </a:r>
            <a:r>
              <a:rPr lang="pt-BR" dirty="0" err="1"/>
              <a:t>id_pedido</a:t>
            </a:r>
            <a:r>
              <a:rPr lang="pt-BR" dirty="0"/>
              <a:t>, </a:t>
            </a:r>
            <a:r>
              <a:rPr lang="pt-BR" dirty="0" err="1"/>
              <a:t>id_cliente</a:t>
            </a:r>
            <a:r>
              <a:rPr lang="pt-BR" dirty="0"/>
              <a:t>, total</a:t>
            </a:r>
          </a:p>
          <a:p>
            <a:endParaRPr lang="pt-BR" dirty="0"/>
          </a:p>
          <a:p>
            <a:r>
              <a:rPr lang="pt-BR" dirty="0"/>
              <a:t>Se você quiser buscar o nome do cliente que fez o pedido mais caro, a </a:t>
            </a:r>
            <a:r>
              <a:rPr lang="pt-BR" dirty="0" err="1"/>
              <a:t>subquery</a:t>
            </a:r>
            <a:r>
              <a:rPr lang="pt-BR" dirty="0"/>
              <a:t> pode ser usada da seguinte maneira:</a:t>
            </a:r>
          </a:p>
        </p:txBody>
      </p:sp>
    </p:spTree>
    <p:extLst>
      <p:ext uri="{BB962C8B-B14F-4D97-AF65-F5344CB8AC3E}">
        <p14:creationId xmlns:p14="http://schemas.microsoft.com/office/powerpoint/2010/main" val="177586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89279-ECBB-235A-79F3-6F03D6A8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41444"/>
            <a:ext cx="9905999" cy="5404513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subquery</a:t>
            </a:r>
            <a:r>
              <a:rPr lang="pt-BR" dirty="0"/>
              <a:t> interna (SELECT </a:t>
            </a:r>
            <a:r>
              <a:rPr lang="pt-BR" dirty="0" err="1"/>
              <a:t>id_cliente</a:t>
            </a:r>
            <a:r>
              <a:rPr lang="pt-BR" dirty="0"/>
              <a:t> FROM pedidos ...) retorna o </a:t>
            </a:r>
            <a:r>
              <a:rPr lang="pt-BR" dirty="0" err="1"/>
              <a:t>id_cliente</a:t>
            </a:r>
            <a:r>
              <a:rPr lang="pt-BR" dirty="0"/>
              <a:t> com o pedido mais caro.</a:t>
            </a:r>
          </a:p>
          <a:p>
            <a:r>
              <a:rPr lang="pt-BR" dirty="0"/>
              <a:t>A consulta externa usa esse </a:t>
            </a:r>
            <a:r>
              <a:rPr lang="pt-BR" dirty="0" err="1"/>
              <a:t>id_cliente</a:t>
            </a:r>
            <a:r>
              <a:rPr lang="pt-BR" dirty="0"/>
              <a:t> para retornar o nome do cliente.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A33E2D-D547-5D8F-DD64-7240C0D8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72" y="2470812"/>
            <a:ext cx="3770126" cy="400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3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9A98B-FCB6-634A-ABF7-87C478DE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2: Retornando múltiplos 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DCEEC3-3492-BA70-790C-0BFE262CB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Agora, suponha que você deseja retornar o nome dos clientes que fizeram pedidos com um valor superior à média de todos os pedidos:</a:t>
            </a:r>
          </a:p>
        </p:txBody>
      </p:sp>
    </p:spTree>
    <p:extLst>
      <p:ext uri="{BB962C8B-B14F-4D97-AF65-F5344CB8AC3E}">
        <p14:creationId xmlns:p14="http://schemas.microsoft.com/office/powerpoint/2010/main" val="90990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2D99C-6933-0396-A22F-2B7AAB2E1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23331"/>
            <a:ext cx="9905999" cy="5404514"/>
          </a:xfrm>
        </p:spPr>
        <p:txBody>
          <a:bodyPr/>
          <a:lstStyle/>
          <a:p>
            <a:r>
              <a:rPr lang="pt-BR" dirty="0"/>
              <a:t>Aqui, a </a:t>
            </a:r>
            <a:r>
              <a:rPr lang="pt-BR" dirty="0" err="1"/>
              <a:t>subquery</a:t>
            </a:r>
            <a:r>
              <a:rPr lang="pt-BR" dirty="0"/>
              <a:t> interna SELECT AVG(total) FROM pedidos retorna a média dos pedidos.</a:t>
            </a:r>
          </a:p>
          <a:p>
            <a:r>
              <a:rPr lang="pt-BR" dirty="0"/>
              <a:t>A </a:t>
            </a:r>
            <a:r>
              <a:rPr lang="pt-BR" dirty="0" err="1"/>
              <a:t>subquery</a:t>
            </a:r>
            <a:r>
              <a:rPr lang="pt-BR" dirty="0"/>
              <a:t> intermediária seleciona os </a:t>
            </a:r>
            <a:r>
              <a:rPr lang="pt-BR" dirty="0" err="1"/>
              <a:t>id_cliente</a:t>
            </a:r>
            <a:r>
              <a:rPr lang="pt-BR" dirty="0"/>
              <a:t> com pedidos maiores que a média.</a:t>
            </a:r>
          </a:p>
          <a:p>
            <a:r>
              <a:rPr lang="pt-BR" dirty="0"/>
              <a:t>Finalmente, a consulta externa retorna o nome dos clientes cujos </a:t>
            </a:r>
            <a:r>
              <a:rPr lang="pt-BR" dirty="0" err="1"/>
              <a:t>IDs</a:t>
            </a:r>
            <a:r>
              <a:rPr lang="pt-BR" dirty="0"/>
              <a:t> estão nessa lista.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531DEA-F4FC-5E23-8427-AAC76FB7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82" y="3425588"/>
            <a:ext cx="4560435" cy="34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8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B996B-36FD-702C-FDCE-5E630EA9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7170" name="Picture 2" descr="nazare 2 GIF — Travelpedia">
            <a:extLst>
              <a:ext uri="{FF2B5EF4-FFF2-40B4-BE49-F238E27FC236}">
                <a16:creationId xmlns:a16="http://schemas.microsoft.com/office/drawing/2014/main" id="{5CA8905E-D6F9-F0DC-53CE-A3CCDD0FE9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40" y="1722342"/>
            <a:ext cx="6788761" cy="43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26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8642C-BFD8-695E-F41C-38D0AA3A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A49CBE-CDBA-161C-EF48-7FB976512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8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comando SELECT é usado para buscar dados de uma ou mais tabelas no banco de dados. A estrutura básica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Aqui, coluna1, coluna2, etc., são as colunas que você deseja retornar, e </a:t>
            </a:r>
            <a:r>
              <a:rPr lang="pt-BR" dirty="0" err="1"/>
              <a:t>nome_da_tabela</a:t>
            </a:r>
            <a:r>
              <a:rPr lang="pt-BR" dirty="0"/>
              <a:t> é a tabela onde os dados estão armazenados.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C0EDF2-B9C2-1131-E8CB-C4438B1D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32" y="3429000"/>
            <a:ext cx="6019136" cy="164839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1CD61BD-48F1-8333-980D-A1C53B2C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Aqui,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coluna1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coluna2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etc., são as colunas que você deseja retornar, e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nome_da_tabela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é a tabela onde os dados estão armazenados.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9466B-7E7B-8D84-0FE3-00C3E05D2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41695"/>
            <a:ext cx="9905999" cy="5177052"/>
          </a:xfrm>
        </p:spPr>
        <p:txBody>
          <a:bodyPr/>
          <a:lstStyle/>
          <a:p>
            <a:r>
              <a:rPr lang="pt-BR" dirty="0"/>
              <a:t>Se você quiser selecionar todos os dados dos clientes, o comando seria:</a:t>
            </a:r>
          </a:p>
          <a:p>
            <a:pPr lvl="1"/>
            <a:r>
              <a:rPr lang="pt-BR" dirty="0"/>
              <a:t>SELECT * FROM CLIENTES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dirty="0"/>
              <a:t>Selecionando Colunas Específicas:</a:t>
            </a:r>
          </a:p>
          <a:p>
            <a:pPr lvl="1"/>
            <a:r>
              <a:rPr lang="pt-BR" dirty="0"/>
              <a:t>SELECT nome, cidade FROM clientes;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46868EA-E218-887A-E0CD-44D6523FD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49491"/>
              </p:ext>
            </p:extLst>
          </p:nvPr>
        </p:nvGraphicFramePr>
        <p:xfrm>
          <a:off x="1143000" y="2067181"/>
          <a:ext cx="9906000" cy="1463040"/>
        </p:xfrm>
        <a:graphic>
          <a:graphicData uri="http://schemas.openxmlformats.org/drawingml/2006/table">
            <a:tbl>
              <a:tblPr/>
              <a:tblGrid>
                <a:gridCol w="2476500">
                  <a:extLst>
                    <a:ext uri="{9D8B030D-6E8A-4147-A177-3AD203B41FA5}">
                      <a16:colId xmlns:a16="http://schemas.microsoft.com/office/drawing/2014/main" val="264115798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83220239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71729124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568809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/>
                        <a:t>id_cliente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nome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cidade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idade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843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Maria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São Paulo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344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João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Rio de 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22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Fernanda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Curitiba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87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44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90047-F2B2-0DF4-3898-310C098A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WHERE para filtrar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94EB3-53A7-3965-7F5D-A2F8EB93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SELECT nome, cidade </a:t>
            </a:r>
          </a:p>
          <a:p>
            <a:r>
              <a:rPr lang="pt-BR" dirty="0"/>
              <a:t>FROM clientes </a:t>
            </a:r>
          </a:p>
          <a:p>
            <a:r>
              <a:rPr lang="pt-BR" dirty="0"/>
              <a:t>WHERE cidade = 'São Paulo’;</a:t>
            </a:r>
          </a:p>
          <a:p>
            <a:endParaRPr lang="pt-BR" dirty="0"/>
          </a:p>
          <a:p>
            <a:r>
              <a:rPr lang="pt-BR" dirty="0"/>
              <a:t>Com o WHERE o SELECT só irá filtrar os cliente que possuem a cidade ‘São Paulo’ em seu cadastro.</a:t>
            </a:r>
          </a:p>
        </p:txBody>
      </p:sp>
    </p:spTree>
    <p:extLst>
      <p:ext uri="{BB962C8B-B14F-4D97-AF65-F5344CB8AC3E}">
        <p14:creationId xmlns:p14="http://schemas.microsoft.com/office/powerpoint/2010/main" val="5922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2522B-96D2-DDCC-0FE0-31219D4F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Filtrar múltiplas condições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64B16F-9EAD-0FC2-C325-136C77BC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SELECT nome, idade </a:t>
            </a:r>
          </a:p>
          <a:p>
            <a:r>
              <a:rPr lang="pt-BR" dirty="0"/>
              <a:t>FROM clientes </a:t>
            </a:r>
          </a:p>
          <a:p>
            <a:r>
              <a:rPr lang="pt-BR" dirty="0"/>
              <a:t>WHERE cidade = 'Rio de Janeiro' AND idade &gt; 20;</a:t>
            </a:r>
          </a:p>
          <a:p>
            <a:endParaRPr lang="pt-BR" dirty="0"/>
          </a:p>
          <a:p>
            <a:r>
              <a:rPr lang="pt-BR" dirty="0"/>
              <a:t>Filtra os resultados de clientes onde possuem ‘Rio de Janeiro’ e tem a idade MAIOR que 20.</a:t>
            </a:r>
          </a:p>
        </p:txBody>
      </p:sp>
    </p:spTree>
    <p:extLst>
      <p:ext uri="{BB962C8B-B14F-4D97-AF65-F5344CB8AC3E}">
        <p14:creationId xmlns:p14="http://schemas.microsoft.com/office/powerpoint/2010/main" val="209619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F2CD7-33AC-9C04-EDAB-FADC72FF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D90B4-F517-BB73-49AF-6BE4FC01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ordenar os resultados, usamos a cláusula ORDER BY. Você pode ordenar por uma ou mais colunas, em ordem crescente (ASC, padrão) ou decrescente (DESC).</a:t>
            </a:r>
          </a:p>
          <a:p>
            <a:r>
              <a:rPr lang="pt-BR" dirty="0"/>
              <a:t>EXEMPLO: SELECT nome, idade FROM clientes ORDER BY idade DESC;</a:t>
            </a:r>
          </a:p>
          <a:p>
            <a:endParaRPr lang="pt-BR" dirty="0"/>
          </a:p>
          <a:p>
            <a:r>
              <a:rPr lang="pt-BR" dirty="0"/>
              <a:t>Esse comando retorna os clientes em ordem decrescente de idade.</a:t>
            </a:r>
          </a:p>
        </p:txBody>
      </p:sp>
    </p:spTree>
    <p:extLst>
      <p:ext uri="{BB962C8B-B14F-4D97-AF65-F5344CB8AC3E}">
        <p14:creationId xmlns:p14="http://schemas.microsoft.com/office/powerpoint/2010/main" val="261736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10358-646E-7186-7BC3-8426FB66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Limitando o Número de Resultados com LIMIT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6666EC-CFE9-F612-EDD3-FAF5851B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Às vezes, você não quer todos os resultados, apenas um certo número. Para isso, usamos o LIMIT: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Isso retornaria os dois primeiros resultados da tabela.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1A536A-BD3B-E88D-7001-AB6B5873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70" y="3333464"/>
            <a:ext cx="4905156" cy="158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9B4B3-8EFD-04B2-E540-81F1460E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agregadas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C030E-74BE-DDC1-1014-512DF157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agregadas são usadas para realizar cálculos sobre os dados, como somar valores ou contar registros.</a:t>
            </a:r>
          </a:p>
          <a:p>
            <a:r>
              <a:rPr lang="pt-BR" dirty="0"/>
              <a:t>COUNT: Conta o numero de linhas da tabela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09A237-B844-0FE0-3055-FCC9F106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86" y="4312631"/>
            <a:ext cx="7842850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AC93B-10C8-1B55-A57A-2A1BA57C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agregadas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CC154-1A36-7BB4-A9B4-9C0ED2E8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AVG: Calcula a média de uma coluna.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SUM: Soma os valores de uma coluna: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B596C3-1F47-7DCF-3F5E-7ABA4C13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772" y="3097259"/>
            <a:ext cx="5352456" cy="8605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B1F43B-2C2E-7075-51D9-2CE0921CA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772" y="4714094"/>
            <a:ext cx="5352456" cy="8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15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36</TotalTime>
  <Words>774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Arial Unicode MS</vt:lpstr>
      <vt:lpstr>Tw Cen MT</vt:lpstr>
      <vt:lpstr>Circuito</vt:lpstr>
      <vt:lpstr>Banco de dados</vt:lpstr>
      <vt:lpstr>Estrutura Básica do select</vt:lpstr>
      <vt:lpstr>Apresentação do PowerPoint</vt:lpstr>
      <vt:lpstr>Utilizando WHERE para filtrar resultados</vt:lpstr>
      <vt:lpstr>Filtrar múltiplas condições</vt:lpstr>
      <vt:lpstr>Ordenando Resultados</vt:lpstr>
      <vt:lpstr>Limitando o Número de Resultados com LIMIT</vt:lpstr>
      <vt:lpstr>Funções agregadas</vt:lpstr>
      <vt:lpstr>Funções agregadas</vt:lpstr>
      <vt:lpstr> Agrupamento de Resultados com GROUP BY</vt:lpstr>
      <vt:lpstr> Filtrando Grupos com HAVING</vt:lpstr>
      <vt:lpstr>RESUMO</vt:lpstr>
      <vt:lpstr>SELECT Encadeado (Subquery)</vt:lpstr>
      <vt:lpstr>Exemplo 1: Subquery retornando um valor único</vt:lpstr>
      <vt:lpstr>Apresentação do PowerPoint</vt:lpstr>
      <vt:lpstr>Exemplo 2: Retornando múltiplos valores</vt:lpstr>
      <vt:lpstr>Apresentação do PowerPoint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2</cp:revision>
  <dcterms:created xsi:type="dcterms:W3CDTF">2024-09-10T12:36:06Z</dcterms:created>
  <dcterms:modified xsi:type="dcterms:W3CDTF">2024-09-10T13:13:05Z</dcterms:modified>
</cp:coreProperties>
</file>