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313" r:id="rId6"/>
    <p:sldId id="314" r:id="rId7"/>
    <p:sldId id="315" r:id="rId8"/>
    <p:sldId id="316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18055-826A-28C2-8468-10E552940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Dados: </a:t>
            </a:r>
            <a:r>
              <a:rPr lang="pt-BR" dirty="0" err="1"/>
              <a:t>Subconsultas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AB83A-92FF-F787-1227-73C27FC4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Robson Souza / Luís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369635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6078-ED94-0E19-2BEA-A6B2876D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31FAB89-6F67-FBF9-6F04-95F059870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7537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1" spc="-5">
                <a:solidFill>
                  <a:srgbClr val="92C330"/>
                </a:solidFill>
                <a:latin typeface="Trebuchet MS"/>
                <a:cs typeface="Trebuchet MS"/>
              </a:rPr>
              <a:t>Resumo</a:t>
            </a:r>
            <a:endParaRPr lang="pt-BR" sz="3200" dirty="0">
              <a:latin typeface="Trebuchet MS"/>
              <a:cs typeface="Trebuchet M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48E245-E0F5-8DEA-79DF-D76BC140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32" y="1356412"/>
            <a:ext cx="8167630" cy="41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074" y="814742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O que são </a:t>
            </a:r>
            <a:r>
              <a:rPr lang="pt-BR" sz="3200" b="1" spc="-5" dirty="0" err="1">
                <a:solidFill>
                  <a:srgbClr val="92C330"/>
                </a:solidFill>
                <a:latin typeface="Trebuchet MS"/>
                <a:cs typeface="Trebuchet MS"/>
              </a:rPr>
              <a:t>Subconsultas</a:t>
            </a:r>
            <a:r>
              <a:rPr lang="pt-BR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?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982" y="1998795"/>
            <a:ext cx="8978900" cy="3903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</a:pPr>
            <a:r>
              <a:rPr lang="pt-BR"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 </a:t>
            </a:r>
            <a:r>
              <a:rPr lang="pt-BR" sz="2400" dirty="0"/>
              <a:t>Uma </a:t>
            </a:r>
            <a:r>
              <a:rPr lang="pt-BR" sz="2400" dirty="0" err="1"/>
              <a:t>subconsulta</a:t>
            </a:r>
            <a:r>
              <a:rPr lang="pt-BR" sz="2400" dirty="0"/>
              <a:t> é uma consulta SQL aninhada dentro de outra consulta principal.</a:t>
            </a:r>
            <a:r>
              <a:rPr lang="pt-BR" sz="2400" spc="-5" dirty="0">
                <a:latin typeface="Trebuchet MS"/>
                <a:cs typeface="Trebuchet MS"/>
              </a:rPr>
              <a:t>).</a:t>
            </a:r>
            <a:endParaRPr lang="pt-BR"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pt-BR" sz="2800" dirty="0">
              <a:latin typeface="Trebuchet MS"/>
              <a:cs typeface="Trebuchet M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lang="pt-BR" b="1" dirty="0"/>
              <a:t>Quando utilizá-las?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Para criar consultas mais dinâmicas.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a lógica exige resultados intermediários.</a:t>
            </a:r>
          </a:p>
          <a:p>
            <a:pPr lvl="1"/>
            <a:endParaRPr lang="pt-BR" dirty="0"/>
          </a:p>
          <a:p>
            <a:r>
              <a:rPr lang="pt-BR" sz="18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 </a:t>
            </a:r>
            <a:r>
              <a:rPr lang="pt-BR" b="1" dirty="0"/>
              <a:t>Tipos de </a:t>
            </a:r>
            <a:r>
              <a:rPr lang="pt-BR" b="1" dirty="0" err="1"/>
              <a:t>Subconsultas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Escalar: Retorna um único valor.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Multivalor</a:t>
            </a:r>
            <a:r>
              <a:rPr lang="pt-BR" dirty="0"/>
              <a:t>: Retorna uma lista de valores.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2515"/>
              </a:spcBef>
            </a:pP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983" y="725966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SUBCONSULTAS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0996" y="2175334"/>
            <a:ext cx="89789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e NOT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ALL e 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EXISTS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537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Subconsulta com IN e NOT IN</a:t>
            </a:r>
            <a:endParaRPr lang="pt-BR"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544" y="1872615"/>
            <a:ext cx="8980170" cy="12779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000" b="1" i="1" spc="-5" dirty="0">
                <a:latin typeface="Trebuchet MS"/>
                <a:cs typeface="Trebuchet MS"/>
              </a:rPr>
              <a:t>Uso do IN:</a:t>
            </a:r>
            <a:endParaRPr sz="20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740"/>
              </a:spcBef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lang="pt-BR" sz="2400" spc="-25" dirty="0">
                <a:latin typeface="Trebuchet MS"/>
                <a:cs typeface="Trebuchet MS"/>
              </a:rPr>
              <a:t>Verifica se um valor está em uma lista retornada pela </a:t>
            </a:r>
            <a:r>
              <a:rPr lang="pt-BR" sz="2400" spc="-25" dirty="0" err="1">
                <a:latin typeface="Trebuchet MS"/>
                <a:cs typeface="Trebuchet MS"/>
              </a:rPr>
              <a:t>subconsulta</a:t>
            </a:r>
            <a:r>
              <a:rPr lang="pt-BR" sz="2400" spc="-25" dirty="0">
                <a:latin typeface="Trebuchet MS"/>
                <a:cs typeface="Trebuchet MS"/>
              </a:rPr>
              <a:t>.</a:t>
            </a:r>
            <a:endParaRPr lang="pt-BR" sz="28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C1D5498-91DC-8ABE-827B-AE2F65DC54FF}"/>
              </a:ext>
            </a:extLst>
          </p:cNvPr>
          <p:cNvSpPr txBox="1"/>
          <p:nvPr/>
        </p:nvSpPr>
        <p:spPr>
          <a:xfrm>
            <a:off x="1273544" y="3429000"/>
            <a:ext cx="898017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SELECT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  <a:r>
              <a:rPr lang="en-US" sz="2000" b="1" i="1" spc="-5" dirty="0" err="1">
                <a:latin typeface="Trebuchet MS"/>
                <a:cs typeface="Trebuchet MS"/>
              </a:rPr>
              <a:t>nome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FROM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  <a:r>
              <a:rPr lang="en-US" sz="2000" b="1" i="1" spc="-5" dirty="0" err="1">
                <a:latin typeface="Trebuchet MS"/>
                <a:cs typeface="Trebuchet MS"/>
              </a:rPr>
              <a:t>alunos</a:t>
            </a:r>
            <a:endParaRPr lang="en-US" sz="2000" b="1" i="1" spc="-5" dirty="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 </a:t>
            </a: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WHERE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  <a:r>
              <a:rPr lang="en-US" sz="2000" b="1" i="1" spc="-5" dirty="0" err="1">
                <a:latin typeface="Trebuchet MS"/>
                <a:cs typeface="Trebuchet MS"/>
              </a:rPr>
              <a:t>curso_id</a:t>
            </a:r>
            <a:r>
              <a:rPr lang="en-US" sz="2000" b="1" i="1" spc="-5" dirty="0">
                <a:latin typeface="Trebuchet MS"/>
                <a:cs typeface="Trebuchet MS"/>
              </a:rPr>
              <a:t> IN (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SELECT</a:t>
            </a:r>
            <a:r>
              <a:rPr lang="en-US" sz="2000" b="1" i="1" spc="-5" dirty="0">
                <a:latin typeface="Trebuchet MS"/>
                <a:cs typeface="Trebuchet MS"/>
              </a:rPr>
              <a:t> id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FROM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  <a:r>
              <a:rPr lang="en-US" sz="2000" b="1" i="1" spc="-5" dirty="0" err="1">
                <a:latin typeface="Trebuchet MS"/>
                <a:cs typeface="Trebuchet MS"/>
              </a:rPr>
              <a:t>cursos</a:t>
            </a:r>
            <a:endParaRPr lang="en-US" sz="2000" b="1" i="1" spc="-5" dirty="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WHERE</a:t>
            </a:r>
            <a:r>
              <a:rPr lang="en-US" sz="2000" b="1" i="1" spc="-5" dirty="0">
                <a:latin typeface="Trebuchet MS"/>
                <a:cs typeface="Trebuchet MS"/>
              </a:rPr>
              <a:t> area = '</a:t>
            </a:r>
            <a:r>
              <a:rPr lang="en-US" sz="2000" b="1" i="1" spc="-5" dirty="0" err="1">
                <a:latin typeface="Trebuchet MS"/>
                <a:cs typeface="Trebuchet MS"/>
              </a:rPr>
              <a:t>Tecnologia</a:t>
            </a:r>
            <a:r>
              <a:rPr lang="en-US" sz="2000" b="1" i="1" spc="-5" dirty="0">
                <a:latin typeface="Trebuchet MS"/>
                <a:cs typeface="Trebuchet MS"/>
              </a:rPr>
              <a:t>’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);</a:t>
            </a:r>
            <a:endParaRPr lang="pt-BR"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4EAD1-DF65-C80D-982F-6EB792784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D73101-783B-5EEE-70E9-77A0686B00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7537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Subconsulta com IN e NOT IN</a:t>
            </a:r>
            <a:endParaRPr lang="pt-BR" sz="32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647C75-29E7-BDAC-2A35-81D111410C4E}"/>
              </a:ext>
            </a:extLst>
          </p:cNvPr>
          <p:cNvSpPr txBox="1"/>
          <p:nvPr/>
        </p:nvSpPr>
        <p:spPr>
          <a:xfrm>
            <a:off x="1273544" y="1872615"/>
            <a:ext cx="8980170" cy="1393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000" b="1" i="1" spc="-5" dirty="0">
                <a:latin typeface="Trebuchet MS"/>
                <a:cs typeface="Trebuchet MS"/>
              </a:rPr>
              <a:t>Uso do NOT IN: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endParaRPr lang="pt-BR" sz="2000" b="1" i="1" spc="-5" dirty="0">
              <a:solidFill>
                <a:srgbClr val="92C330"/>
              </a:solidFill>
              <a:latin typeface="Trebuchet MS"/>
              <a:cs typeface="Lucida Sans Unicode"/>
            </a:endParaRP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lang="pt-BR" sz="2400" spc="-25" dirty="0">
                <a:latin typeface="Trebuchet MS"/>
                <a:cs typeface="Trebuchet MS"/>
              </a:rPr>
              <a:t>Verifica se um valor está em uma lista retornada pela </a:t>
            </a:r>
            <a:r>
              <a:rPr lang="pt-BR" sz="2400" spc="-25" dirty="0" err="1">
                <a:latin typeface="Trebuchet MS"/>
                <a:cs typeface="Trebuchet MS"/>
              </a:rPr>
              <a:t>subconsulta</a:t>
            </a:r>
            <a:r>
              <a:rPr lang="pt-BR" sz="2400" spc="-25" dirty="0">
                <a:latin typeface="Trebuchet MS"/>
                <a:cs typeface="Trebuchet MS"/>
              </a:rPr>
              <a:t>.</a:t>
            </a:r>
            <a:endParaRPr lang="pt-BR" sz="28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E800635-513A-AD9A-8B36-12D9EAD571E6}"/>
              </a:ext>
            </a:extLst>
          </p:cNvPr>
          <p:cNvSpPr txBox="1"/>
          <p:nvPr/>
        </p:nvSpPr>
        <p:spPr>
          <a:xfrm>
            <a:off x="1273544" y="3429000"/>
            <a:ext cx="898017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SELECT </a:t>
            </a:r>
            <a:r>
              <a:rPr lang="en-US" sz="2000" b="1" i="1" spc="-5" dirty="0" err="1">
                <a:latin typeface="Trebuchet MS"/>
                <a:cs typeface="Trebuchet MS"/>
              </a:rPr>
              <a:t>nome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FROM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  <a:r>
              <a:rPr lang="en-US" sz="2000" b="1" i="1" spc="-5" dirty="0" err="1">
                <a:latin typeface="Trebuchet MS"/>
                <a:cs typeface="Trebuchet MS"/>
              </a:rPr>
              <a:t>alunos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WHERE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  <a:r>
              <a:rPr lang="en-US" sz="2000" b="1" i="1" spc="-5" dirty="0" err="1">
                <a:latin typeface="Trebuchet MS"/>
                <a:cs typeface="Trebuchet MS"/>
              </a:rPr>
              <a:t>curso_id</a:t>
            </a:r>
            <a:r>
              <a:rPr lang="en-US" sz="2000" b="1" i="1" spc="-5" dirty="0">
                <a:latin typeface="Trebuchet MS"/>
                <a:cs typeface="Trebuchet MS"/>
              </a:rPr>
              <a:t> NOT IN (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SELECT </a:t>
            </a:r>
            <a:r>
              <a:rPr lang="en-US" sz="2000" b="1" i="1" spc="-5" dirty="0">
                <a:latin typeface="Trebuchet MS"/>
                <a:cs typeface="Trebuchet MS"/>
              </a:rPr>
              <a:t>id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 FROM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  <a:r>
              <a:rPr lang="en-US" sz="2000" b="1" i="1" spc="-5" dirty="0" err="1">
                <a:latin typeface="Trebuchet MS"/>
                <a:cs typeface="Trebuchet MS"/>
              </a:rPr>
              <a:t>cursos</a:t>
            </a:r>
            <a:r>
              <a:rPr lang="en-US" sz="2000" b="1" i="1" spc="-5" dirty="0">
                <a:latin typeface="Trebuchet MS"/>
                <a:cs typeface="Trebuchet MS"/>
              </a:rPr>
              <a:t> 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solidFill>
                  <a:srgbClr val="FFFF00"/>
                </a:solidFill>
                <a:latin typeface="Trebuchet MS"/>
                <a:cs typeface="Trebuchet MS"/>
              </a:rPr>
              <a:t>WHERE</a:t>
            </a:r>
            <a:r>
              <a:rPr lang="en-US" sz="2000" b="1" i="1" spc="-5" dirty="0">
                <a:latin typeface="Trebuchet MS"/>
                <a:cs typeface="Trebuchet MS"/>
              </a:rPr>
              <a:t> area = '</a:t>
            </a:r>
            <a:r>
              <a:rPr lang="en-US" sz="2000" b="1" i="1" spc="-5" dirty="0" err="1">
                <a:latin typeface="Trebuchet MS"/>
                <a:cs typeface="Trebuchet MS"/>
              </a:rPr>
              <a:t>Saúde</a:t>
            </a:r>
            <a:r>
              <a:rPr lang="en-US" sz="2000" b="1" i="1" spc="-5" dirty="0">
                <a:latin typeface="Trebuchet MS"/>
                <a:cs typeface="Trebuchet MS"/>
              </a:rPr>
              <a:t>’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);</a:t>
            </a:r>
            <a:endParaRPr lang="pt-BR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31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4F39E-9FB8-57B0-B077-6915E14A6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19E87E-2C9C-24C6-95B6-7CE885E2C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7537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Subconsulta com ALL</a:t>
            </a:r>
            <a:endParaRPr lang="pt-BR" sz="32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2FBFD6-9DDB-4414-C0C3-393DE9E30495}"/>
              </a:ext>
            </a:extLst>
          </p:cNvPr>
          <p:cNvSpPr txBox="1"/>
          <p:nvPr/>
        </p:nvSpPr>
        <p:spPr>
          <a:xfrm>
            <a:off x="1273544" y="1390865"/>
            <a:ext cx="8980170" cy="17626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000" b="1" i="1" spc="-5" dirty="0">
                <a:latin typeface="Trebuchet MS"/>
                <a:cs typeface="Trebuchet MS"/>
              </a:rPr>
              <a:t>O que é o ALL?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endParaRPr lang="pt-BR" sz="2000" b="1" i="1" spc="-5" dirty="0">
              <a:solidFill>
                <a:srgbClr val="92C330"/>
              </a:solidFill>
              <a:latin typeface="Trebuchet MS"/>
              <a:cs typeface="Lucida Sans Unicode"/>
            </a:endParaRP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lang="pt-BR" sz="2400" spc="-25" dirty="0">
                <a:latin typeface="Trebuchet MS"/>
                <a:cs typeface="Trebuchet MS"/>
              </a:rPr>
              <a:t>Compara um valor com todos os resultados da </a:t>
            </a:r>
            <a:r>
              <a:rPr lang="pt-BR" sz="2400" spc="-25" dirty="0" err="1">
                <a:latin typeface="Trebuchet MS"/>
                <a:cs typeface="Trebuchet MS"/>
              </a:rPr>
              <a:t>subconsulta</a:t>
            </a:r>
            <a:r>
              <a:rPr lang="pt-BR" sz="2400" spc="-25" dirty="0">
                <a:latin typeface="Trebuchet MS"/>
                <a:cs typeface="Trebuchet MS"/>
              </a:rPr>
              <a:t>.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latin typeface="Trebuchet MS"/>
                <a:cs typeface="Trebuchet MS"/>
              </a:rPr>
              <a:t>Exemplo: Selecionar produtos com preço maior que todos os preços dos produtos de uma categoria específica.</a:t>
            </a:r>
            <a:endParaRPr lang="pt-BR" sz="28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EE7F4A-B38D-06DA-182C-23DB94FEA716}"/>
              </a:ext>
            </a:extLst>
          </p:cNvPr>
          <p:cNvSpPr txBox="1"/>
          <p:nvPr/>
        </p:nvSpPr>
        <p:spPr>
          <a:xfrm>
            <a:off x="1273544" y="3429000"/>
            <a:ext cx="898017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SELECT </a:t>
            </a:r>
            <a:r>
              <a:rPr lang="en-US" sz="2000" b="1" i="1" spc="-5" dirty="0" err="1">
                <a:latin typeface="Trebuchet MS"/>
                <a:cs typeface="Trebuchet MS"/>
              </a:rPr>
              <a:t>nome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FROM </a:t>
            </a:r>
            <a:r>
              <a:rPr lang="en-US" sz="2000" b="1" i="1" spc="-5" dirty="0" err="1">
                <a:latin typeface="Trebuchet MS"/>
                <a:cs typeface="Trebuchet MS"/>
              </a:rPr>
              <a:t>produtos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WHERE </a:t>
            </a:r>
            <a:r>
              <a:rPr lang="en-US" sz="2000" b="1" i="1" spc="-5" dirty="0" err="1">
                <a:latin typeface="Trebuchet MS"/>
                <a:cs typeface="Trebuchet MS"/>
              </a:rPr>
              <a:t>preco</a:t>
            </a:r>
            <a:r>
              <a:rPr lang="en-US" sz="2000" b="1" i="1" spc="-5" dirty="0">
                <a:latin typeface="Trebuchet MS"/>
                <a:cs typeface="Trebuchet MS"/>
              </a:rPr>
              <a:t> &gt; ALL (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SELECT </a:t>
            </a:r>
            <a:r>
              <a:rPr lang="en-US" sz="2000" b="1" i="1" spc="-5" dirty="0" err="1">
                <a:latin typeface="Trebuchet MS"/>
                <a:cs typeface="Trebuchet MS"/>
              </a:rPr>
              <a:t>preco</a:t>
            </a:r>
            <a:r>
              <a:rPr lang="en-US" sz="2000" b="1" i="1" spc="-5" dirty="0">
                <a:latin typeface="Trebuchet MS"/>
                <a:cs typeface="Trebuchet MS"/>
              </a:rPr>
              <a:t> 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FROM </a:t>
            </a:r>
            <a:r>
              <a:rPr lang="en-US" sz="2000" b="1" i="1" spc="-5" dirty="0" err="1">
                <a:latin typeface="Trebuchet MS"/>
                <a:cs typeface="Trebuchet MS"/>
              </a:rPr>
              <a:t>produtos</a:t>
            </a:r>
            <a:r>
              <a:rPr lang="en-US" sz="2000" b="1" i="1" spc="-5" dirty="0">
                <a:latin typeface="Trebuchet MS"/>
                <a:cs typeface="Trebuchet MS"/>
              </a:rPr>
              <a:t> 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WHERE </a:t>
            </a:r>
            <a:r>
              <a:rPr lang="en-US" sz="2000" b="1" i="1" spc="-5" dirty="0" err="1">
                <a:latin typeface="Trebuchet MS"/>
                <a:cs typeface="Trebuchet MS"/>
              </a:rPr>
              <a:t>categoria</a:t>
            </a:r>
            <a:r>
              <a:rPr lang="en-US" sz="2000" b="1" i="1" spc="-5" dirty="0">
                <a:latin typeface="Trebuchet MS"/>
                <a:cs typeface="Trebuchet MS"/>
              </a:rPr>
              <a:t> = '</a:t>
            </a:r>
            <a:r>
              <a:rPr lang="en-US" sz="2000" b="1" i="1" spc="-5" dirty="0" err="1">
                <a:latin typeface="Trebuchet MS"/>
                <a:cs typeface="Trebuchet MS"/>
              </a:rPr>
              <a:t>Eletrônicos</a:t>
            </a:r>
            <a:r>
              <a:rPr lang="en-US" sz="2000" b="1" i="1" spc="-5" dirty="0">
                <a:latin typeface="Trebuchet MS"/>
                <a:cs typeface="Trebuchet MS"/>
              </a:rPr>
              <a:t>’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);</a:t>
            </a:r>
            <a:endParaRPr lang="pt-BR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9409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DB597-C686-52B2-03AD-BC768742A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14FE19-D30B-A766-01E4-1E8E368D6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7537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Subconsulta com ANY</a:t>
            </a:r>
            <a:endParaRPr lang="pt-BR" sz="32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5F7890-FD26-F58E-388D-62E79AC56830}"/>
              </a:ext>
            </a:extLst>
          </p:cNvPr>
          <p:cNvSpPr txBox="1"/>
          <p:nvPr/>
        </p:nvSpPr>
        <p:spPr>
          <a:xfrm>
            <a:off x="1273544" y="1390865"/>
            <a:ext cx="8980170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000" b="1" i="1" spc="-5" dirty="0">
                <a:latin typeface="Trebuchet MS"/>
                <a:cs typeface="Trebuchet MS"/>
              </a:rPr>
              <a:t>O que é o ANY?</a:t>
            </a:r>
            <a:endParaRPr lang="pt-BR" sz="2000" b="1" i="1" spc="-5" dirty="0">
              <a:solidFill>
                <a:srgbClr val="92C330"/>
              </a:solidFill>
              <a:latin typeface="Trebuchet MS"/>
              <a:cs typeface="Lucida Sans Unicode"/>
            </a:endParaRP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lang="pt-BR" sz="2400" spc="-25" dirty="0">
                <a:latin typeface="Trebuchet MS"/>
                <a:cs typeface="Trebuchet MS"/>
              </a:rPr>
              <a:t>Compara um valor com qualquer um dos resultados da </a:t>
            </a:r>
            <a:r>
              <a:rPr lang="pt-BR" sz="2400" spc="-25" dirty="0" err="1">
                <a:latin typeface="Trebuchet MS"/>
                <a:cs typeface="Trebuchet MS"/>
              </a:rPr>
              <a:t>subconsulta</a:t>
            </a:r>
            <a:r>
              <a:rPr lang="pt-BR" sz="2400" spc="-25" dirty="0">
                <a:latin typeface="Trebuchet MS"/>
                <a:cs typeface="Trebuchet MS"/>
              </a:rPr>
              <a:t>.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latin typeface="Trebuchet MS"/>
                <a:cs typeface="Trebuchet MS"/>
              </a:rPr>
              <a:t>Exemplo: Selecionar produtos com preço maior que qualquer produto de uma categoria específica.</a:t>
            </a:r>
            <a:endParaRPr lang="pt-BR" sz="28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0FAEE0-24CE-E404-8FE3-87F67BE0A231}"/>
              </a:ext>
            </a:extLst>
          </p:cNvPr>
          <p:cNvSpPr txBox="1"/>
          <p:nvPr/>
        </p:nvSpPr>
        <p:spPr>
          <a:xfrm>
            <a:off x="1273544" y="3429000"/>
            <a:ext cx="898017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SELECT </a:t>
            </a:r>
            <a:r>
              <a:rPr lang="en-US" sz="2000" b="1" i="1" spc="-5" dirty="0" err="1">
                <a:latin typeface="Trebuchet MS"/>
                <a:cs typeface="Trebuchet MS"/>
              </a:rPr>
              <a:t>nome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FROM </a:t>
            </a:r>
            <a:r>
              <a:rPr lang="en-US" sz="2000" b="1" i="1" spc="-5" dirty="0" err="1">
                <a:latin typeface="Trebuchet MS"/>
                <a:cs typeface="Trebuchet MS"/>
              </a:rPr>
              <a:t>produtos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WHERE </a:t>
            </a:r>
            <a:r>
              <a:rPr lang="en-US" sz="2000" b="1" i="1" spc="-5" dirty="0" err="1">
                <a:latin typeface="Trebuchet MS"/>
                <a:cs typeface="Trebuchet MS"/>
              </a:rPr>
              <a:t>preco</a:t>
            </a:r>
            <a:r>
              <a:rPr lang="en-US" sz="2000" b="1" i="1" spc="-5" dirty="0">
                <a:latin typeface="Trebuchet MS"/>
                <a:cs typeface="Trebuchet MS"/>
              </a:rPr>
              <a:t> &gt; ANY (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SELECT </a:t>
            </a:r>
            <a:r>
              <a:rPr lang="en-US" sz="2000" b="1" i="1" spc="-5" dirty="0" err="1">
                <a:latin typeface="Trebuchet MS"/>
                <a:cs typeface="Trebuchet MS"/>
              </a:rPr>
              <a:t>preco</a:t>
            </a:r>
            <a:r>
              <a:rPr lang="en-US" sz="2000" b="1" i="1" spc="-5" dirty="0">
                <a:latin typeface="Trebuchet MS"/>
                <a:cs typeface="Trebuchet MS"/>
              </a:rPr>
              <a:t> 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FROM </a:t>
            </a:r>
            <a:r>
              <a:rPr lang="en-US" sz="2000" b="1" i="1" spc="-5" dirty="0" err="1">
                <a:latin typeface="Trebuchet MS"/>
                <a:cs typeface="Trebuchet MS"/>
              </a:rPr>
              <a:t>produtos</a:t>
            </a:r>
            <a:r>
              <a:rPr lang="en-US" sz="2000" b="1" i="1" spc="-5" dirty="0">
                <a:latin typeface="Trebuchet MS"/>
                <a:cs typeface="Trebuchet MS"/>
              </a:rPr>
              <a:t> 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WHERE </a:t>
            </a:r>
            <a:r>
              <a:rPr lang="en-US" sz="2000" b="1" i="1" spc="-5" dirty="0" err="1">
                <a:latin typeface="Trebuchet MS"/>
                <a:cs typeface="Trebuchet MS"/>
              </a:rPr>
              <a:t>categoria</a:t>
            </a:r>
            <a:r>
              <a:rPr lang="en-US" sz="2000" b="1" i="1" spc="-5" dirty="0">
                <a:latin typeface="Trebuchet MS"/>
                <a:cs typeface="Trebuchet MS"/>
              </a:rPr>
              <a:t> = '</a:t>
            </a:r>
            <a:r>
              <a:rPr lang="en-US" sz="2000" b="1" i="1" spc="-5" dirty="0" err="1">
                <a:latin typeface="Trebuchet MS"/>
                <a:cs typeface="Trebuchet MS"/>
              </a:rPr>
              <a:t>Móveis</a:t>
            </a:r>
            <a:r>
              <a:rPr lang="en-US" sz="2000" b="1" i="1" spc="-5" dirty="0">
                <a:latin typeface="Trebuchet MS"/>
                <a:cs typeface="Trebuchet MS"/>
              </a:rPr>
              <a:t>’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);</a:t>
            </a:r>
            <a:endParaRPr lang="pt-BR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886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59403-A1AF-C708-EC6C-B356F717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13E60E4-94CA-3755-377A-F38C67A7CA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7537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Subconsulta com ANY</a:t>
            </a:r>
            <a:endParaRPr lang="pt-BR" sz="32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D043136-3645-9DE1-1C4E-2BD12A6FF892}"/>
              </a:ext>
            </a:extLst>
          </p:cNvPr>
          <p:cNvSpPr txBox="1"/>
          <p:nvPr/>
        </p:nvSpPr>
        <p:spPr>
          <a:xfrm>
            <a:off x="1273544" y="1390865"/>
            <a:ext cx="8980170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000" b="1" i="1" spc="-5" dirty="0">
                <a:latin typeface="Trebuchet MS"/>
                <a:cs typeface="Trebuchet MS"/>
              </a:rPr>
              <a:t>O que é o ANY?</a:t>
            </a:r>
            <a:endParaRPr lang="pt-BR" sz="2000" b="1" i="1" spc="-5" dirty="0">
              <a:solidFill>
                <a:srgbClr val="92C330"/>
              </a:solidFill>
              <a:latin typeface="Trebuchet MS"/>
              <a:cs typeface="Lucida Sans Unicode"/>
            </a:endParaRP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lang="pt-BR" sz="2400" spc="-25" dirty="0">
                <a:latin typeface="Trebuchet MS"/>
                <a:cs typeface="Trebuchet MS"/>
              </a:rPr>
              <a:t>Compara um valor com qualquer um dos resultados da </a:t>
            </a:r>
            <a:r>
              <a:rPr lang="pt-BR" sz="2400" spc="-25" dirty="0" err="1">
                <a:latin typeface="Trebuchet MS"/>
                <a:cs typeface="Trebuchet MS"/>
              </a:rPr>
              <a:t>subconsulta</a:t>
            </a:r>
            <a:r>
              <a:rPr lang="pt-BR" sz="2400" spc="-25" dirty="0">
                <a:latin typeface="Trebuchet MS"/>
                <a:cs typeface="Trebuchet MS"/>
              </a:rPr>
              <a:t>.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latin typeface="Trebuchet MS"/>
                <a:cs typeface="Trebuchet MS"/>
              </a:rPr>
              <a:t>Exemplo: Selecionar produtos com preço maior que qualquer produto de uma categoria específica.</a:t>
            </a:r>
            <a:endParaRPr lang="pt-BR" sz="28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1E95AA9-500A-B1EE-AC83-F09C4CD9936B}"/>
              </a:ext>
            </a:extLst>
          </p:cNvPr>
          <p:cNvSpPr txBox="1"/>
          <p:nvPr/>
        </p:nvSpPr>
        <p:spPr>
          <a:xfrm>
            <a:off x="1273544" y="3429000"/>
            <a:ext cx="898017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SELECT </a:t>
            </a:r>
            <a:r>
              <a:rPr lang="en-US" sz="2000" b="1" i="1" spc="-5" dirty="0" err="1">
                <a:latin typeface="Trebuchet MS"/>
                <a:cs typeface="Trebuchet MS"/>
              </a:rPr>
              <a:t>nome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FROM </a:t>
            </a:r>
            <a:r>
              <a:rPr lang="en-US" sz="2000" b="1" i="1" spc="-5" dirty="0" err="1">
                <a:latin typeface="Trebuchet MS"/>
                <a:cs typeface="Trebuchet MS"/>
              </a:rPr>
              <a:t>produtos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WHERE </a:t>
            </a:r>
            <a:r>
              <a:rPr lang="en-US" sz="2000" b="1" i="1" spc="-5" dirty="0" err="1">
                <a:latin typeface="Trebuchet MS"/>
                <a:cs typeface="Trebuchet MS"/>
              </a:rPr>
              <a:t>preco</a:t>
            </a:r>
            <a:r>
              <a:rPr lang="en-US" sz="2000" b="1" i="1" spc="-5" dirty="0">
                <a:latin typeface="Trebuchet MS"/>
                <a:cs typeface="Trebuchet MS"/>
              </a:rPr>
              <a:t> &gt; ANY (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SELECT </a:t>
            </a:r>
            <a:r>
              <a:rPr lang="en-US" sz="2000" b="1" i="1" spc="-5" dirty="0" err="1">
                <a:latin typeface="Trebuchet MS"/>
                <a:cs typeface="Trebuchet MS"/>
              </a:rPr>
              <a:t>preco</a:t>
            </a:r>
            <a:r>
              <a:rPr lang="en-US" sz="2000" b="1" i="1" spc="-5" dirty="0">
                <a:latin typeface="Trebuchet MS"/>
                <a:cs typeface="Trebuchet MS"/>
              </a:rPr>
              <a:t> 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FROM </a:t>
            </a:r>
            <a:r>
              <a:rPr lang="en-US" sz="2000" b="1" i="1" spc="-5" dirty="0" err="1">
                <a:latin typeface="Trebuchet MS"/>
                <a:cs typeface="Trebuchet MS"/>
              </a:rPr>
              <a:t>produtos</a:t>
            </a:r>
            <a:r>
              <a:rPr lang="en-US" sz="2000" b="1" i="1" spc="-5" dirty="0">
                <a:latin typeface="Trebuchet MS"/>
                <a:cs typeface="Trebuchet MS"/>
              </a:rPr>
              <a:t> 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WHERE </a:t>
            </a:r>
            <a:r>
              <a:rPr lang="en-US" sz="2000" b="1" i="1" spc="-5" dirty="0" err="1">
                <a:latin typeface="Trebuchet MS"/>
                <a:cs typeface="Trebuchet MS"/>
              </a:rPr>
              <a:t>categoria</a:t>
            </a:r>
            <a:r>
              <a:rPr lang="en-US" sz="2000" b="1" i="1" spc="-5" dirty="0">
                <a:latin typeface="Trebuchet MS"/>
                <a:cs typeface="Trebuchet MS"/>
              </a:rPr>
              <a:t> = '</a:t>
            </a:r>
            <a:r>
              <a:rPr lang="en-US" sz="2000" b="1" i="1" spc="-5" dirty="0" err="1">
                <a:latin typeface="Trebuchet MS"/>
                <a:cs typeface="Trebuchet MS"/>
              </a:rPr>
              <a:t>Móveis</a:t>
            </a:r>
            <a:r>
              <a:rPr lang="en-US" sz="2000" b="1" i="1" spc="-5" dirty="0">
                <a:latin typeface="Trebuchet MS"/>
                <a:cs typeface="Trebuchet MS"/>
              </a:rPr>
              <a:t>’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);</a:t>
            </a:r>
            <a:endParaRPr lang="pt-BR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570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E6B44-846D-3945-DA1A-972475D0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ABA693-78B6-565B-3061-91914F552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7537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Subconsulta com EXISTS</a:t>
            </a:r>
            <a:endParaRPr lang="pt-BR" sz="32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8F8C38-6AC1-7691-BA41-81C1B26BA09E}"/>
              </a:ext>
            </a:extLst>
          </p:cNvPr>
          <p:cNvSpPr txBox="1"/>
          <p:nvPr/>
        </p:nvSpPr>
        <p:spPr>
          <a:xfrm>
            <a:off x="1273544" y="1390865"/>
            <a:ext cx="8980170" cy="14420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000" b="1" i="1" spc="-5" dirty="0">
                <a:latin typeface="Trebuchet MS"/>
                <a:cs typeface="Trebuchet MS"/>
              </a:rPr>
              <a:t>O que é o EXISTS?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lang="pt-BR" sz="2400" spc="-25" dirty="0">
                <a:latin typeface="Trebuchet MS"/>
                <a:cs typeface="Trebuchet MS"/>
              </a:rPr>
              <a:t>Verifica se uma </a:t>
            </a:r>
            <a:r>
              <a:rPr lang="pt-BR" sz="2400" spc="-25" dirty="0" err="1">
                <a:latin typeface="Trebuchet MS"/>
                <a:cs typeface="Trebuchet MS"/>
              </a:rPr>
              <a:t>subconsulta</a:t>
            </a:r>
            <a:r>
              <a:rPr lang="pt-BR" sz="2400" spc="-25" dirty="0">
                <a:latin typeface="Trebuchet MS"/>
                <a:cs typeface="Trebuchet MS"/>
              </a:rPr>
              <a:t> retorna algum registro.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pt-BR" sz="2400" spc="-25" dirty="0">
                <a:latin typeface="Trebuchet MS"/>
                <a:cs typeface="Trebuchet MS"/>
              </a:rPr>
              <a:t>Exemplo: Selecionar alunos matriculados em pelo menos um curso de Tecnologia.</a:t>
            </a:r>
            <a:endParaRPr lang="pt-BR" sz="28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4ED34DC-FF76-B9AC-27E7-DE1E54D7B4FC}"/>
              </a:ext>
            </a:extLst>
          </p:cNvPr>
          <p:cNvSpPr txBox="1"/>
          <p:nvPr/>
        </p:nvSpPr>
        <p:spPr>
          <a:xfrm>
            <a:off x="1273544" y="3429000"/>
            <a:ext cx="8980170" cy="2565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SELECT </a:t>
            </a:r>
            <a:r>
              <a:rPr lang="en-US" sz="2000" b="1" i="1" spc="-5" dirty="0" err="1">
                <a:latin typeface="Trebuchet MS"/>
                <a:cs typeface="Trebuchet MS"/>
              </a:rPr>
              <a:t>nome</a:t>
            </a:r>
            <a:r>
              <a:rPr lang="en-US" sz="2000" b="1" i="1" spc="-5" dirty="0">
                <a:latin typeface="Trebuchet MS"/>
                <a:cs typeface="Trebuchet MS"/>
              </a:rPr>
              <a:t>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FROM </a:t>
            </a:r>
            <a:r>
              <a:rPr lang="en-US" sz="2000" b="1" i="1" spc="-5" dirty="0" err="1">
                <a:latin typeface="Trebuchet MS"/>
                <a:cs typeface="Trebuchet MS"/>
              </a:rPr>
              <a:t>alunos</a:t>
            </a:r>
            <a:r>
              <a:rPr lang="en-US" sz="2000" b="1" i="1" spc="-5" dirty="0">
                <a:latin typeface="Trebuchet MS"/>
                <a:cs typeface="Trebuchet MS"/>
              </a:rPr>
              <a:t> a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WHERE EXISTS (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 SELECT 1    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FROM matriculas m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 JOIN </a:t>
            </a:r>
            <a:r>
              <a:rPr lang="en-US" sz="2000" b="1" i="1" spc="-5" dirty="0" err="1">
                <a:latin typeface="Trebuchet MS"/>
                <a:cs typeface="Trebuchet MS"/>
              </a:rPr>
              <a:t>cursos</a:t>
            </a:r>
            <a:r>
              <a:rPr lang="en-US" sz="2000" b="1" i="1" spc="-5" dirty="0">
                <a:latin typeface="Trebuchet MS"/>
                <a:cs typeface="Trebuchet MS"/>
              </a:rPr>
              <a:t> c ON </a:t>
            </a:r>
            <a:r>
              <a:rPr lang="en-US" sz="2000" b="1" i="1" spc="-5" dirty="0" err="1">
                <a:latin typeface="Trebuchet MS"/>
                <a:cs typeface="Trebuchet MS"/>
              </a:rPr>
              <a:t>m.curso_id</a:t>
            </a:r>
            <a:r>
              <a:rPr lang="en-US" sz="2000" b="1" i="1" spc="-5" dirty="0">
                <a:latin typeface="Trebuchet MS"/>
                <a:cs typeface="Trebuchet MS"/>
              </a:rPr>
              <a:t> = c.id </a:t>
            </a: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 WHERE </a:t>
            </a:r>
            <a:r>
              <a:rPr lang="en-US" sz="2000" b="1" i="1" spc="-5" dirty="0" err="1">
                <a:latin typeface="Trebuchet MS"/>
                <a:cs typeface="Trebuchet MS"/>
              </a:rPr>
              <a:t>c.area</a:t>
            </a:r>
            <a:r>
              <a:rPr lang="en-US" sz="2000" b="1" i="1" spc="-5" dirty="0">
                <a:latin typeface="Trebuchet MS"/>
                <a:cs typeface="Trebuchet MS"/>
              </a:rPr>
              <a:t> = '</a:t>
            </a:r>
            <a:r>
              <a:rPr lang="en-US" sz="2000" b="1" i="1" spc="-5" dirty="0" err="1">
                <a:latin typeface="Trebuchet MS"/>
                <a:cs typeface="Trebuchet MS"/>
              </a:rPr>
              <a:t>Tecnologia</a:t>
            </a:r>
            <a:r>
              <a:rPr lang="en-US" sz="2000" b="1" i="1" spc="-5" dirty="0">
                <a:latin typeface="Trebuchet MS"/>
                <a:cs typeface="Trebuchet MS"/>
              </a:rPr>
              <a:t>' AND a.id = </a:t>
            </a:r>
            <a:r>
              <a:rPr lang="en-US" sz="2000" b="1" i="1" spc="-5" dirty="0" err="1">
                <a:latin typeface="Trebuchet MS"/>
                <a:cs typeface="Trebuchet MS"/>
              </a:rPr>
              <a:t>m.aluno_id</a:t>
            </a:r>
            <a:endParaRPr lang="en-US" sz="2000" b="1" i="1" spc="-5" dirty="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lang="en-US" sz="2000" b="1" i="1" spc="-5" dirty="0">
                <a:latin typeface="Trebuchet MS"/>
                <a:cs typeface="Trebuchet MS"/>
              </a:rPr>
              <a:t>);</a:t>
            </a:r>
            <a:endParaRPr lang="pt-BR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4361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452</TotalTime>
  <Words>416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Lucida Sans Unicode</vt:lpstr>
      <vt:lpstr>Trebuchet MS</vt:lpstr>
      <vt:lpstr>Tw Cen MT</vt:lpstr>
      <vt:lpstr>Circuito</vt:lpstr>
      <vt:lpstr>Banco de Dados: Subconsultas</vt:lpstr>
      <vt:lpstr>O que são Subconsultas?</vt:lpstr>
      <vt:lpstr>SUBCONSULTAS</vt:lpstr>
      <vt:lpstr>Subconsulta com IN e NOT IN</vt:lpstr>
      <vt:lpstr>Subconsulta com IN e NOT IN</vt:lpstr>
      <vt:lpstr>Subconsulta com ALL</vt:lpstr>
      <vt:lpstr>Subconsulta com ANY</vt:lpstr>
      <vt:lpstr>Subconsulta com ANY</vt:lpstr>
      <vt:lpstr>Subconsulta com EXISTS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Ana Julia Massaro</cp:lastModifiedBy>
  <cp:revision>5</cp:revision>
  <dcterms:created xsi:type="dcterms:W3CDTF">2024-07-24T16:57:34Z</dcterms:created>
  <dcterms:modified xsi:type="dcterms:W3CDTF">2024-11-19T16:09:55Z</dcterms:modified>
</cp:coreProperties>
</file>