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0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1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6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3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5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3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11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2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4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2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2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28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CE3B0-2AFB-7426-915B-109CC2B93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r>
              <a:rPr lang="pt-BR" dirty="0"/>
              <a:t>Tipos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BFE5F-3A98-F252-2026-6086CADB7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Luis Fernando</a:t>
            </a:r>
          </a:p>
          <a:p>
            <a:r>
              <a:rPr lang="pt-BR" dirty="0">
                <a:solidFill>
                  <a:schemeClr val="tx1"/>
                </a:solidFill>
              </a:rPr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412826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DC205-D7C8-6E18-86C6-318E0B0C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1BBFA-70D7-5998-8AF4-46EBBB5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Representam valores booleanos.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BOOLEAN</a:t>
            </a:r>
            <a:r>
              <a:rPr lang="pt-BR" dirty="0"/>
              <a:t>: Armazena valores verdadeiros e falsos. Em muitos </a:t>
            </a:r>
            <a:r>
              <a:rPr lang="pt-BR" dirty="0" err="1"/>
              <a:t>SGBDs</a:t>
            </a:r>
            <a:r>
              <a:rPr lang="pt-BR" dirty="0"/>
              <a:t>, TRUE é representado por 1 e FALSE por 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62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BC1F6-7B5A-FED3-9897-133C9C90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binários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8C8D0-2E3B-50FE-8D95-3FF36BA4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Usados para armazenar dados binários, como imagens ou arquivos.</a:t>
            </a: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BINARY(n)</a:t>
            </a:r>
            <a:r>
              <a:rPr lang="pt-BR" dirty="0"/>
              <a:t>: Cadeia de bytes de comprimento fixo.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VARBINARY(n)</a:t>
            </a:r>
            <a:r>
              <a:rPr lang="pt-BR" dirty="0"/>
              <a:t>: Cadeia de bytes de comprimento variável.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BLOB</a:t>
            </a:r>
            <a:r>
              <a:rPr lang="pt-BR" dirty="0"/>
              <a:t>: </a:t>
            </a:r>
            <a:r>
              <a:rPr lang="pt-BR" dirty="0" err="1"/>
              <a:t>Binary</a:t>
            </a:r>
            <a:r>
              <a:rPr lang="pt-BR" dirty="0"/>
              <a:t> Large </a:t>
            </a:r>
            <a:r>
              <a:rPr lang="pt-BR" dirty="0" err="1"/>
              <a:t>Object</a:t>
            </a:r>
            <a:r>
              <a:rPr lang="pt-BR" dirty="0"/>
              <a:t>, usado para armazenar grandes volumes de dados binários.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39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CFCA5-2853-9943-877C-6CEF65E3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F4AA6-8500-65FE-8961-9E2D83AA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diferenças entre esses tipos de dados residem principalmente na forma como eles armazenam dados, na quantidade de espaço de armazenamento necessário, na precisão e no desempenho de consultas. A escolha do tipo de dado adequado é crucial para otimizar o uso de armazenamento e a eficiência das operações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85618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026A-01B9-8B4C-C381-D023CF5E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PESQUISEM!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B9F4A-A1A1-F807-EEAB-66B22493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diferença do tipo DATETIME e TIMESTAMP?</a:t>
            </a:r>
          </a:p>
          <a:p>
            <a:r>
              <a:rPr lang="pt-BR" dirty="0"/>
              <a:t>Qual o tamanho do comprimento do tipo BINARY?</a:t>
            </a:r>
          </a:p>
          <a:p>
            <a:r>
              <a:rPr lang="pt-BR" dirty="0"/>
              <a:t>Quanto posso armazenar no tipo BLOB?</a:t>
            </a:r>
          </a:p>
          <a:p>
            <a:r>
              <a:rPr lang="pt-BR" dirty="0"/>
              <a:t>Existem outros tipos de BLOB? Qual a diferença?</a:t>
            </a:r>
          </a:p>
          <a:p>
            <a:r>
              <a:rPr lang="pt-BR" dirty="0"/>
              <a:t>Existem outros tipos, como ENUM e SET. Quais são suas funções e quando usar?</a:t>
            </a:r>
          </a:p>
        </p:txBody>
      </p:sp>
    </p:spTree>
    <p:extLst>
      <p:ext uri="{BB962C8B-B14F-4D97-AF65-F5344CB8AC3E}">
        <p14:creationId xmlns:p14="http://schemas.microsoft.com/office/powerpoint/2010/main" val="63296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43585-3FE1-F83D-3375-E1841AF0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EE84B-3390-CCFF-08D1-3852DCA8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4334"/>
            <a:ext cx="10445537" cy="4531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 grupos de no máximo 3 pessoas modele um bancos de dados escolhendo um dos temas a seguir:</a:t>
            </a:r>
          </a:p>
          <a:p>
            <a:r>
              <a:rPr lang="pt-BR" dirty="0"/>
              <a:t>Projeto Transportadora (Gestão de frotas e fretes [viagens])</a:t>
            </a:r>
          </a:p>
          <a:p>
            <a:r>
              <a:rPr lang="pt-BR" dirty="0"/>
              <a:t>Projeto </a:t>
            </a:r>
            <a:r>
              <a:rPr lang="pt-BR" dirty="0" err="1"/>
              <a:t>Varegista</a:t>
            </a:r>
            <a:r>
              <a:rPr lang="pt-BR" dirty="0"/>
              <a:t> (Loja grande ou pequena como Casas Bahia, Magazine Luiza, sistema de vendas)</a:t>
            </a:r>
          </a:p>
          <a:p>
            <a:r>
              <a:rPr lang="pt-BR" dirty="0"/>
              <a:t>Projeto Academia (Sistema de matrícula de alunos, pagamentos e frequência)</a:t>
            </a:r>
          </a:p>
          <a:p>
            <a:r>
              <a:rPr lang="pt-BR" dirty="0"/>
              <a:t>Projeto Escola (</a:t>
            </a:r>
            <a:r>
              <a:rPr lang="pt-BR" dirty="0" err="1"/>
              <a:t>Sitema</a:t>
            </a:r>
            <a:r>
              <a:rPr lang="pt-BR" dirty="0"/>
              <a:t> de matrícula de alunos, turmas e cursos)</a:t>
            </a:r>
          </a:p>
          <a:p>
            <a:pPr marL="0" indent="0">
              <a:buNone/>
            </a:pPr>
            <a:r>
              <a:rPr lang="pt-BR" dirty="0"/>
              <a:t>- Segue exemplo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83218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56DC1-46C3-D62B-B5A8-41B1E5AA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220" y="238526"/>
            <a:ext cx="9905998" cy="147857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098" name="Picture 2" descr="Lousa">
            <a:extLst>
              <a:ext uri="{FF2B5EF4-FFF2-40B4-BE49-F238E27FC236}">
                <a16:creationId xmlns:a16="http://schemas.microsoft.com/office/drawing/2014/main" id="{1EF83A63-A148-9A65-58AF-94EC555AF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0" y="1572459"/>
            <a:ext cx="7710985" cy="50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9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1AFA7-B674-B6EB-DA9C-6B392D04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dados (SQL)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582D5-0F28-088F-9B13-38A1EDD5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 suporta uma variedade de tipos de dados para armazenar diferentes tipos de informações. Esses tipos de dados são usados para definir a natureza dos valores que podem ser armazenados em uma coluna de uma tabela de banco de dados. Aqui estão os principais tipos de dados e suas diferenças:</a:t>
            </a:r>
          </a:p>
        </p:txBody>
      </p:sp>
      <p:pic>
        <p:nvPicPr>
          <p:cNvPr id="1026" name="Picture 2" descr="Casino.Roulette.Dice.dés.dados.Victoriabea, cubes , red , gif - GIF animado  grátis - PicMix">
            <a:extLst>
              <a:ext uri="{FF2B5EF4-FFF2-40B4-BE49-F238E27FC236}">
                <a16:creationId xmlns:a16="http://schemas.microsoft.com/office/drawing/2014/main" id="{2BEF631B-2E06-F1FD-8D60-FC8504BE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90" y="3790213"/>
            <a:ext cx="2552583" cy="255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5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5782E-A2F2-FF1A-9425-8C20AFDB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numéricos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B3FE27-76BC-B45C-9B2E-2D064870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 ou INTEGER</a:t>
            </a:r>
            <a:r>
              <a:rPr lang="pt-BR" dirty="0"/>
              <a:t>: Armazena números inteiros. O tamanho e o intervalo podem variar dependendo do SGBD. Por exemplo, o intervalo típico é de -2.147.483.648 a 2.147.483.647.</a:t>
            </a:r>
          </a:p>
          <a:p>
            <a:endParaRPr lang="pt-BR" dirty="0"/>
          </a:p>
          <a:p>
            <a:r>
              <a:rPr lang="pt-BR" b="1" dirty="0"/>
              <a:t>SMALLINT: </a:t>
            </a:r>
            <a:r>
              <a:rPr lang="pt-BR" dirty="0"/>
              <a:t>Armazena números inteiros menores, com menos espaço de armazenamento. O intervalo típico é de -32.768 a 32.767.</a:t>
            </a:r>
          </a:p>
        </p:txBody>
      </p:sp>
    </p:spTree>
    <p:extLst>
      <p:ext uri="{BB962C8B-B14F-4D97-AF65-F5344CB8AC3E}">
        <p14:creationId xmlns:p14="http://schemas.microsoft.com/office/powerpoint/2010/main" val="202985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E7B37-D088-D9F0-F003-7F39F966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numéricos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B0895-786E-6DCB-0408-4DACEC3B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BIGINT: </a:t>
            </a:r>
            <a:r>
              <a:rPr lang="pt-BR" dirty="0"/>
              <a:t>Armazena números inteiros grandes. É usado quando o intervalo de INTEGER não é suficiente. O intervalo é de -9.223.372.036.854.775.808 a 9.223.372.036.854.775.807.</a:t>
            </a:r>
          </a:p>
          <a:p>
            <a:endParaRPr lang="pt-BR" dirty="0"/>
          </a:p>
          <a:p>
            <a:r>
              <a:rPr lang="pt-BR" b="1" dirty="0"/>
              <a:t>FLOAT ou REAL: </a:t>
            </a:r>
            <a:r>
              <a:rPr lang="pt-BR" dirty="0"/>
              <a:t>Armazena números de ponto flutuante (com parte fracionária). A precisão pode variar. FLOAT tem precisão de ponto flutuante simples, enquanto REAL pode ter precisão simples ou dupla, dependendo do SGBD.</a:t>
            </a:r>
          </a:p>
        </p:txBody>
      </p:sp>
    </p:spTree>
    <p:extLst>
      <p:ext uri="{BB962C8B-B14F-4D97-AF65-F5344CB8AC3E}">
        <p14:creationId xmlns:p14="http://schemas.microsoft.com/office/powerpoint/2010/main" val="211438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8CE3A-8317-5B98-B129-14D8F417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numéricos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72F94-3F76-9FDF-380A-C364A17F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DOUBLE: </a:t>
            </a:r>
            <a:r>
              <a:rPr lang="pt-BR" dirty="0"/>
              <a:t>Armazena números de ponto flutuante de dupla precisão. Ele oferece mais precisão do que FLOAT.</a:t>
            </a:r>
          </a:p>
          <a:p>
            <a:endParaRPr lang="pt-BR" dirty="0"/>
          </a:p>
          <a:p>
            <a:r>
              <a:rPr lang="pt-BR" b="1" dirty="0"/>
              <a:t>DECIMAL ou NUMERIC: </a:t>
            </a:r>
            <a:r>
              <a:rPr lang="pt-BR" dirty="0"/>
              <a:t>Armazena números com uma precisão exata e uma escala definida, geralmente usado para valores monetários. Por exemplo, DECIMAL(10,2) pode armazenar até 10 dígitos no total, com 2 dígitos após o ponto decimal.</a:t>
            </a:r>
          </a:p>
        </p:txBody>
      </p:sp>
    </p:spTree>
    <p:extLst>
      <p:ext uri="{BB962C8B-B14F-4D97-AF65-F5344CB8AC3E}">
        <p14:creationId xmlns:p14="http://schemas.microsoft.com/office/powerpoint/2010/main" val="103312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FBD1-9CFB-CF5B-1633-DCC96E6F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38F4F-5EE6-E5B7-2F1C-7B6EB615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CHAR(n): </a:t>
            </a:r>
            <a:r>
              <a:rPr lang="pt-BR" dirty="0"/>
              <a:t>Cadeia de caracteres de comprimento fixo. Se o comprimento do dado inserido for menor que o especificado, espaços em branco são adicionados para completar o tamanho. Exemplo: CHAR(10) sempre armazena 10 caracteres.</a:t>
            </a:r>
          </a:p>
          <a:p>
            <a:endParaRPr lang="pt-BR" dirty="0"/>
          </a:p>
          <a:p>
            <a:r>
              <a:rPr lang="pt-BR" b="1" dirty="0"/>
              <a:t>VARCHAR(n): </a:t>
            </a:r>
            <a:r>
              <a:rPr lang="pt-BR" dirty="0"/>
              <a:t>Cadeia de caracteres de comprimento variável. Diferente de CHAR, não adiciona espaços em branco ao final. O armazenamento é mais eficiente, pois apenas o número real de caracteres é armazenado, até o limite de 'n'.</a:t>
            </a:r>
          </a:p>
        </p:txBody>
      </p:sp>
    </p:spTree>
    <p:extLst>
      <p:ext uri="{BB962C8B-B14F-4D97-AF65-F5344CB8AC3E}">
        <p14:creationId xmlns:p14="http://schemas.microsoft.com/office/powerpoint/2010/main" val="188934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B243D-857C-F886-DB82-958F3086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22DDF-F4F1-FE4B-546B-2D807739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TEXT</a:t>
            </a:r>
            <a:r>
              <a:rPr lang="pt-BR" dirty="0"/>
              <a:t>: Usado para armazenar grandes quantidades de texto. Não há limite fixo, mas o tamanho máximo pode depender do SGBD. É menos eficiente para operações de indexação e comparação.</a:t>
            </a:r>
          </a:p>
        </p:txBody>
      </p:sp>
    </p:spTree>
    <p:extLst>
      <p:ext uri="{BB962C8B-B14F-4D97-AF65-F5344CB8AC3E}">
        <p14:creationId xmlns:p14="http://schemas.microsoft.com/office/powerpoint/2010/main" val="195641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767F1-91AE-47C1-74DB-6CD31E35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data e hora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56C3E-93E4-D423-46E7-DCB9A547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DATE: </a:t>
            </a:r>
            <a:r>
              <a:rPr lang="pt-BR" dirty="0"/>
              <a:t>Armazena uma data no formato ano-mês-dia. Exemplo: '2024-07-31'.</a:t>
            </a:r>
          </a:p>
          <a:p>
            <a:endParaRPr lang="pt-BR" dirty="0"/>
          </a:p>
          <a:p>
            <a:r>
              <a:rPr lang="pt-BR" b="1" dirty="0"/>
              <a:t>TIME: </a:t>
            </a:r>
            <a:r>
              <a:rPr lang="pt-BR" dirty="0"/>
              <a:t>Armazena uma hora do dia, geralmente no formato </a:t>
            </a:r>
            <a:r>
              <a:rPr lang="pt-BR" dirty="0" err="1"/>
              <a:t>hora:minuto</a:t>
            </a:r>
            <a:endParaRPr lang="pt-BR" dirty="0"/>
          </a:p>
          <a:p>
            <a:r>
              <a:rPr lang="pt-BR" dirty="0"/>
              <a:t>. Exemplo: '13:45:30'.</a:t>
            </a:r>
          </a:p>
        </p:txBody>
      </p:sp>
    </p:spTree>
    <p:extLst>
      <p:ext uri="{BB962C8B-B14F-4D97-AF65-F5344CB8AC3E}">
        <p14:creationId xmlns:p14="http://schemas.microsoft.com/office/powerpoint/2010/main" val="143032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3B91-A18B-EBF7-FB22-98129ED8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data e hora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DA3EB-2EC2-E5AA-7078-901EE077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DATETIME ou TIMESTAMP: </a:t>
            </a:r>
            <a:r>
              <a:rPr lang="pt-BR" dirty="0"/>
              <a:t>Armazena tanto a data quanto a hora. O formato pode variar entre </a:t>
            </a:r>
            <a:r>
              <a:rPr lang="pt-BR" dirty="0" err="1"/>
              <a:t>SGBDs</a:t>
            </a:r>
            <a:r>
              <a:rPr lang="pt-BR" dirty="0"/>
              <a:t>, mas geralmente segue o formato 'YYYY-MM-DD HH:MM’</a:t>
            </a:r>
          </a:p>
          <a:p>
            <a:endParaRPr lang="pt-BR" dirty="0"/>
          </a:p>
          <a:p>
            <a:r>
              <a:rPr lang="pt-BR" b="1" dirty="0"/>
              <a:t>YEAR: </a:t>
            </a:r>
            <a:r>
              <a:rPr lang="pt-BR" dirty="0"/>
              <a:t>Armazena um ano, tipicamente no formato de quatro dígitos. Exemplo: '2024'.</a:t>
            </a:r>
          </a:p>
        </p:txBody>
      </p:sp>
    </p:spTree>
    <p:extLst>
      <p:ext uri="{BB962C8B-B14F-4D97-AF65-F5344CB8AC3E}">
        <p14:creationId xmlns:p14="http://schemas.microsoft.com/office/powerpoint/2010/main" val="310939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78</TotalTime>
  <Words>755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Banco de dados Tipos de dados</vt:lpstr>
      <vt:lpstr>Tipo de dados (SQL)</vt:lpstr>
      <vt:lpstr>Tipos numéricos</vt:lpstr>
      <vt:lpstr>Tipos numéricos</vt:lpstr>
      <vt:lpstr>Tipos numéricos</vt:lpstr>
      <vt:lpstr>Tipos de texto</vt:lpstr>
      <vt:lpstr>Tipos de texto</vt:lpstr>
      <vt:lpstr>Tipos de data e hora</vt:lpstr>
      <vt:lpstr>Tipos de data e hora</vt:lpstr>
      <vt:lpstr>Tipo lógico</vt:lpstr>
      <vt:lpstr>Tipos binários</vt:lpstr>
      <vt:lpstr>Conclusão</vt:lpstr>
      <vt:lpstr>PESQUISEM!</vt:lpstr>
      <vt:lpstr>ATIVIDADE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7</cp:revision>
  <dcterms:created xsi:type="dcterms:W3CDTF">2024-07-31T17:57:00Z</dcterms:created>
  <dcterms:modified xsi:type="dcterms:W3CDTF">2024-07-31T19:15:08Z</dcterms:modified>
</cp:coreProperties>
</file>