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099" y="202183"/>
            <a:ext cx="10553801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94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18055-826A-28C2-8468-10E552940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2AB83A-92FF-F787-1227-73C27FC4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Robson Souza / Luís Fernando</a:t>
            </a:r>
          </a:p>
          <a:p>
            <a:r>
              <a:rPr lang="pt-BR" dirty="0"/>
              <a:t>Senai 5.13 - Jaguariúna</a:t>
            </a:r>
          </a:p>
        </p:txBody>
      </p:sp>
    </p:spTree>
    <p:extLst>
      <p:ext uri="{BB962C8B-B14F-4D97-AF65-F5344CB8AC3E}">
        <p14:creationId xmlns:p14="http://schemas.microsoft.com/office/powerpoint/2010/main" val="369635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645" y="420805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3645" y="1217495"/>
            <a:ext cx="8978265" cy="470598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000" b="1" i="1" dirty="0">
                <a:latin typeface="Trebuchet MS"/>
                <a:cs typeface="Trebuchet MS"/>
              </a:rPr>
              <a:t>Relacionamentos</a:t>
            </a:r>
            <a:endParaRPr sz="200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505"/>
              </a:spcBef>
            </a:pPr>
            <a:r>
              <a:rPr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5" dirty="0">
                <a:latin typeface="Trebuchet MS"/>
                <a:cs typeface="Trebuchet MS"/>
              </a:rPr>
              <a:t>Uma </a:t>
            </a:r>
            <a:r>
              <a:rPr sz="2400" b="1" spc="-5" dirty="0">
                <a:latin typeface="Trebuchet MS"/>
                <a:cs typeface="Trebuchet MS"/>
              </a:rPr>
              <a:t>cardinalidade </a:t>
            </a:r>
            <a:r>
              <a:rPr sz="2400" spc="-10" dirty="0">
                <a:latin typeface="Trebuchet MS"/>
                <a:cs typeface="Trebuchet MS"/>
              </a:rPr>
              <a:t>indica </a:t>
            </a:r>
            <a:r>
              <a:rPr sz="2400" spc="-5" dirty="0">
                <a:latin typeface="Trebuchet MS"/>
                <a:cs typeface="Trebuchet MS"/>
              </a:rPr>
              <a:t>os números mínimo (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cardinalidade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mínima</a:t>
            </a:r>
            <a:r>
              <a:rPr sz="2400" spc="-5" dirty="0">
                <a:latin typeface="Trebuchet MS"/>
                <a:cs typeface="Trebuchet MS"/>
              </a:rPr>
              <a:t>)</a:t>
            </a:r>
            <a:r>
              <a:rPr sz="2400" dirty="0">
                <a:latin typeface="Trebuchet MS"/>
                <a:cs typeface="Trebuchet MS"/>
              </a:rPr>
              <a:t> 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máximo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cardinalidade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máxima</a:t>
            </a:r>
            <a:r>
              <a:rPr sz="2400" spc="-5" dirty="0">
                <a:latin typeface="Trebuchet MS"/>
                <a:cs typeface="Trebuchet MS"/>
              </a:rPr>
              <a:t>)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associações </a:t>
            </a:r>
            <a:r>
              <a:rPr sz="2400" b="1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possíveis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 um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relacionamento.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400" spc="-5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50" dirty="0">
                <a:latin typeface="Trebuchet MS"/>
                <a:cs typeface="Trebuchet MS"/>
              </a:rPr>
              <a:t>Por </a:t>
            </a:r>
            <a:r>
              <a:rPr sz="2400" spc="-5" dirty="0">
                <a:latin typeface="Trebuchet MS"/>
                <a:cs typeface="Trebuchet MS"/>
              </a:rPr>
              <a:t>exemplo: </a:t>
            </a:r>
            <a:r>
              <a:rPr sz="2400" dirty="0">
                <a:latin typeface="Trebuchet MS"/>
                <a:cs typeface="Trebuchet MS"/>
              </a:rPr>
              <a:t>Um professor tem </a:t>
            </a:r>
            <a:r>
              <a:rPr sz="2400" spc="-5" dirty="0">
                <a:latin typeface="Trebuchet MS"/>
                <a:cs typeface="Trebuchet MS"/>
              </a:rPr>
              <a:t>que estar </a:t>
            </a:r>
            <a:r>
              <a:rPr sz="2400" dirty="0">
                <a:latin typeface="Trebuchet MS"/>
                <a:cs typeface="Trebuchet MS"/>
              </a:rPr>
              <a:t>lotado </a:t>
            </a:r>
            <a:r>
              <a:rPr sz="2400" spc="-5" dirty="0">
                <a:latin typeface="Trebuchet MS"/>
                <a:cs typeface="Trebuchet MS"/>
              </a:rPr>
              <a:t>em um </a:t>
            </a:r>
            <a:r>
              <a:rPr sz="2400" dirty="0">
                <a:latin typeface="Trebuchet MS"/>
                <a:cs typeface="Trebuchet MS"/>
              </a:rPr>
              <a:t>e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somente </a:t>
            </a:r>
            <a:r>
              <a:rPr sz="2400" dirty="0">
                <a:latin typeface="Trebuchet MS"/>
                <a:cs typeface="Trebuchet MS"/>
              </a:rPr>
              <a:t>um </a:t>
            </a:r>
            <a:r>
              <a:rPr sz="2400" spc="-5" dirty="0">
                <a:latin typeface="Trebuchet MS"/>
                <a:cs typeface="Trebuchet MS"/>
              </a:rPr>
              <a:t>departamento, enquanto um departamento deve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ter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mínimo</a:t>
            </a:r>
            <a:r>
              <a:rPr sz="2400" dirty="0">
                <a:latin typeface="Trebuchet MS"/>
                <a:cs typeface="Trebuchet MS"/>
              </a:rPr>
              <a:t> 13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professores</a:t>
            </a:r>
            <a:r>
              <a:rPr sz="2400" dirty="0">
                <a:latin typeface="Trebuchet MS"/>
                <a:cs typeface="Trebuchet MS"/>
              </a:rPr>
              <a:t> 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máximo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número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arbitrário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(N).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Trebuchet MS"/>
              <a:cs typeface="Trebuchet MS"/>
            </a:endParaRPr>
          </a:p>
          <a:p>
            <a:pPr marL="299085" marR="8255" indent="-287020" algn="just">
              <a:lnSpc>
                <a:spcPct val="100000"/>
              </a:lnSpc>
            </a:pPr>
            <a:r>
              <a:rPr sz="2400" spc="-2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0" dirty="0">
                <a:latin typeface="Trebuchet MS"/>
                <a:cs typeface="Trebuchet MS"/>
              </a:rPr>
              <a:t>Essa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restrição </a:t>
            </a:r>
            <a:r>
              <a:rPr sz="2400" spc="-5" dirty="0">
                <a:latin typeface="Trebuchet MS"/>
                <a:cs typeface="Trebuchet MS"/>
              </a:rPr>
              <a:t>imposta </a:t>
            </a:r>
            <a:r>
              <a:rPr sz="2400" dirty="0">
                <a:latin typeface="Trebuchet MS"/>
                <a:cs typeface="Trebuchet MS"/>
              </a:rPr>
              <a:t>pelo </a:t>
            </a:r>
            <a:r>
              <a:rPr sz="2400" spc="-5" dirty="0">
                <a:latin typeface="Trebuchet MS"/>
                <a:cs typeface="Trebuchet MS"/>
              </a:rPr>
              <a:t>mundo </a:t>
            </a:r>
            <a:r>
              <a:rPr sz="2400" dirty="0">
                <a:latin typeface="Trebuchet MS"/>
                <a:cs typeface="Trebuchet MS"/>
              </a:rPr>
              <a:t>real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deve</a:t>
            </a:r>
            <a:r>
              <a:rPr sz="2400" dirty="0">
                <a:latin typeface="Trebuchet MS"/>
                <a:cs typeface="Trebuchet MS"/>
              </a:rPr>
              <a:t> ser</a:t>
            </a:r>
            <a:r>
              <a:rPr sz="2400" spc="7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considerada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modelo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ER</a:t>
            </a:r>
            <a:r>
              <a:rPr sz="2400" dirty="0">
                <a:latin typeface="Trebuchet MS"/>
                <a:cs typeface="Trebuchet MS"/>
              </a:rPr>
              <a:t> 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ela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é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registrada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usando-se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cardinalidades.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996" y="1476373"/>
            <a:ext cx="20726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rebuchet MS"/>
                <a:cs typeface="Trebuchet MS"/>
              </a:rPr>
              <a:t>Re</a:t>
            </a:r>
            <a:r>
              <a:rPr sz="2000" b="1" i="1" spc="-10" dirty="0">
                <a:latin typeface="Trebuchet MS"/>
                <a:cs typeface="Trebuchet MS"/>
              </a:rPr>
              <a:t>l</a:t>
            </a:r>
            <a:r>
              <a:rPr sz="2000" b="1" i="1" dirty="0">
                <a:latin typeface="Trebuchet MS"/>
                <a:cs typeface="Trebuchet MS"/>
              </a:rPr>
              <a:t>acionamentos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996" y="1879472"/>
            <a:ext cx="9970008" cy="18013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0996" y="3994043"/>
            <a:ext cx="89789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60" dirty="0">
                <a:latin typeface="Trebuchet MS"/>
                <a:cs typeface="Trebuchet MS"/>
              </a:rPr>
              <a:t>Vale </a:t>
            </a:r>
            <a:r>
              <a:rPr sz="2400" spc="-5" dirty="0">
                <a:latin typeface="Trebuchet MS"/>
                <a:cs typeface="Trebuchet MS"/>
              </a:rPr>
              <a:t>destacar que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cardinalidade mínima aponta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quantidade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 instâncias mínima necessária para </a:t>
            </a:r>
            <a:r>
              <a:rPr sz="2400" dirty="0">
                <a:latin typeface="Trebuchet MS"/>
                <a:cs typeface="Trebuchet MS"/>
              </a:rPr>
              <a:t>que a </a:t>
            </a:r>
            <a:r>
              <a:rPr sz="2400" spc="-5" dirty="0">
                <a:latin typeface="Trebuchet MS"/>
                <a:cs typeface="Trebuchet MS"/>
              </a:rPr>
              <a:t>associação </a:t>
            </a:r>
            <a:r>
              <a:rPr sz="2400" dirty="0">
                <a:latin typeface="Trebuchet MS"/>
                <a:cs typeface="Trebuchet MS"/>
              </a:rPr>
              <a:t>seja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estabelecida, considerando </a:t>
            </a:r>
            <a:r>
              <a:rPr sz="2400" dirty="0">
                <a:latin typeface="Trebuchet MS"/>
                <a:cs typeface="Trebuchet MS"/>
              </a:rPr>
              <a:t>o </a:t>
            </a:r>
            <a:r>
              <a:rPr sz="2400" spc="-5" dirty="0">
                <a:latin typeface="Trebuchet MS"/>
                <a:cs typeface="Trebuchet MS"/>
              </a:rPr>
              <a:t>momento </a:t>
            </a:r>
            <a:r>
              <a:rPr sz="2400" dirty="0">
                <a:latin typeface="Trebuchet MS"/>
                <a:cs typeface="Trebuchet MS"/>
              </a:rPr>
              <a:t>em </a:t>
            </a:r>
            <a:r>
              <a:rPr sz="2400" spc="-5" dirty="0">
                <a:latin typeface="Trebuchet MS"/>
                <a:cs typeface="Trebuchet MS"/>
              </a:rPr>
              <a:t>que uma instância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entidade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é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criada.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127" y="589281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29" y="1430274"/>
            <a:ext cx="20726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rebuchet MS"/>
                <a:cs typeface="Trebuchet MS"/>
              </a:rPr>
              <a:t>Re</a:t>
            </a:r>
            <a:r>
              <a:rPr sz="2000" b="1" i="1" spc="-10" dirty="0">
                <a:latin typeface="Trebuchet MS"/>
                <a:cs typeface="Trebuchet MS"/>
              </a:rPr>
              <a:t>l</a:t>
            </a:r>
            <a:r>
              <a:rPr sz="2000" b="1" i="1" dirty="0">
                <a:latin typeface="Trebuchet MS"/>
                <a:cs typeface="Trebuchet MS"/>
              </a:rPr>
              <a:t>acionamentos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57" y="1892554"/>
            <a:ext cx="9970008" cy="18013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767" y="3923021"/>
            <a:ext cx="897826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15" dirty="0">
                <a:latin typeface="Trebuchet MS"/>
                <a:cs typeface="Trebuchet MS"/>
              </a:rPr>
              <a:t>Assim,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exemplo,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quando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novo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professor</a:t>
            </a:r>
            <a:r>
              <a:rPr sz="2400" dirty="0">
                <a:latin typeface="Trebuchet MS"/>
                <a:cs typeface="Trebuchet MS"/>
              </a:rPr>
              <a:t> for</a:t>
            </a:r>
            <a:r>
              <a:rPr sz="2400" spc="7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ser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registrado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</a:t>
            </a:r>
            <a:r>
              <a:rPr sz="2400" dirty="0">
                <a:latin typeface="Trebuchet MS"/>
                <a:cs typeface="Trebuchet MS"/>
              </a:rPr>
              <a:t> sistema,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ele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terá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obrigatoriamente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estar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lotado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departamento.</a:t>
            </a:r>
            <a:endParaRPr sz="2400" dirty="0">
              <a:latin typeface="Trebuchet MS"/>
              <a:cs typeface="Trebuchet MS"/>
            </a:endParaRPr>
          </a:p>
          <a:p>
            <a:pPr marL="299085" marR="6985" indent="-287020" algn="just">
              <a:lnSpc>
                <a:spcPct val="100000"/>
              </a:lnSpc>
            </a:pPr>
            <a:r>
              <a:rPr sz="2400" spc="-5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50" dirty="0">
                <a:latin typeface="Trebuchet MS"/>
                <a:cs typeface="Trebuchet MS"/>
              </a:rPr>
              <a:t>Por </a:t>
            </a:r>
            <a:r>
              <a:rPr sz="2400" dirty="0">
                <a:latin typeface="Trebuchet MS"/>
                <a:cs typeface="Trebuchet MS"/>
              </a:rPr>
              <a:t>outro lado, </a:t>
            </a:r>
            <a:r>
              <a:rPr sz="2400" spc="-5" dirty="0">
                <a:latin typeface="Trebuchet MS"/>
                <a:cs typeface="Trebuchet MS"/>
              </a:rPr>
              <a:t>ao </a:t>
            </a:r>
            <a:r>
              <a:rPr sz="2400" spc="5" dirty="0">
                <a:latin typeface="Trebuchet MS"/>
                <a:cs typeface="Trebuchet MS"/>
              </a:rPr>
              <a:t>se </a:t>
            </a:r>
            <a:r>
              <a:rPr sz="2400" spc="-5" dirty="0">
                <a:latin typeface="Trebuchet MS"/>
                <a:cs typeface="Trebuchet MS"/>
              </a:rPr>
              <a:t>criar um novo departamento, deve-se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informar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pelo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menos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13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professores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 nele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serão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lotados.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873" y="1430274"/>
            <a:ext cx="8976995" cy="151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rebuchet MS"/>
                <a:cs typeface="Trebuchet MS"/>
              </a:rPr>
              <a:t>Relacionamentos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</a:pPr>
            <a:r>
              <a:rPr sz="2400" spc="-4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45" dirty="0">
                <a:latin typeface="Trebuchet MS"/>
                <a:cs typeface="Trebuchet MS"/>
              </a:rPr>
              <a:t>É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importante </a:t>
            </a:r>
            <a:r>
              <a:rPr sz="2400" dirty="0">
                <a:latin typeface="Trebuchet MS"/>
                <a:cs typeface="Trebuchet MS"/>
              </a:rPr>
              <a:t>frisar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que, </a:t>
            </a:r>
            <a:r>
              <a:rPr sz="2400" spc="-5" dirty="0">
                <a:latin typeface="Trebuchet MS"/>
                <a:cs typeface="Trebuchet MS"/>
              </a:rPr>
              <a:t>entre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duas entidades,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podem existir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vários </a:t>
            </a:r>
            <a:r>
              <a:rPr sz="2400" spc="-5" dirty="0">
                <a:latin typeface="Trebuchet MS"/>
                <a:cs typeface="Trebuchet MS"/>
              </a:rPr>
              <a:t>tipos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relacionamentos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diferentes.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063" y="3124200"/>
            <a:ext cx="8115300" cy="33741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7396" y="1079386"/>
            <a:ext cx="8976995" cy="181292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480"/>
              </a:spcBef>
            </a:pPr>
            <a:r>
              <a:rPr sz="2000" b="1" i="1" dirty="0">
                <a:latin typeface="Trebuchet MS"/>
                <a:cs typeface="Trebuchet MS"/>
              </a:rPr>
              <a:t>Relacionamentos</a:t>
            </a:r>
            <a:endParaRPr sz="200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650"/>
              </a:spcBef>
            </a:pPr>
            <a:r>
              <a:rPr sz="2400" spc="-2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0" dirty="0">
                <a:latin typeface="Trebuchet MS"/>
                <a:cs typeface="Trebuchet MS"/>
              </a:rPr>
              <a:t>Além </a:t>
            </a:r>
            <a:r>
              <a:rPr sz="2400" spc="-5" dirty="0">
                <a:latin typeface="Trebuchet MS"/>
                <a:cs typeface="Trebuchet MS"/>
              </a:rPr>
              <a:t>disso, uma entidade pode participar </a:t>
            </a:r>
            <a:r>
              <a:rPr sz="240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relacionamentos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 quaisquer </a:t>
            </a:r>
            <a:r>
              <a:rPr sz="2400" dirty="0">
                <a:latin typeface="Trebuchet MS"/>
                <a:cs typeface="Trebuchet MS"/>
              </a:rPr>
              <a:t>outras </a:t>
            </a:r>
            <a:r>
              <a:rPr sz="2400" spc="-5" dirty="0">
                <a:latin typeface="Trebuchet MS"/>
                <a:cs typeface="Trebuchet MS"/>
              </a:rPr>
              <a:t>entidades do modelo, </a:t>
            </a:r>
            <a:r>
              <a:rPr sz="2400" dirty="0">
                <a:latin typeface="Trebuchet MS"/>
                <a:cs typeface="Trebuchet MS"/>
              </a:rPr>
              <a:t>inclusive </a:t>
            </a:r>
            <a:r>
              <a:rPr sz="2400" spc="-5" dirty="0">
                <a:latin typeface="Trebuchet MS"/>
                <a:cs typeface="Trebuchet MS"/>
              </a:rPr>
              <a:t>com ela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mesma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(auto-relacionamento).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0956" y="3131330"/>
            <a:ext cx="6367759" cy="33404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873" y="1097142"/>
            <a:ext cx="8980170" cy="181292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480"/>
              </a:spcBef>
            </a:pPr>
            <a:r>
              <a:rPr sz="2000" b="1" i="1" dirty="0">
                <a:latin typeface="Trebuchet MS"/>
                <a:cs typeface="Trebuchet MS"/>
              </a:rPr>
              <a:t>Relacionamentos</a:t>
            </a:r>
            <a:endParaRPr sz="20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650"/>
              </a:spcBef>
            </a:pPr>
            <a:r>
              <a:rPr sz="2400" spc="-3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0" dirty="0">
                <a:latin typeface="Trebuchet MS"/>
                <a:cs typeface="Trebuchet MS"/>
              </a:rPr>
              <a:t>No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caso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auto-relacionamentos,</a:t>
            </a:r>
            <a:r>
              <a:rPr sz="2400" dirty="0">
                <a:latin typeface="Trebuchet MS"/>
                <a:cs typeface="Trebuchet MS"/>
              </a:rPr>
              <a:t> é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útil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distinguir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qual</a:t>
            </a:r>
            <a:r>
              <a:rPr sz="2400" dirty="0">
                <a:latin typeface="Trebuchet MS"/>
                <a:cs typeface="Trebuchet MS"/>
              </a:rPr>
              <a:t> a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atuação</a:t>
            </a:r>
            <a:r>
              <a:rPr sz="2400" dirty="0">
                <a:latin typeface="Trebuchet MS"/>
                <a:cs typeface="Trebuchet MS"/>
              </a:rPr>
              <a:t> de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cada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elemento</a:t>
            </a:r>
            <a:r>
              <a:rPr sz="2400" dirty="0">
                <a:latin typeface="Trebuchet MS"/>
                <a:cs typeface="Trebuchet MS"/>
              </a:rPr>
              <a:t> do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conjunto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no 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relacionamento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e,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portanto,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é</a:t>
            </a:r>
            <a:r>
              <a:rPr sz="2400" spc="-5" dirty="0">
                <a:latin typeface="Trebuchet MS"/>
                <a:cs typeface="Trebuchet MS"/>
              </a:rPr>
              <a:t> importante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atribuir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papéis</a:t>
            </a:r>
            <a:r>
              <a:rPr sz="2400" spc="-5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0231" y="3093585"/>
            <a:ext cx="6665793" cy="3861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227" y="1013587"/>
            <a:ext cx="8978265" cy="2754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rebuchet MS"/>
                <a:cs typeface="Trebuchet MS"/>
              </a:rPr>
              <a:t>Relacionamentos</a:t>
            </a:r>
            <a:endParaRPr sz="20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800"/>
              </a:spcBef>
            </a:pPr>
            <a:r>
              <a:rPr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5" dirty="0">
                <a:latin typeface="Trebuchet MS"/>
                <a:cs typeface="Trebuchet MS"/>
              </a:rPr>
              <a:t>Até </a:t>
            </a:r>
            <a:r>
              <a:rPr sz="2400" dirty="0">
                <a:latin typeface="Trebuchet MS"/>
                <a:cs typeface="Trebuchet MS"/>
              </a:rPr>
              <a:t>o </a:t>
            </a:r>
            <a:r>
              <a:rPr sz="2400" spc="-5" dirty="0">
                <a:latin typeface="Trebuchet MS"/>
                <a:cs typeface="Trebuchet MS"/>
              </a:rPr>
              <a:t>momento, tratamos apenas de relacionamentos binários.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Entretanto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relacionamentos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n-ários</a:t>
            </a:r>
            <a:r>
              <a:rPr sz="2400" i="1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são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também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possíveis,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ainda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bem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menos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corriqueiros.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894715" algn="l"/>
                <a:tab pos="3175000" algn="l"/>
                <a:tab pos="4537710" algn="l"/>
                <a:tab pos="5135245" algn="l"/>
                <a:tab pos="6555740" algn="l"/>
                <a:tab pos="6988809" algn="l"/>
                <a:tab pos="7424420" algn="l"/>
              </a:tabLst>
            </a:pPr>
            <a:r>
              <a:rPr sz="2400" spc="-3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0" dirty="0">
                <a:latin typeface="Trebuchet MS"/>
                <a:cs typeface="Trebuchet MS"/>
              </a:rPr>
              <a:t>Um	</a:t>
            </a:r>
            <a:r>
              <a:rPr sz="2400" spc="-5" dirty="0">
                <a:latin typeface="Trebuchet MS"/>
                <a:cs typeface="Trebuchet MS"/>
              </a:rPr>
              <a:t>relacionamento	</a:t>
            </a:r>
            <a:r>
              <a:rPr sz="2400" dirty="0">
                <a:latin typeface="Trebuchet MS"/>
                <a:cs typeface="Trebuchet MS"/>
              </a:rPr>
              <a:t>ternário,	</a:t>
            </a:r>
            <a:r>
              <a:rPr sz="2400" spc="-5" dirty="0">
                <a:latin typeface="Trebuchet MS"/>
                <a:cs typeface="Trebuchet MS"/>
              </a:rPr>
              <a:t>por	exemplo,	só	se	caracteriza</a:t>
            </a:r>
            <a:endParaRPr sz="24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rebuchet MS"/>
                <a:cs typeface="Trebuchet MS"/>
              </a:rPr>
              <a:t>pelo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terno.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l="-2944" t="2176" r="2944" b="14431"/>
          <a:stretch/>
        </p:blipFill>
        <p:spPr>
          <a:xfrm>
            <a:off x="1289303" y="3831334"/>
            <a:ext cx="7840980" cy="24185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227" y="1013587"/>
            <a:ext cx="8977630" cy="1657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rebuchet MS"/>
                <a:cs typeface="Trebuchet MS"/>
              </a:rPr>
              <a:t>Relacionamentos</a:t>
            </a:r>
            <a:endParaRPr sz="20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800"/>
              </a:spcBef>
            </a:pPr>
            <a:r>
              <a:rPr sz="2400" spc="-3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0" dirty="0">
                <a:latin typeface="Trebuchet MS"/>
                <a:cs typeface="Trebuchet MS"/>
              </a:rPr>
              <a:t>Os </a:t>
            </a:r>
            <a:r>
              <a:rPr sz="2400" spc="-5" dirty="0">
                <a:latin typeface="Trebuchet MS"/>
                <a:cs typeface="Trebuchet MS"/>
              </a:rPr>
              <a:t>relacionamentos ternários </a:t>
            </a:r>
            <a:r>
              <a:rPr sz="2400" dirty="0">
                <a:latin typeface="Trebuchet MS"/>
                <a:cs typeface="Trebuchet MS"/>
              </a:rPr>
              <a:t>normalmente são </a:t>
            </a:r>
            <a:r>
              <a:rPr sz="2400" spc="-5" dirty="0">
                <a:latin typeface="Trebuchet MS"/>
                <a:cs typeface="Trebuchet MS"/>
              </a:rPr>
              <a:t>difíceis de </a:t>
            </a:r>
            <a:r>
              <a:rPr sz="2400" dirty="0">
                <a:latin typeface="Trebuchet MS"/>
                <a:cs typeface="Trebuchet MS"/>
              </a:rPr>
              <a:t>se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dar um nome </a:t>
            </a:r>
            <a:r>
              <a:rPr sz="2400" dirty="0">
                <a:latin typeface="Trebuchet MS"/>
                <a:cs typeface="Trebuchet MS"/>
              </a:rPr>
              <a:t>e </a:t>
            </a:r>
            <a:r>
              <a:rPr sz="2400" spc="-10" dirty="0">
                <a:latin typeface="Trebuchet MS"/>
                <a:cs typeface="Trebuchet MS"/>
              </a:rPr>
              <a:t>por</a:t>
            </a:r>
            <a:r>
              <a:rPr sz="2400" spc="7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isso é usual representá-los </a:t>
            </a:r>
            <a:r>
              <a:rPr sz="2400" spc="-5" dirty="0">
                <a:latin typeface="Trebuchet MS"/>
                <a:cs typeface="Trebuchet MS"/>
              </a:rPr>
              <a:t>pelas iniciais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três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entidades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envolvidas.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303" y="3831334"/>
            <a:ext cx="7840980" cy="29001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785" y="937369"/>
            <a:ext cx="8980170" cy="2754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rebuchet MS"/>
                <a:cs typeface="Trebuchet MS"/>
              </a:rPr>
              <a:t>Relacionamentos</a:t>
            </a:r>
            <a:endParaRPr sz="200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800"/>
              </a:spcBef>
            </a:pPr>
            <a:r>
              <a:rPr sz="2400" spc="-3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0" dirty="0">
                <a:latin typeface="Trebuchet MS"/>
                <a:cs typeface="Trebuchet MS"/>
              </a:rPr>
              <a:t>No </a:t>
            </a:r>
            <a:r>
              <a:rPr sz="2400" spc="-5" dirty="0">
                <a:latin typeface="Trebuchet MS"/>
                <a:cs typeface="Trebuchet MS"/>
              </a:rPr>
              <a:t>exemplo, estamos dizendo que </a:t>
            </a:r>
            <a:r>
              <a:rPr sz="2400" dirty="0">
                <a:latin typeface="Trebuchet MS"/>
                <a:cs typeface="Trebuchet MS"/>
              </a:rPr>
              <a:t>lojas </a:t>
            </a:r>
            <a:r>
              <a:rPr sz="2400" spc="-5" dirty="0">
                <a:latin typeface="Trebuchet MS"/>
                <a:cs typeface="Trebuchet MS"/>
              </a:rPr>
              <a:t>compram materiais </a:t>
            </a:r>
            <a:r>
              <a:rPr sz="2400" spc="5" dirty="0">
                <a:latin typeface="Trebuchet MS"/>
                <a:cs typeface="Trebuchet MS"/>
              </a:rPr>
              <a:t>de 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fornecedores,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sendo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</a:t>
            </a:r>
            <a:r>
              <a:rPr sz="2400" dirty="0">
                <a:latin typeface="Trebuchet MS"/>
                <a:cs typeface="Trebuchet MS"/>
              </a:rPr>
              <a:t> uma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loja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comprar</a:t>
            </a:r>
            <a:r>
              <a:rPr sz="2400" dirty="0">
                <a:latin typeface="Trebuchet MS"/>
                <a:cs typeface="Trebuchet MS"/>
              </a:rPr>
              <a:t> vários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materiais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diferentes,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fornecedores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diferentes.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Já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fornecedor pode vender </a:t>
            </a:r>
            <a:r>
              <a:rPr sz="2400" dirty="0">
                <a:latin typeface="Trebuchet MS"/>
                <a:cs typeface="Trebuchet MS"/>
              </a:rPr>
              <a:t>vários </a:t>
            </a:r>
            <a:r>
              <a:rPr sz="2400" spc="-5" dirty="0">
                <a:latin typeface="Trebuchet MS"/>
                <a:cs typeface="Trebuchet MS"/>
              </a:rPr>
              <a:t>materiais para diferentes </a:t>
            </a:r>
            <a:r>
              <a:rPr sz="2400" dirty="0">
                <a:latin typeface="Trebuchet MS"/>
                <a:cs typeface="Trebuchet MS"/>
              </a:rPr>
              <a:t>lojas.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Por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fim um </a:t>
            </a:r>
            <a:r>
              <a:rPr sz="2400" spc="-5" dirty="0">
                <a:latin typeface="Trebuchet MS"/>
                <a:cs typeface="Trebuchet MS"/>
              </a:rPr>
              <a:t>material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ser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adquirido</a:t>
            </a:r>
            <a:r>
              <a:rPr sz="2400" spc="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por </a:t>
            </a:r>
            <a:r>
              <a:rPr sz="2400" dirty="0">
                <a:latin typeface="Trebuchet MS"/>
                <a:cs typeface="Trebuchet MS"/>
              </a:rPr>
              <a:t>várias </a:t>
            </a:r>
            <a:r>
              <a:rPr sz="2400" spc="-5" dirty="0">
                <a:latin typeface="Trebuchet MS"/>
                <a:cs typeface="Trebuchet MS"/>
              </a:rPr>
              <a:t>lojas</a:t>
            </a:r>
            <a:r>
              <a:rPr sz="2400" spc="7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partir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vários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fornecedores.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794" y="3656585"/>
            <a:ext cx="8956548" cy="29992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871" y="1297672"/>
            <a:ext cx="8980170" cy="4584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rebuchet MS"/>
                <a:cs typeface="Trebuchet MS"/>
              </a:rPr>
              <a:t>Relacionamentos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1330960" algn="l"/>
                <a:tab pos="3742054" algn="l"/>
                <a:tab pos="4344035" algn="l"/>
                <a:tab pos="4941570" algn="l"/>
                <a:tab pos="6746240" algn="l"/>
                <a:tab pos="7401559" algn="l"/>
                <a:tab pos="8801100" algn="l"/>
              </a:tabLst>
            </a:pPr>
            <a:r>
              <a:rPr sz="2400" spc="-9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dirty="0">
                <a:latin typeface="Trebuchet MS"/>
                <a:cs typeface="Trebuchet MS"/>
              </a:rPr>
              <a:t>Algu</a:t>
            </a:r>
            <a:r>
              <a:rPr sz="2400" spc="-10" dirty="0">
                <a:latin typeface="Trebuchet MS"/>
                <a:cs typeface="Trebuchet MS"/>
              </a:rPr>
              <a:t>n</a:t>
            </a:r>
            <a:r>
              <a:rPr sz="2400" dirty="0">
                <a:latin typeface="Trebuchet MS"/>
                <a:cs typeface="Trebuchet MS"/>
              </a:rPr>
              <a:t>s	re</a:t>
            </a:r>
            <a:r>
              <a:rPr sz="2400" spc="10" dirty="0">
                <a:latin typeface="Trebuchet MS"/>
                <a:cs typeface="Trebuchet MS"/>
              </a:rPr>
              <a:t>l</a:t>
            </a:r>
            <a:r>
              <a:rPr sz="2400" spc="-5" dirty="0">
                <a:latin typeface="Trebuchet MS"/>
                <a:cs typeface="Trebuchet MS"/>
              </a:rPr>
              <a:t>acio</a:t>
            </a:r>
            <a:r>
              <a:rPr sz="2400" spc="-10" dirty="0">
                <a:latin typeface="Trebuchet MS"/>
                <a:cs typeface="Trebuchet MS"/>
              </a:rPr>
              <a:t>n</a:t>
            </a:r>
            <a:r>
              <a:rPr sz="2400" spc="-5" dirty="0">
                <a:latin typeface="Trebuchet MS"/>
                <a:cs typeface="Trebuchet MS"/>
              </a:rPr>
              <a:t>am</a:t>
            </a:r>
            <a:r>
              <a:rPr sz="2400" spc="5" dirty="0">
                <a:latin typeface="Trebuchet MS"/>
                <a:cs typeface="Trebuchet MS"/>
              </a:rPr>
              <a:t>en</a:t>
            </a:r>
            <a:r>
              <a:rPr sz="2400" spc="-5" dirty="0">
                <a:latin typeface="Trebuchet MS"/>
                <a:cs typeface="Trebuchet MS"/>
              </a:rPr>
              <a:t>t</a:t>
            </a:r>
            <a:r>
              <a:rPr sz="2400" spc="-10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s	</a:t>
            </a:r>
            <a:r>
              <a:rPr sz="2400" spc="10" dirty="0">
                <a:latin typeface="Trebuchet MS"/>
                <a:cs typeface="Trebuchet MS"/>
              </a:rPr>
              <a:t>s</a:t>
            </a:r>
            <a:r>
              <a:rPr sz="2400" spc="-5" dirty="0">
                <a:latin typeface="Trebuchet MS"/>
                <a:cs typeface="Trebuchet MS"/>
              </a:rPr>
              <a:t>ã</a:t>
            </a:r>
            <a:r>
              <a:rPr sz="2400" dirty="0">
                <a:latin typeface="Trebuchet MS"/>
                <a:cs typeface="Trebuchet MS"/>
              </a:rPr>
              <a:t>o	</a:t>
            </a:r>
            <a:r>
              <a:rPr sz="2400" spc="-5" dirty="0">
                <a:latin typeface="Trebuchet MS"/>
                <a:cs typeface="Trebuchet MS"/>
              </a:rPr>
              <a:t>t</a:t>
            </a:r>
            <a:r>
              <a:rPr sz="2400" spc="5" dirty="0">
                <a:latin typeface="Trebuchet MS"/>
                <a:cs typeface="Trebuchet MS"/>
              </a:rPr>
              <a:t>ã</a:t>
            </a:r>
            <a:r>
              <a:rPr sz="2400" dirty="0">
                <a:latin typeface="Trebuchet MS"/>
                <a:cs typeface="Trebuchet MS"/>
              </a:rPr>
              <a:t>o	</a:t>
            </a:r>
            <a:r>
              <a:rPr sz="2400" spc="-5" dirty="0">
                <a:latin typeface="Trebuchet MS"/>
                <a:cs typeface="Trebuchet MS"/>
              </a:rPr>
              <a:t>importa</a:t>
            </a:r>
            <a:r>
              <a:rPr sz="2400" spc="5" dirty="0">
                <a:latin typeface="Trebuchet MS"/>
                <a:cs typeface="Trebuchet MS"/>
              </a:rPr>
              <a:t>n</a:t>
            </a:r>
            <a:r>
              <a:rPr sz="2400" spc="-5" dirty="0">
                <a:latin typeface="Trebuchet MS"/>
                <a:cs typeface="Trebuchet MS"/>
              </a:rPr>
              <a:t>te</a:t>
            </a:r>
            <a:r>
              <a:rPr sz="2400" dirty="0">
                <a:latin typeface="Trebuchet MS"/>
                <a:cs typeface="Trebuchet MS"/>
              </a:rPr>
              <a:t>s	</a:t>
            </a:r>
            <a:r>
              <a:rPr sz="2400" spc="-5" dirty="0">
                <a:latin typeface="Trebuchet MS"/>
                <a:cs typeface="Trebuchet MS"/>
              </a:rPr>
              <a:t>qu</a:t>
            </a:r>
            <a:r>
              <a:rPr sz="2400" dirty="0">
                <a:latin typeface="Trebuchet MS"/>
                <a:cs typeface="Trebuchet MS"/>
              </a:rPr>
              <a:t>e	</a:t>
            </a:r>
            <a:r>
              <a:rPr sz="2400" spc="-5" dirty="0">
                <a:latin typeface="Trebuchet MS"/>
                <a:cs typeface="Trebuchet MS"/>
              </a:rPr>
              <a:t>a</a:t>
            </a:r>
            <a:r>
              <a:rPr sz="2400" spc="5" dirty="0">
                <a:latin typeface="Trebuchet MS"/>
                <a:cs typeface="Trebuchet MS"/>
              </a:rPr>
              <a:t>s</a:t>
            </a:r>
            <a:r>
              <a:rPr sz="2400" dirty="0">
                <a:latin typeface="Trebuchet MS"/>
                <a:cs typeface="Trebuchet MS"/>
              </a:rPr>
              <a:t>sumem	o</a:t>
            </a:r>
          </a:p>
          <a:p>
            <a:pPr marL="299085">
              <a:lnSpc>
                <a:spcPct val="100000"/>
              </a:lnSpc>
            </a:pPr>
            <a:r>
              <a:rPr sz="2400" i="1" dirty="0">
                <a:latin typeface="Trebuchet MS"/>
                <a:cs typeface="Trebuchet MS"/>
              </a:rPr>
              <a:t>status</a:t>
            </a:r>
            <a:r>
              <a:rPr sz="2400" i="1" spc="-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entidades.</a:t>
            </a:r>
            <a:endParaRPr sz="2400" dirty="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tabLst>
                <a:tab pos="907415" algn="l"/>
                <a:tab pos="2164715" algn="l"/>
                <a:tab pos="2868295" algn="l"/>
                <a:tab pos="3822700" algn="l"/>
                <a:tab pos="6333490" algn="l"/>
                <a:tab pos="7029450" algn="l"/>
                <a:tab pos="8629015" algn="l"/>
              </a:tabLst>
            </a:pPr>
            <a:r>
              <a:rPr sz="2400" spc="-9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dirty="0">
                <a:latin typeface="Trebuchet MS"/>
                <a:cs typeface="Trebuchet MS"/>
              </a:rPr>
              <a:t>No	</a:t>
            </a:r>
            <a:r>
              <a:rPr sz="2400" spc="-5" dirty="0">
                <a:latin typeface="Trebuchet MS"/>
                <a:cs typeface="Trebuchet MS"/>
              </a:rPr>
              <a:t>mo</a:t>
            </a:r>
            <a:r>
              <a:rPr sz="2400" spc="-10" dirty="0">
                <a:latin typeface="Trebuchet MS"/>
                <a:cs typeface="Trebuchet MS"/>
              </a:rPr>
              <a:t>d</a:t>
            </a:r>
            <a:r>
              <a:rPr sz="2400" spc="5" dirty="0">
                <a:latin typeface="Trebuchet MS"/>
                <a:cs typeface="Trebuchet MS"/>
              </a:rPr>
              <a:t>el</a:t>
            </a:r>
            <a:r>
              <a:rPr sz="2400" dirty="0">
                <a:latin typeface="Trebuchet MS"/>
                <a:cs typeface="Trebuchet MS"/>
              </a:rPr>
              <a:t>o	ER,	</a:t>
            </a:r>
            <a:r>
              <a:rPr sz="2400" spc="-5" dirty="0">
                <a:latin typeface="Trebuchet MS"/>
                <a:cs typeface="Trebuchet MS"/>
              </a:rPr>
              <a:t>es</a:t>
            </a:r>
            <a:r>
              <a:rPr sz="2400" spc="5" dirty="0">
                <a:latin typeface="Trebuchet MS"/>
                <a:cs typeface="Trebuchet MS"/>
              </a:rPr>
              <a:t>s</a:t>
            </a:r>
            <a:r>
              <a:rPr sz="2400" spc="-5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s	r</a:t>
            </a:r>
            <a:r>
              <a:rPr sz="2400" spc="10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laci</a:t>
            </a:r>
            <a:r>
              <a:rPr sz="2400" spc="5" dirty="0">
                <a:latin typeface="Trebuchet MS"/>
                <a:cs typeface="Trebuchet MS"/>
              </a:rPr>
              <a:t>o</a:t>
            </a:r>
            <a:r>
              <a:rPr sz="2400" spc="-5" dirty="0">
                <a:latin typeface="Trebuchet MS"/>
                <a:cs typeface="Trebuchet MS"/>
              </a:rPr>
              <a:t>namen</a:t>
            </a:r>
            <a:r>
              <a:rPr sz="2400" spc="-10" dirty="0">
                <a:latin typeface="Trebuchet MS"/>
                <a:cs typeface="Trebuchet MS"/>
              </a:rPr>
              <a:t>t</a:t>
            </a:r>
            <a:r>
              <a:rPr sz="2400" spc="5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s	são	</a:t>
            </a:r>
            <a:r>
              <a:rPr sz="2400" spc="-5" dirty="0">
                <a:latin typeface="Trebuchet MS"/>
                <a:cs typeface="Trebuchet MS"/>
              </a:rPr>
              <a:t>c</a:t>
            </a:r>
            <a:r>
              <a:rPr sz="2400" spc="5" dirty="0">
                <a:latin typeface="Trebuchet MS"/>
                <a:cs typeface="Trebuchet MS"/>
              </a:rPr>
              <a:t>ha</a:t>
            </a:r>
            <a:r>
              <a:rPr sz="2400" spc="-5" dirty="0">
                <a:latin typeface="Trebuchet MS"/>
                <a:cs typeface="Trebuchet MS"/>
              </a:rPr>
              <a:t>mad</a:t>
            </a:r>
            <a:r>
              <a:rPr sz="2400" spc="-10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s	</a:t>
            </a:r>
            <a:r>
              <a:rPr sz="2400" spc="5" dirty="0">
                <a:latin typeface="Trebuchet MS"/>
                <a:cs typeface="Trebuchet MS"/>
              </a:rPr>
              <a:t>de 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entidades</a:t>
            </a:r>
            <a:r>
              <a:rPr sz="2400" u="heavy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associativas</a:t>
            </a:r>
            <a:r>
              <a:rPr sz="2400" u="heavy" spc="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(ou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agregados).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Trebuchet MS"/>
              <a:cs typeface="Trebuchet MS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15" dirty="0">
                <a:latin typeface="Trebuchet MS"/>
                <a:cs typeface="Trebuchet MS"/>
              </a:rPr>
              <a:t>Assim, </a:t>
            </a:r>
            <a:r>
              <a:rPr sz="2400" dirty="0">
                <a:latin typeface="Trebuchet MS"/>
                <a:cs typeface="Trebuchet MS"/>
              </a:rPr>
              <a:t>uma </a:t>
            </a:r>
            <a:r>
              <a:rPr sz="2400" spc="-5" dirty="0">
                <a:latin typeface="Trebuchet MS"/>
                <a:cs typeface="Trebuchet MS"/>
              </a:rPr>
              <a:t>entidade </a:t>
            </a:r>
            <a:r>
              <a:rPr sz="2400" dirty="0">
                <a:latin typeface="Trebuchet MS"/>
                <a:cs typeface="Trebuchet MS"/>
              </a:rPr>
              <a:t>associativa é </a:t>
            </a:r>
            <a:r>
              <a:rPr sz="2400" spc="-5" dirty="0">
                <a:latin typeface="Trebuchet MS"/>
                <a:cs typeface="Trebuchet MS"/>
              </a:rPr>
              <a:t>uma abstração através </a:t>
            </a:r>
            <a:r>
              <a:rPr sz="2400" spc="-10" dirty="0">
                <a:latin typeface="Trebuchet MS"/>
                <a:cs typeface="Trebuchet MS"/>
              </a:rPr>
              <a:t>da </a:t>
            </a:r>
            <a:r>
              <a:rPr sz="2400" spc="-5" dirty="0">
                <a:latin typeface="Trebuchet MS"/>
                <a:cs typeface="Trebuchet MS"/>
              </a:rPr>
              <a:t> qual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um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tipo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relacionamentos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entre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duas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entidades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é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tratado</a:t>
            </a:r>
            <a:r>
              <a:rPr sz="2400" u="heavy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como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um tipo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entidades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 nível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mais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alto.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Trebuchet MS"/>
              <a:cs typeface="Trebuchet MS"/>
            </a:endParaRPr>
          </a:p>
          <a:p>
            <a:pPr marL="299085" marR="7620" indent="-287020" algn="just">
              <a:lnSpc>
                <a:spcPct val="100000"/>
              </a:lnSpc>
            </a:pPr>
            <a:r>
              <a:rPr sz="2400" spc="-235" dirty="0">
                <a:solidFill>
                  <a:srgbClr val="92C330"/>
                </a:solidFill>
                <a:latin typeface="Lucida Sans Unicode"/>
                <a:cs typeface="Lucida Sans Unicode"/>
              </a:rPr>
              <a:t>▶ </a:t>
            </a:r>
            <a:r>
              <a:rPr sz="2400" dirty="0">
                <a:latin typeface="Trebuchet MS"/>
                <a:cs typeface="Trebuchet MS"/>
              </a:rPr>
              <a:t>Essa </a:t>
            </a:r>
            <a:r>
              <a:rPr sz="2400" spc="-5" dirty="0">
                <a:latin typeface="Trebuchet MS"/>
                <a:cs typeface="Trebuchet MS"/>
              </a:rPr>
              <a:t>“nova entidade”,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entidade associativa, </a:t>
            </a:r>
            <a:r>
              <a:rPr sz="2400" dirty="0">
                <a:latin typeface="Trebuchet MS"/>
                <a:cs typeface="Trebuchet MS"/>
              </a:rPr>
              <a:t>pode, então,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relacionar-se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outras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entidades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modelo.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074" y="814742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982" y="1998795"/>
            <a:ext cx="897890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45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Modelagem de Entidades </a:t>
            </a:r>
            <a:r>
              <a:rPr sz="2400" dirty="0">
                <a:latin typeface="Trebuchet MS"/>
                <a:cs typeface="Trebuchet MS"/>
              </a:rPr>
              <a:t>e </a:t>
            </a:r>
            <a:r>
              <a:rPr sz="2400" spc="-15" dirty="0">
                <a:latin typeface="Trebuchet MS"/>
                <a:cs typeface="Trebuchet MS"/>
              </a:rPr>
              <a:t>Relacionamentos </a:t>
            </a:r>
            <a:r>
              <a:rPr sz="2400" dirty="0">
                <a:latin typeface="Trebuchet MS"/>
                <a:cs typeface="Trebuchet MS"/>
              </a:rPr>
              <a:t>é </a:t>
            </a:r>
            <a:r>
              <a:rPr sz="2400" spc="-5" dirty="0">
                <a:latin typeface="Trebuchet MS"/>
                <a:cs typeface="Trebuchet MS"/>
              </a:rPr>
              <a:t>uma técnica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utilizada para representar os dados </a:t>
            </a:r>
            <a:r>
              <a:rPr sz="2400" dirty="0">
                <a:latin typeface="Trebuchet MS"/>
                <a:cs typeface="Trebuchet MS"/>
              </a:rPr>
              <a:t>a serem </a:t>
            </a:r>
            <a:r>
              <a:rPr sz="2400" spc="-5" dirty="0">
                <a:latin typeface="Trebuchet MS"/>
                <a:cs typeface="Trebuchet MS"/>
              </a:rPr>
              <a:t>armazenados em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 </a:t>
            </a:r>
            <a:r>
              <a:rPr sz="2400" dirty="0">
                <a:latin typeface="Trebuchet MS"/>
                <a:cs typeface="Trebuchet MS"/>
              </a:rPr>
              <a:t>sistema, </a:t>
            </a:r>
            <a:r>
              <a:rPr sz="2400" spc="-5" dirty="0">
                <a:latin typeface="Trebuchet MS"/>
                <a:cs typeface="Trebuchet MS"/>
              </a:rPr>
              <a:t>tendo </a:t>
            </a:r>
            <a:r>
              <a:rPr sz="2400" dirty="0">
                <a:latin typeface="Trebuchet MS"/>
                <a:cs typeface="Trebuchet MS"/>
              </a:rPr>
              <a:t>sido </a:t>
            </a:r>
            <a:r>
              <a:rPr sz="2400" spc="-5" dirty="0">
                <a:latin typeface="Trebuchet MS"/>
                <a:cs typeface="Trebuchet MS"/>
              </a:rPr>
              <a:t>desenvolvida </a:t>
            </a:r>
            <a:r>
              <a:rPr sz="2400" dirty="0">
                <a:latin typeface="Trebuchet MS"/>
                <a:cs typeface="Trebuchet MS"/>
              </a:rPr>
              <a:t>originalmente </a:t>
            </a:r>
            <a:r>
              <a:rPr sz="2400" spc="-5" dirty="0">
                <a:latin typeface="Trebuchet MS"/>
                <a:cs typeface="Trebuchet MS"/>
              </a:rPr>
              <a:t>para dar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suporte </a:t>
            </a:r>
            <a:r>
              <a:rPr sz="2400" spc="5" dirty="0">
                <a:latin typeface="Trebuchet MS"/>
                <a:cs typeface="Trebuchet MS"/>
              </a:rPr>
              <a:t>ao </a:t>
            </a:r>
            <a:r>
              <a:rPr sz="2400" spc="-5" dirty="0">
                <a:latin typeface="Trebuchet MS"/>
                <a:cs typeface="Trebuchet MS"/>
              </a:rPr>
              <a:t>projeto </a:t>
            </a:r>
            <a:r>
              <a:rPr sz="240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bancos </a:t>
            </a:r>
            <a:r>
              <a:rPr sz="240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dados </a:t>
            </a:r>
            <a:r>
              <a:rPr sz="2400" dirty="0">
                <a:latin typeface="Trebuchet MS"/>
                <a:cs typeface="Trebuchet MS"/>
              </a:rPr>
              <a:t>(CHEN, 1990; </a:t>
            </a:r>
            <a:r>
              <a:rPr sz="2400" spc="-5" dirty="0">
                <a:latin typeface="Trebuchet MS"/>
                <a:cs typeface="Trebuchet MS"/>
              </a:rPr>
              <a:t>SETZER,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1987).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2515"/>
              </a:spcBef>
            </a:pPr>
            <a:r>
              <a:rPr sz="2400" spc="-2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0" dirty="0">
                <a:latin typeface="Trebuchet MS"/>
                <a:cs typeface="Trebuchet MS"/>
              </a:rPr>
              <a:t>Tipicamente,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Modelo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Entidades</a:t>
            </a:r>
            <a:r>
              <a:rPr sz="2400" spc="7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</a:t>
            </a:r>
            <a:r>
              <a:rPr sz="2400" spc="7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Relacionamentos </a:t>
            </a:r>
            <a:r>
              <a:rPr sz="2400" spc="-5" dirty="0">
                <a:latin typeface="Trebuchet MS"/>
                <a:cs typeface="Trebuchet MS"/>
              </a:rPr>
              <a:t> (MER) </a:t>
            </a:r>
            <a:r>
              <a:rPr sz="2400" dirty="0">
                <a:latin typeface="Trebuchet MS"/>
                <a:cs typeface="Trebuchet MS"/>
              </a:rPr>
              <a:t>é </a:t>
            </a:r>
            <a:r>
              <a:rPr sz="2400" spc="-5" dirty="0">
                <a:latin typeface="Trebuchet MS"/>
                <a:cs typeface="Trebuchet MS"/>
              </a:rPr>
              <a:t>composto </a:t>
            </a:r>
            <a:r>
              <a:rPr sz="2400" spc="-10" dirty="0">
                <a:latin typeface="Trebuchet MS"/>
                <a:cs typeface="Trebuchet MS"/>
              </a:rPr>
              <a:t>por </a:t>
            </a:r>
            <a:r>
              <a:rPr sz="2400" spc="-5" dirty="0">
                <a:latin typeface="Trebuchet MS"/>
                <a:cs typeface="Trebuchet MS"/>
              </a:rPr>
              <a:t>um conjunto </a:t>
            </a:r>
            <a:r>
              <a:rPr sz="240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Diagramas de Entidades </a:t>
            </a:r>
            <a:r>
              <a:rPr sz="2400" dirty="0">
                <a:latin typeface="Trebuchet MS"/>
                <a:cs typeface="Trebuchet MS"/>
              </a:rPr>
              <a:t> e </a:t>
            </a:r>
            <a:r>
              <a:rPr sz="2400" spc="-15" dirty="0">
                <a:latin typeface="Trebuchet MS"/>
                <a:cs typeface="Trebuchet MS"/>
              </a:rPr>
              <a:t>Relacionamentos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 Dicionário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Dados.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227" y="1013587"/>
            <a:ext cx="2164715" cy="925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rebuchet MS"/>
                <a:cs typeface="Trebuchet MS"/>
              </a:rPr>
              <a:t>Re</a:t>
            </a:r>
            <a:r>
              <a:rPr sz="2000" b="1" i="1" spc="-10" dirty="0">
                <a:latin typeface="Trebuchet MS"/>
                <a:cs typeface="Trebuchet MS"/>
              </a:rPr>
              <a:t>l</a:t>
            </a:r>
            <a:r>
              <a:rPr sz="2000" b="1" i="1" dirty="0">
                <a:latin typeface="Trebuchet MS"/>
                <a:cs typeface="Trebuchet MS"/>
              </a:rPr>
              <a:t>acionamentos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15" dirty="0">
                <a:latin typeface="Trebuchet MS"/>
                <a:cs typeface="Trebuchet MS"/>
              </a:rPr>
              <a:t>Exemplo: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227" y="5571845"/>
            <a:ext cx="89795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0" dirty="0">
                <a:latin typeface="Trebuchet MS"/>
                <a:cs typeface="Trebuchet MS"/>
              </a:rPr>
              <a:t>Nesse </a:t>
            </a:r>
            <a:r>
              <a:rPr sz="2400" spc="-5" dirty="0">
                <a:latin typeface="Trebuchet MS"/>
                <a:cs typeface="Trebuchet MS"/>
              </a:rPr>
              <a:t>exemplo, </a:t>
            </a:r>
            <a:r>
              <a:rPr sz="2400" dirty="0">
                <a:latin typeface="Trebuchet MS"/>
                <a:cs typeface="Trebuchet MS"/>
              </a:rPr>
              <a:t>o </a:t>
            </a:r>
            <a:r>
              <a:rPr sz="2400" spc="-5" dirty="0">
                <a:latin typeface="Trebuchet MS"/>
                <a:cs typeface="Trebuchet MS"/>
              </a:rPr>
              <a:t>tipo de relacionamento Consulta assume </a:t>
            </a:r>
            <a:r>
              <a:rPr sz="2400" dirty="0">
                <a:latin typeface="Trebuchet MS"/>
                <a:cs typeface="Trebuchet MS"/>
              </a:rPr>
              <a:t>o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status de um tipo de entidade. Uma consulta pode </a:t>
            </a:r>
            <a:r>
              <a:rPr sz="2400" dirty="0">
                <a:latin typeface="Trebuchet MS"/>
                <a:cs typeface="Trebuchet MS"/>
              </a:rPr>
              <a:t>ser </a:t>
            </a:r>
            <a:r>
              <a:rPr sz="2400" spc="-5" dirty="0">
                <a:latin typeface="Trebuchet MS"/>
                <a:cs typeface="Trebuchet MS"/>
              </a:rPr>
              <a:t>paga,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então,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por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Plano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Saúde.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4664" y="1342644"/>
            <a:ext cx="7258811" cy="41681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8727" y="894778"/>
            <a:ext cx="8978900" cy="2388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rebuchet MS"/>
                <a:cs typeface="Trebuchet MS"/>
              </a:rPr>
              <a:t>Relacionamentos</a:t>
            </a:r>
            <a:endParaRPr sz="200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800"/>
              </a:spcBef>
            </a:pPr>
            <a:r>
              <a:rPr sz="2400" spc="-4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45" dirty="0">
                <a:latin typeface="Trebuchet MS"/>
                <a:cs typeface="Trebuchet MS"/>
              </a:rPr>
              <a:t>É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importante</a:t>
            </a:r>
            <a:r>
              <a:rPr sz="2400" dirty="0">
                <a:latin typeface="Trebuchet MS"/>
                <a:cs typeface="Trebuchet MS"/>
              </a:rPr>
              <a:t> observar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entidades</a:t>
            </a:r>
            <a:r>
              <a:rPr sz="2400" dirty="0">
                <a:latin typeface="Trebuchet MS"/>
                <a:cs typeface="Trebuchet MS"/>
              </a:rPr>
              <a:t> associativas,</a:t>
            </a:r>
            <a:r>
              <a:rPr sz="2400" spc="7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muitas </a:t>
            </a:r>
            <a:r>
              <a:rPr sz="2400" dirty="0">
                <a:latin typeface="Trebuchet MS"/>
                <a:cs typeface="Trebuchet MS"/>
              </a:rPr>
              <a:t> vezes,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capturam eventos que ocorrem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no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mundo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real </a:t>
            </a:r>
            <a:r>
              <a:rPr sz="2400" dirty="0">
                <a:latin typeface="Trebuchet MS"/>
                <a:cs typeface="Trebuchet MS"/>
              </a:rPr>
              <a:t>e </a:t>
            </a:r>
            <a:r>
              <a:rPr sz="2400" spc="-10" dirty="0">
                <a:latin typeface="Trebuchet MS"/>
                <a:cs typeface="Trebuchet MS"/>
              </a:rPr>
              <a:t>que </a:t>
            </a:r>
            <a:r>
              <a:rPr sz="2400" spc="-5" dirty="0">
                <a:latin typeface="Trebuchet MS"/>
                <a:cs typeface="Trebuchet MS"/>
              </a:rPr>
              <a:t> precisam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ser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registrados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sistema.</a:t>
            </a:r>
            <a:endParaRPr sz="2400" dirty="0">
              <a:latin typeface="Trebuchet MS"/>
              <a:cs typeface="Trebuchet MS"/>
            </a:endParaRPr>
          </a:p>
          <a:p>
            <a:pPr marL="299085" marR="5715" indent="-287020" algn="just">
              <a:lnSpc>
                <a:spcPct val="100000"/>
              </a:lnSpc>
            </a:pPr>
            <a:r>
              <a:rPr sz="2400" spc="-1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15" dirty="0">
                <a:latin typeface="Trebuchet MS"/>
                <a:cs typeface="Trebuchet MS"/>
              </a:rPr>
              <a:t>Assim, </a:t>
            </a:r>
            <a:r>
              <a:rPr sz="2400" dirty="0">
                <a:latin typeface="Trebuchet MS"/>
                <a:cs typeface="Trebuchet MS"/>
              </a:rPr>
              <a:t>uma </a:t>
            </a:r>
            <a:r>
              <a:rPr sz="2400" spc="-5" dirty="0">
                <a:latin typeface="Trebuchet MS"/>
                <a:cs typeface="Trebuchet MS"/>
              </a:rPr>
              <a:t>opção </a:t>
            </a:r>
            <a:r>
              <a:rPr sz="2400" dirty="0">
                <a:latin typeface="Trebuchet MS"/>
                <a:cs typeface="Trebuchet MS"/>
              </a:rPr>
              <a:t>até </a:t>
            </a:r>
            <a:r>
              <a:rPr sz="2400" spc="-5" dirty="0">
                <a:latin typeface="Trebuchet MS"/>
                <a:cs typeface="Trebuchet MS"/>
              </a:rPr>
              <a:t>mais </a:t>
            </a:r>
            <a:r>
              <a:rPr sz="2400" dirty="0">
                <a:latin typeface="Trebuchet MS"/>
                <a:cs typeface="Trebuchet MS"/>
              </a:rPr>
              <a:t>clara é representar </a:t>
            </a:r>
            <a:r>
              <a:rPr sz="2400" spc="-5" dirty="0">
                <a:latin typeface="Trebuchet MS"/>
                <a:cs typeface="Trebuchet MS"/>
              </a:rPr>
              <a:t>esse evento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como um</a:t>
            </a:r>
            <a:r>
              <a:rPr sz="2400" spc="-10" dirty="0">
                <a:latin typeface="Trebuchet MS"/>
                <a:cs typeface="Trebuchet MS"/>
              </a:rPr>
              <a:t> tipo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entidade,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relacionado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aos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demais.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0225" y="3283648"/>
            <a:ext cx="8375904" cy="33695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3707" y="1590636"/>
            <a:ext cx="3664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Particionamento</a:t>
            </a:r>
            <a:r>
              <a:rPr sz="2000" b="1" i="1" spc="-6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de</a:t>
            </a:r>
            <a:r>
              <a:rPr sz="2000" b="1" i="1" spc="-35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Entidades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550" y="2321195"/>
            <a:ext cx="897890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 algn="just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0" dirty="0">
                <a:latin typeface="Trebuchet MS"/>
                <a:cs typeface="Trebuchet MS"/>
              </a:rPr>
              <a:t>Muitas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vezes,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instâncias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mundo</a:t>
            </a:r>
            <a:r>
              <a:rPr sz="2400" dirty="0">
                <a:latin typeface="Trebuchet MS"/>
                <a:cs typeface="Trebuchet MS"/>
              </a:rPr>
              <a:t> real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subdividem</a:t>
            </a:r>
            <a:r>
              <a:rPr sz="2400" spc="68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</a:t>
            </a:r>
            <a:r>
              <a:rPr sz="2400" spc="680" dirty="0"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categorias</a:t>
            </a:r>
            <a:r>
              <a:rPr sz="2400" spc="69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</a:t>
            </a:r>
            <a:r>
              <a:rPr sz="2400" spc="6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atributos</a:t>
            </a:r>
            <a:r>
              <a:rPr sz="2400" spc="6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</a:t>
            </a:r>
            <a:r>
              <a:rPr sz="2400" spc="6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relacionamentos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parcialmente</a:t>
            </a:r>
            <a:r>
              <a:rPr sz="2400" u="heavy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distintos</a:t>
            </a:r>
            <a:r>
              <a:rPr sz="2400" spc="-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400" spc="-3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5" dirty="0">
                <a:latin typeface="Trebuchet MS"/>
                <a:cs typeface="Trebuchet MS"/>
              </a:rPr>
              <a:t>Passa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5" dirty="0">
                <a:latin typeface="Trebuchet MS"/>
                <a:cs typeface="Trebuchet MS"/>
              </a:rPr>
              <a:t>ser </a:t>
            </a:r>
            <a:r>
              <a:rPr sz="2400" spc="-5" dirty="0">
                <a:latin typeface="Trebuchet MS"/>
                <a:cs typeface="Trebuchet MS"/>
              </a:rPr>
              <a:t>interessante, então, </a:t>
            </a:r>
            <a:r>
              <a:rPr sz="2400" dirty="0">
                <a:latin typeface="Trebuchet MS"/>
                <a:cs typeface="Trebuchet MS"/>
              </a:rPr>
              <a:t>representar </a:t>
            </a:r>
            <a:r>
              <a:rPr sz="2400" spc="-5" dirty="0">
                <a:latin typeface="Trebuchet MS"/>
                <a:cs typeface="Trebuchet MS"/>
              </a:rPr>
              <a:t>os atributos </a:t>
            </a:r>
            <a:r>
              <a:rPr sz="2400" dirty="0">
                <a:latin typeface="Trebuchet MS"/>
                <a:cs typeface="Trebuchet MS"/>
              </a:rPr>
              <a:t>e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relacionamentos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comuns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 </a:t>
            </a:r>
            <a:r>
              <a:rPr sz="2400" dirty="0">
                <a:latin typeface="Trebuchet MS"/>
                <a:cs typeface="Trebuchet MS"/>
              </a:rPr>
              <a:t>um </a:t>
            </a:r>
            <a:r>
              <a:rPr sz="2400" spc="-5" dirty="0">
                <a:latin typeface="Trebuchet MS"/>
                <a:cs typeface="Trebuchet MS"/>
              </a:rPr>
              <a:t>supertipo </a:t>
            </a:r>
            <a:r>
              <a:rPr sz="2400" dirty="0">
                <a:latin typeface="Trebuchet MS"/>
                <a:cs typeface="Trebuchet MS"/>
              </a:rPr>
              <a:t>e os </a:t>
            </a:r>
            <a:r>
              <a:rPr sz="2400" spc="-5" dirty="0">
                <a:latin typeface="Trebuchet MS"/>
                <a:cs typeface="Trebuchet MS"/>
              </a:rPr>
              <a:t>atributos </a:t>
            </a:r>
            <a:r>
              <a:rPr sz="2400" dirty="0">
                <a:latin typeface="Trebuchet MS"/>
                <a:cs typeface="Trebuchet MS"/>
              </a:rPr>
              <a:t>e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relacionamentos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específicos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 subtipos.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82" y="1013587"/>
            <a:ext cx="3664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Particionamento</a:t>
            </a:r>
            <a:r>
              <a:rPr sz="2000" b="1" i="1" spc="-6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de</a:t>
            </a:r>
            <a:r>
              <a:rPr sz="2000" b="1" i="1" spc="-35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Entidades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359" y="2241296"/>
            <a:ext cx="897826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0" dirty="0">
                <a:latin typeface="Trebuchet MS"/>
                <a:cs typeface="Trebuchet MS"/>
              </a:rPr>
              <a:t>Essa</a:t>
            </a:r>
            <a:r>
              <a:rPr sz="2400" spc="-5" dirty="0">
                <a:latin typeface="Trebuchet MS"/>
                <a:cs typeface="Trebuchet MS"/>
              </a:rPr>
              <a:t> distinção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pode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feita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por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meio de: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756285" marR="5080" indent="-287020" algn="just">
              <a:lnSpc>
                <a:spcPct val="100000"/>
              </a:lnSpc>
            </a:pPr>
            <a:r>
              <a:rPr sz="2400" spc="-1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b="1" spc="-15" dirty="0">
                <a:latin typeface="Trebuchet MS"/>
                <a:cs typeface="Trebuchet MS"/>
              </a:rPr>
              <a:t>Generalização</a:t>
            </a:r>
            <a:r>
              <a:rPr sz="2400" spc="-15" dirty="0">
                <a:latin typeface="Trebuchet MS"/>
                <a:cs typeface="Trebuchet MS"/>
              </a:rPr>
              <a:t>: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</a:t>
            </a:r>
            <a:r>
              <a:rPr sz="2400" dirty="0">
                <a:latin typeface="Trebuchet MS"/>
                <a:cs typeface="Trebuchet MS"/>
              </a:rPr>
              <a:t> de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nível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mais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alto</a:t>
            </a:r>
            <a:r>
              <a:rPr sz="2400" dirty="0">
                <a:latin typeface="Trebuchet MS"/>
                <a:cs typeface="Trebuchet MS"/>
              </a:rPr>
              <a:t> é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criada,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para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capturar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as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características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comuns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de 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entidades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nível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mais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baixo.</a:t>
            </a:r>
            <a:endParaRPr sz="2400">
              <a:latin typeface="Trebuchet MS"/>
              <a:cs typeface="Trebuchet MS"/>
            </a:endParaRPr>
          </a:p>
          <a:p>
            <a:pPr marL="756285" marR="5080" indent="-287020" algn="just">
              <a:lnSpc>
                <a:spcPct val="100000"/>
              </a:lnSpc>
            </a:pPr>
            <a:r>
              <a:rPr sz="2400" spc="-1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b="1" spc="-10" dirty="0">
                <a:latin typeface="Trebuchet MS"/>
                <a:cs typeface="Trebuchet MS"/>
              </a:rPr>
              <a:t>Especialização</a:t>
            </a:r>
            <a:r>
              <a:rPr sz="2400" spc="-10" dirty="0">
                <a:latin typeface="Trebuchet MS"/>
                <a:cs typeface="Trebuchet MS"/>
              </a:rPr>
              <a:t>: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uma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nível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mais</a:t>
            </a:r>
            <a:r>
              <a:rPr sz="2400" dirty="0">
                <a:latin typeface="Trebuchet MS"/>
                <a:cs typeface="Trebuchet MS"/>
              </a:rPr>
              <a:t> alto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 abstração</a:t>
            </a:r>
            <a:r>
              <a:rPr sz="2400" spc="6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é</a:t>
            </a:r>
            <a:r>
              <a:rPr sz="2400" spc="67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desmembrada</a:t>
            </a:r>
            <a:r>
              <a:rPr sz="2400" spc="6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</a:t>
            </a:r>
            <a:r>
              <a:rPr sz="2400" spc="7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várias</a:t>
            </a:r>
            <a:r>
              <a:rPr sz="2400" spc="6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entidades</a:t>
            </a:r>
            <a:r>
              <a:rPr sz="2400" spc="69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7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nível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mais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baixo.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524" y="1598676"/>
            <a:ext cx="10797540" cy="42717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582" y="1013587"/>
            <a:ext cx="3664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Particionamento</a:t>
            </a:r>
            <a:r>
              <a:rPr sz="2000" b="1" i="1" spc="-6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de</a:t>
            </a:r>
            <a:r>
              <a:rPr sz="2000" b="1" i="1" spc="-35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Entidades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82" y="1013587"/>
            <a:ext cx="1156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Atributos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7213" y="2239772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rebuchet MS"/>
                <a:cs typeface="Trebuchet MS"/>
              </a:rPr>
              <a:t>pa</a:t>
            </a:r>
            <a:r>
              <a:rPr sz="2800" spc="5" dirty="0">
                <a:latin typeface="Trebuchet MS"/>
                <a:cs typeface="Trebuchet MS"/>
              </a:rPr>
              <a:t>r</a:t>
            </a:r>
            <a:r>
              <a:rPr sz="2800" spc="-5" dirty="0">
                <a:latin typeface="Trebuchet MS"/>
                <a:cs typeface="Trebuchet MS"/>
              </a:rPr>
              <a:t>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8793" y="2239772"/>
            <a:ext cx="1574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rebuchet MS"/>
                <a:cs typeface="Trebuchet MS"/>
              </a:rPr>
              <a:t>descr</a:t>
            </a:r>
            <a:r>
              <a:rPr sz="2800" dirty="0">
                <a:latin typeface="Trebuchet MS"/>
                <a:cs typeface="Trebuchet MS"/>
              </a:rPr>
              <a:t>e</a:t>
            </a:r>
            <a:r>
              <a:rPr sz="2800" spc="-5" dirty="0">
                <a:latin typeface="Trebuchet MS"/>
                <a:cs typeface="Trebuchet MS"/>
              </a:rPr>
              <a:t>ver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359" y="2239772"/>
            <a:ext cx="26562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tabLst>
                <a:tab pos="1209040" algn="l"/>
              </a:tabLst>
            </a:pPr>
            <a:r>
              <a:rPr sz="2800" spc="-27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800" spc="-5" dirty="0">
                <a:latin typeface="Trebuchet MS"/>
                <a:cs typeface="Trebuchet MS"/>
              </a:rPr>
              <a:t>Os	</a:t>
            </a:r>
            <a:r>
              <a:rPr sz="2800" spc="-10" dirty="0">
                <a:latin typeface="Trebuchet MS"/>
                <a:cs typeface="Trebuchet MS"/>
              </a:rPr>
              <a:t>at</a:t>
            </a:r>
            <a:r>
              <a:rPr sz="2800" spc="-5" dirty="0">
                <a:latin typeface="Trebuchet MS"/>
                <a:cs typeface="Trebuchet MS"/>
              </a:rPr>
              <a:t>r</a:t>
            </a:r>
            <a:r>
              <a:rPr sz="2800" spc="-10" dirty="0">
                <a:latin typeface="Trebuchet MS"/>
                <a:cs typeface="Trebuchet MS"/>
              </a:rPr>
              <a:t>i</a:t>
            </a:r>
            <a:r>
              <a:rPr sz="2800" dirty="0">
                <a:latin typeface="Trebuchet MS"/>
                <a:cs typeface="Trebuchet MS"/>
              </a:rPr>
              <a:t>b</a:t>
            </a:r>
            <a:r>
              <a:rPr sz="2800" spc="-10" dirty="0">
                <a:latin typeface="Trebuchet MS"/>
                <a:cs typeface="Trebuchet MS"/>
              </a:rPr>
              <a:t>utos  </a:t>
            </a:r>
            <a:r>
              <a:rPr sz="2800" spc="-5" dirty="0">
                <a:latin typeface="Trebuchet MS"/>
                <a:cs typeface="Trebuchet MS"/>
              </a:rPr>
              <a:t>características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6546" y="3079369"/>
            <a:ext cx="7821295" cy="21590"/>
          </a:xfrm>
          <a:custGeom>
            <a:avLst/>
            <a:gdLst/>
            <a:ahLst/>
            <a:cxnLst/>
            <a:rect l="l" t="t" r="r" b="b"/>
            <a:pathLst>
              <a:path w="7821295" h="21589">
                <a:moveTo>
                  <a:pt x="7821193" y="0"/>
                </a:moveTo>
                <a:lnTo>
                  <a:pt x="0" y="0"/>
                </a:lnTo>
                <a:lnTo>
                  <a:pt x="0" y="21335"/>
                </a:lnTo>
                <a:lnTo>
                  <a:pt x="7821193" y="21335"/>
                </a:lnTo>
                <a:lnTo>
                  <a:pt x="7821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39997" y="2239772"/>
            <a:ext cx="29425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95"/>
              </a:spcBef>
              <a:tabLst>
                <a:tab pos="850900" algn="l"/>
                <a:tab pos="1096010" algn="l"/>
              </a:tabLst>
            </a:pPr>
            <a:r>
              <a:rPr sz="2800" spc="-5" dirty="0">
                <a:latin typeface="Trebuchet MS"/>
                <a:cs typeface="Trebuchet MS"/>
              </a:rPr>
              <a:t>são		utilizados 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o</a:t>
            </a:r>
            <a:r>
              <a:rPr sz="2800" spc="-5" dirty="0">
                <a:latin typeface="Trebuchet MS"/>
                <a:cs typeface="Trebuchet MS"/>
              </a:rPr>
              <a:t>u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10" dirty="0">
                <a:latin typeface="Trebuchet MS"/>
                <a:cs typeface="Trebuchet MS"/>
              </a:rPr>
              <a:t>proprie</a:t>
            </a:r>
            <a:r>
              <a:rPr sz="2800" dirty="0">
                <a:latin typeface="Trebuchet MS"/>
                <a:cs typeface="Trebuchet MS"/>
              </a:rPr>
              <a:t>d</a:t>
            </a:r>
            <a:r>
              <a:rPr sz="2800" spc="-10" dirty="0">
                <a:latin typeface="Trebuchet MS"/>
                <a:cs typeface="Trebuchet MS"/>
              </a:rPr>
              <a:t>ad</a:t>
            </a:r>
            <a:r>
              <a:rPr sz="2800" dirty="0">
                <a:latin typeface="Trebuchet MS"/>
                <a:cs typeface="Trebuchet MS"/>
              </a:rPr>
              <a:t>e</a:t>
            </a:r>
            <a:r>
              <a:rPr sz="2800" spc="-5" dirty="0"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1720" y="2666492"/>
            <a:ext cx="2534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9790" algn="l"/>
              </a:tabLst>
            </a:pPr>
            <a:r>
              <a:rPr sz="2800" spc="-5" dirty="0">
                <a:latin typeface="Trebuchet MS"/>
                <a:cs typeface="Trebuchet MS"/>
              </a:rPr>
              <a:t>relev</a:t>
            </a:r>
            <a:r>
              <a:rPr sz="2800" spc="5" dirty="0">
                <a:latin typeface="Trebuchet MS"/>
                <a:cs typeface="Trebuchet MS"/>
              </a:rPr>
              <a:t>a</a:t>
            </a:r>
            <a:r>
              <a:rPr sz="2800" spc="-10" dirty="0">
                <a:latin typeface="Trebuchet MS"/>
                <a:cs typeface="Trebuchet MS"/>
              </a:rPr>
              <a:t>nte</a:t>
            </a:r>
            <a:r>
              <a:rPr sz="2800" spc="-5" dirty="0">
                <a:latin typeface="Trebuchet MS"/>
                <a:cs typeface="Trebuchet MS"/>
              </a:rPr>
              <a:t>s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5" dirty="0">
                <a:latin typeface="Trebuchet MS"/>
                <a:cs typeface="Trebuchet MS"/>
              </a:rPr>
              <a:t>de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entidades</a:t>
            </a:r>
            <a:r>
              <a:rPr spc="35" dirty="0"/>
              <a:t> </a:t>
            </a:r>
            <a:r>
              <a:rPr spc="-5" dirty="0"/>
              <a:t>e</a:t>
            </a:r>
            <a:r>
              <a:rPr spc="-20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relacionamentos.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/>
          </a:p>
          <a:p>
            <a:pPr marL="299085" marR="5080" indent="-287020">
              <a:lnSpc>
                <a:spcPct val="100000"/>
              </a:lnSpc>
              <a:tabLst>
                <a:tab pos="1702435" algn="l"/>
                <a:tab pos="2365375" algn="l"/>
                <a:tab pos="3830320" algn="l"/>
                <a:tab pos="4787900" algn="l"/>
                <a:tab pos="6167120" algn="l"/>
                <a:tab pos="7444105" algn="l"/>
                <a:tab pos="8107045" algn="l"/>
              </a:tabLst>
            </a:pPr>
            <a:r>
              <a:rPr spc="-27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pc="-5" dirty="0"/>
              <a:t>Q</a:t>
            </a:r>
            <a:r>
              <a:rPr spc="-15" dirty="0"/>
              <a:t>u</a:t>
            </a:r>
            <a:r>
              <a:rPr spc="-10" dirty="0"/>
              <a:t>and</a:t>
            </a:r>
            <a:r>
              <a:rPr spc="-5" dirty="0"/>
              <a:t>o</a:t>
            </a:r>
            <a:r>
              <a:rPr dirty="0"/>
              <a:t>	</a:t>
            </a:r>
            <a:r>
              <a:rPr spc="-10" dirty="0"/>
              <a:t>u</a:t>
            </a:r>
            <a:r>
              <a:rPr spc="-5" dirty="0"/>
              <a:t>m</a:t>
            </a:r>
            <a:r>
              <a:rPr dirty="0"/>
              <a:t>	</a:t>
            </a:r>
            <a:r>
              <a:rPr spc="-10" dirty="0"/>
              <a:t>at</a:t>
            </a:r>
            <a:r>
              <a:rPr spc="-5" dirty="0"/>
              <a:t>r</a:t>
            </a:r>
            <a:r>
              <a:rPr spc="-10" dirty="0"/>
              <a:t>i</a:t>
            </a:r>
            <a:r>
              <a:rPr dirty="0"/>
              <a:t>b</a:t>
            </a:r>
            <a:r>
              <a:rPr spc="-10" dirty="0"/>
              <a:t>ut</a:t>
            </a:r>
            <a:r>
              <a:rPr spc="-5" dirty="0"/>
              <a:t>o</a:t>
            </a:r>
            <a:r>
              <a:rPr dirty="0"/>
              <a:t>	</a:t>
            </a:r>
            <a:r>
              <a:rPr spc="-10" dirty="0"/>
              <a:t>po</a:t>
            </a:r>
            <a:r>
              <a:rPr spc="5" dirty="0"/>
              <a:t>d</a:t>
            </a:r>
            <a:r>
              <a:rPr spc="-5" dirty="0"/>
              <a:t>e</a:t>
            </a:r>
            <a:r>
              <a:rPr dirty="0"/>
              <a:t>	</a:t>
            </a:r>
            <a:r>
              <a:rPr spc="-10" dirty="0"/>
              <a:t>a</a:t>
            </a:r>
            <a:r>
              <a:rPr spc="5" dirty="0"/>
              <a:t>s</a:t>
            </a:r>
            <a:r>
              <a:rPr spc="-5" dirty="0"/>
              <a:t>sumir</a:t>
            </a:r>
            <a:r>
              <a:rPr dirty="0"/>
              <a:t>	</a:t>
            </a:r>
            <a:r>
              <a:rPr spc="-10" dirty="0"/>
              <a:t>apen</a:t>
            </a:r>
            <a:r>
              <a:rPr spc="5" dirty="0"/>
              <a:t>a</a:t>
            </a:r>
            <a:r>
              <a:rPr spc="-5" dirty="0"/>
              <a:t>s</a:t>
            </a:r>
            <a:r>
              <a:rPr dirty="0"/>
              <a:t>	u</a:t>
            </a:r>
            <a:r>
              <a:rPr spc="-5" dirty="0"/>
              <a:t>m</a:t>
            </a:r>
            <a:r>
              <a:rPr dirty="0"/>
              <a:t>	</a:t>
            </a:r>
            <a:r>
              <a:rPr spc="-10" dirty="0"/>
              <a:t>úni</a:t>
            </a:r>
            <a:r>
              <a:rPr dirty="0"/>
              <a:t>c</a:t>
            </a:r>
            <a:r>
              <a:rPr spc="-5" dirty="0"/>
              <a:t>o  </a:t>
            </a:r>
            <a:r>
              <a:rPr spc="-70" dirty="0"/>
              <a:t>valor,</a:t>
            </a:r>
            <a:r>
              <a:rPr spc="-5" dirty="0"/>
              <a:t> </a:t>
            </a:r>
            <a:r>
              <a:rPr spc="-10" dirty="0"/>
              <a:t>ele</a:t>
            </a:r>
            <a:r>
              <a:rPr dirty="0"/>
              <a:t> </a:t>
            </a:r>
            <a:r>
              <a:rPr spc="-5" dirty="0"/>
              <a:t>é</a:t>
            </a:r>
            <a:r>
              <a:rPr spc="-20" dirty="0"/>
              <a:t> </a:t>
            </a:r>
            <a:r>
              <a:rPr spc="-10" dirty="0"/>
              <a:t>dito</a:t>
            </a:r>
            <a:r>
              <a:rPr spc="10" dirty="0"/>
              <a:t> </a:t>
            </a:r>
            <a:r>
              <a:rPr spc="-10" dirty="0"/>
              <a:t>um atributo</a:t>
            </a:r>
            <a:r>
              <a:rPr spc="35" dirty="0"/>
              <a:t> </a:t>
            </a:r>
            <a:r>
              <a:rPr spc="-5" dirty="0"/>
              <a:t>monovalorado.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82" y="1013587"/>
            <a:ext cx="1156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Atributos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359" y="2607055"/>
            <a:ext cx="89795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50" dirty="0">
                <a:latin typeface="Trebuchet MS"/>
                <a:cs typeface="Trebuchet MS"/>
              </a:rPr>
              <a:t>Por </a:t>
            </a:r>
            <a:r>
              <a:rPr sz="2400" spc="-5" dirty="0">
                <a:latin typeface="Trebuchet MS"/>
                <a:cs typeface="Trebuchet MS"/>
              </a:rPr>
              <a:t>exemplo, os atributos nome </a:t>
            </a:r>
            <a:r>
              <a:rPr sz="2400" dirty="0">
                <a:latin typeface="Trebuchet MS"/>
                <a:cs typeface="Trebuchet MS"/>
              </a:rPr>
              <a:t>e </a:t>
            </a:r>
            <a:r>
              <a:rPr sz="2400" spc="-5" dirty="0">
                <a:latin typeface="Trebuchet MS"/>
                <a:cs typeface="Trebuchet MS"/>
              </a:rPr>
              <a:t>endereço de uma entidade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Funcionário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são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monovalorados,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tendo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</a:t>
            </a:r>
            <a:r>
              <a:rPr sz="2400" dirty="0">
                <a:latin typeface="Trebuchet MS"/>
                <a:cs typeface="Trebuchet MS"/>
              </a:rPr>
              <a:t> vista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uma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instância</a:t>
            </a:r>
            <a:r>
              <a:rPr sz="2400" spc="7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Funcionário,</a:t>
            </a:r>
            <a:r>
              <a:rPr sz="2400" spc="7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por exemplo, João, possui </a:t>
            </a:r>
            <a:r>
              <a:rPr sz="2400" spc="-5" dirty="0">
                <a:latin typeface="Trebuchet MS"/>
                <a:cs typeface="Trebuchet MS"/>
              </a:rPr>
              <a:t>apenas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nome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endereço.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2267" y="4450079"/>
            <a:ext cx="7665720" cy="142036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82" y="1013587"/>
            <a:ext cx="1156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Atributos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359" y="2239772"/>
            <a:ext cx="897763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5"/>
              </a:spcBef>
            </a:pPr>
            <a:r>
              <a:rPr sz="2800" spc="-10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800" spc="-105" dirty="0">
                <a:latin typeface="Trebuchet MS"/>
                <a:cs typeface="Trebuchet MS"/>
              </a:rPr>
              <a:t>Por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outro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lado,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quando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um</a:t>
            </a:r>
            <a:r>
              <a:rPr sz="2800" spc="-5" dirty="0">
                <a:latin typeface="Trebuchet MS"/>
                <a:cs typeface="Trebuchet MS"/>
              </a:rPr>
              <a:t> atributo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pode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assumir </a:t>
            </a:r>
            <a:r>
              <a:rPr sz="2800" spc="-5" dirty="0">
                <a:latin typeface="Trebuchet MS"/>
                <a:cs typeface="Trebuchet MS"/>
              </a:rPr>
              <a:t> vários valores para </a:t>
            </a:r>
            <a:r>
              <a:rPr sz="2800" spc="-10" dirty="0">
                <a:latin typeface="Trebuchet MS"/>
                <a:cs typeface="Trebuchet MS"/>
              </a:rPr>
              <a:t>uma </a:t>
            </a:r>
            <a:r>
              <a:rPr sz="2800" spc="-5" dirty="0">
                <a:latin typeface="Trebuchet MS"/>
                <a:cs typeface="Trebuchet MS"/>
              </a:rPr>
              <a:t>mesma </a:t>
            </a:r>
            <a:r>
              <a:rPr sz="2800" spc="-10" dirty="0">
                <a:latin typeface="Trebuchet MS"/>
                <a:cs typeface="Trebuchet MS"/>
              </a:rPr>
              <a:t>instância, ele </a:t>
            </a:r>
            <a:r>
              <a:rPr sz="2800" spc="-5" dirty="0">
                <a:latin typeface="Trebuchet MS"/>
                <a:cs typeface="Trebuchet MS"/>
              </a:rPr>
              <a:t>é dito 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multivalorado.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800" spc="-3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800" spc="-35" dirty="0">
                <a:latin typeface="Trebuchet MS"/>
                <a:cs typeface="Trebuchet MS"/>
              </a:rPr>
              <a:t>Atributos </a:t>
            </a:r>
            <a:r>
              <a:rPr sz="2800" spc="-5" dirty="0">
                <a:latin typeface="Trebuchet MS"/>
                <a:cs typeface="Trebuchet MS"/>
              </a:rPr>
              <a:t>multivalorados são representados </a:t>
            </a:r>
            <a:r>
              <a:rPr sz="2800" spc="-10" dirty="0">
                <a:latin typeface="Trebuchet MS"/>
                <a:cs typeface="Trebuchet MS"/>
              </a:rPr>
              <a:t>com </a:t>
            </a:r>
            <a:r>
              <a:rPr sz="2800" dirty="0">
                <a:latin typeface="Trebuchet MS"/>
                <a:cs typeface="Trebuchet MS"/>
              </a:rPr>
              <a:t>um 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asterisco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(*)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associado.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82" y="1013587"/>
            <a:ext cx="1156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Atributos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873" y="1801113"/>
            <a:ext cx="67811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tabLst>
                <a:tab pos="1174115" algn="l"/>
                <a:tab pos="2447925" algn="l"/>
                <a:tab pos="2936875" algn="l"/>
                <a:tab pos="2995295" algn="l"/>
                <a:tab pos="3524250" algn="l"/>
                <a:tab pos="5153660" algn="l"/>
                <a:tab pos="5570855" algn="l"/>
                <a:tab pos="6182360" algn="l"/>
              </a:tabLst>
            </a:pPr>
            <a:r>
              <a:rPr sz="2800" spc="-10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800" spc="-105" dirty="0">
                <a:latin typeface="Trebuchet MS"/>
                <a:cs typeface="Trebuchet MS"/>
              </a:rPr>
              <a:t>Por	</a:t>
            </a:r>
            <a:r>
              <a:rPr sz="2800" spc="-10" dirty="0">
                <a:latin typeface="Trebuchet MS"/>
                <a:cs typeface="Trebuchet MS"/>
              </a:rPr>
              <a:t>exemplo,		</a:t>
            </a:r>
            <a:r>
              <a:rPr sz="2800" spc="-5" dirty="0">
                <a:latin typeface="Trebuchet MS"/>
                <a:cs typeface="Trebuchet MS"/>
              </a:rPr>
              <a:t>o	atributo	</a:t>
            </a:r>
            <a:r>
              <a:rPr sz="2800" spc="-10" dirty="0">
                <a:latin typeface="Trebuchet MS"/>
                <a:cs typeface="Trebuchet MS"/>
              </a:rPr>
              <a:t>telefone </a:t>
            </a:r>
            <a:r>
              <a:rPr sz="2800" spc="-5" dirty="0">
                <a:latin typeface="Trebuchet MS"/>
                <a:cs typeface="Trebuchet MS"/>
              </a:rPr>
              <a:t> Funcion</a:t>
            </a:r>
            <a:r>
              <a:rPr sz="2800" dirty="0">
                <a:latin typeface="Trebuchet MS"/>
                <a:cs typeface="Trebuchet MS"/>
              </a:rPr>
              <a:t>á</a:t>
            </a:r>
            <a:r>
              <a:rPr sz="2800" spc="-5" dirty="0">
                <a:latin typeface="Trebuchet MS"/>
                <a:cs typeface="Trebuchet MS"/>
              </a:rPr>
              <a:t>rio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5" dirty="0">
                <a:latin typeface="Trebuchet MS"/>
                <a:cs typeface="Trebuchet MS"/>
              </a:rPr>
              <a:t>é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10" dirty="0">
                <a:latin typeface="Trebuchet MS"/>
                <a:cs typeface="Trebuchet MS"/>
              </a:rPr>
              <a:t>multi</a:t>
            </a:r>
            <a:r>
              <a:rPr sz="2800" dirty="0">
                <a:latin typeface="Trebuchet MS"/>
                <a:cs typeface="Trebuchet MS"/>
              </a:rPr>
              <a:t>v</a:t>
            </a:r>
            <a:r>
              <a:rPr sz="2800" spc="-10" dirty="0">
                <a:latin typeface="Trebuchet MS"/>
                <a:cs typeface="Trebuchet MS"/>
              </a:rPr>
              <a:t>alor</a:t>
            </a:r>
            <a:r>
              <a:rPr sz="2800" dirty="0">
                <a:latin typeface="Trebuchet MS"/>
                <a:cs typeface="Trebuchet MS"/>
              </a:rPr>
              <a:t>a</a:t>
            </a:r>
            <a:r>
              <a:rPr sz="2800" spc="-10" dirty="0">
                <a:latin typeface="Trebuchet MS"/>
                <a:cs typeface="Trebuchet MS"/>
              </a:rPr>
              <a:t>do</a:t>
            </a:r>
            <a:r>
              <a:rPr sz="2800" spc="-5" dirty="0">
                <a:latin typeface="Trebuchet MS"/>
                <a:cs typeface="Trebuchet MS"/>
              </a:rPr>
              <a:t>,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15" dirty="0">
                <a:latin typeface="Trebuchet MS"/>
                <a:cs typeface="Trebuchet MS"/>
              </a:rPr>
              <a:t>j</a:t>
            </a:r>
            <a:r>
              <a:rPr sz="2800" spc="-5" dirty="0">
                <a:latin typeface="Trebuchet MS"/>
                <a:cs typeface="Trebuchet MS"/>
              </a:rPr>
              <a:t>á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10" dirty="0">
                <a:latin typeface="Trebuchet MS"/>
                <a:cs typeface="Trebuchet MS"/>
              </a:rPr>
              <a:t>que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84211" y="1801113"/>
            <a:ext cx="21564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tabLst>
                <a:tab pos="734695" algn="l"/>
                <a:tab pos="1025525" algn="l"/>
              </a:tabLst>
            </a:pPr>
            <a:r>
              <a:rPr sz="2800" spc="-5" dirty="0">
                <a:latin typeface="Trebuchet MS"/>
                <a:cs typeface="Trebuchet MS"/>
              </a:rPr>
              <a:t>da	</a:t>
            </a:r>
            <a:r>
              <a:rPr sz="2800" spc="-10" dirty="0">
                <a:latin typeface="Trebuchet MS"/>
                <a:cs typeface="Trebuchet MS"/>
              </a:rPr>
              <a:t>enti</a:t>
            </a:r>
            <a:r>
              <a:rPr sz="2800" spc="5" dirty="0">
                <a:latin typeface="Trebuchet MS"/>
                <a:cs typeface="Trebuchet MS"/>
              </a:rPr>
              <a:t>d</a:t>
            </a:r>
            <a:r>
              <a:rPr sz="2800" spc="-10" dirty="0">
                <a:latin typeface="Trebuchet MS"/>
                <a:cs typeface="Trebuchet MS"/>
              </a:rPr>
              <a:t>ade  u</a:t>
            </a:r>
            <a:r>
              <a:rPr sz="2800" spc="-5" dirty="0">
                <a:latin typeface="Trebuchet MS"/>
                <a:cs typeface="Trebuchet MS"/>
              </a:rPr>
              <a:t>m</a:t>
            </a:r>
            <a:r>
              <a:rPr sz="2800" dirty="0">
                <a:latin typeface="Trebuchet MS"/>
                <a:cs typeface="Trebuchet MS"/>
              </a:rPr>
              <a:t>		</a:t>
            </a:r>
            <a:r>
              <a:rPr sz="2800" spc="-10" dirty="0">
                <a:latin typeface="Trebuchet MS"/>
                <a:cs typeface="Trebuchet MS"/>
              </a:rPr>
              <a:t>mesmo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385" y="2654554"/>
            <a:ext cx="67983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rebuchet MS"/>
                <a:cs typeface="Trebuchet MS"/>
              </a:rPr>
              <a:t>funcionário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pode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ter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mais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de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um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telefone.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8376" y="3428998"/>
            <a:ext cx="4451604" cy="338937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873" y="1013587"/>
            <a:ext cx="8978900" cy="3741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Atributos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15" dirty="0">
                <a:latin typeface="Trebuchet MS"/>
                <a:cs typeface="Trebuchet MS"/>
              </a:rPr>
              <a:t>Atributos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podem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ter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 valor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vazio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associado.</a:t>
            </a:r>
            <a:endParaRPr sz="2400">
              <a:latin typeface="Trebuchet MS"/>
              <a:cs typeface="Trebuchet MS"/>
            </a:endParaRPr>
          </a:p>
          <a:p>
            <a:pPr marL="299085" marR="6350" indent="-287020" algn="just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0" dirty="0">
                <a:latin typeface="Trebuchet MS"/>
                <a:cs typeface="Trebuchet MS"/>
              </a:rPr>
              <a:t>Isso </a:t>
            </a:r>
            <a:r>
              <a:rPr sz="2400" spc="-5" dirty="0">
                <a:latin typeface="Trebuchet MS"/>
                <a:cs typeface="Trebuchet MS"/>
              </a:rPr>
              <a:t>acontece quando </a:t>
            </a:r>
            <a:r>
              <a:rPr sz="2400" dirty="0">
                <a:latin typeface="Trebuchet MS"/>
                <a:cs typeface="Trebuchet MS"/>
              </a:rPr>
              <a:t>para </a:t>
            </a:r>
            <a:r>
              <a:rPr sz="2400" spc="-5" dirty="0">
                <a:latin typeface="Trebuchet MS"/>
                <a:cs typeface="Trebuchet MS"/>
              </a:rPr>
              <a:t>uma instância </a:t>
            </a:r>
            <a:r>
              <a:rPr sz="2400" dirty="0">
                <a:latin typeface="Trebuchet MS"/>
                <a:cs typeface="Trebuchet MS"/>
              </a:rPr>
              <a:t>não </a:t>
            </a:r>
            <a:r>
              <a:rPr sz="2400" spc="-5" dirty="0">
                <a:latin typeface="Trebuchet MS"/>
                <a:cs typeface="Trebuchet MS"/>
              </a:rPr>
              <a:t>existe </a:t>
            </a:r>
            <a:r>
              <a:rPr sz="2400" dirty="0">
                <a:latin typeface="Trebuchet MS"/>
                <a:cs typeface="Trebuchet MS"/>
              </a:rPr>
              <a:t>um valor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para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aquele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atributo,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ou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ele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ainda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não</a:t>
            </a:r>
            <a:r>
              <a:rPr sz="2400" dirty="0">
                <a:latin typeface="Trebuchet MS"/>
                <a:cs typeface="Trebuchet MS"/>
              </a:rPr>
              <a:t> é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conhecido.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400" spc="-5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50" dirty="0">
                <a:latin typeface="Trebuchet MS"/>
                <a:cs typeface="Trebuchet MS"/>
              </a:rPr>
              <a:t>Por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exemplo,</a:t>
            </a:r>
            <a:r>
              <a:rPr sz="2400" dirty="0">
                <a:latin typeface="Trebuchet MS"/>
                <a:cs typeface="Trebuchet MS"/>
              </a:rPr>
              <a:t> 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atributo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telefone</a:t>
            </a:r>
            <a:r>
              <a:rPr sz="2400" spc="7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</a:t>
            </a:r>
            <a:r>
              <a:rPr sz="2400" spc="7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</a:t>
            </a:r>
            <a:r>
              <a:rPr sz="2400" spc="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Funcionário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pode receber um </a:t>
            </a:r>
            <a:r>
              <a:rPr sz="2400" dirty="0">
                <a:latin typeface="Trebuchet MS"/>
                <a:cs typeface="Trebuchet MS"/>
              </a:rPr>
              <a:t>valor vazio, </a:t>
            </a:r>
            <a:r>
              <a:rPr sz="2400" spc="-5" dirty="0">
                <a:latin typeface="Trebuchet MS"/>
                <a:cs typeface="Trebuchet MS"/>
              </a:rPr>
              <a:t>já que um funcionário específico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pode não </a:t>
            </a:r>
            <a:r>
              <a:rPr sz="2400" dirty="0">
                <a:latin typeface="Trebuchet MS"/>
                <a:cs typeface="Trebuchet MS"/>
              </a:rPr>
              <a:t>ter </a:t>
            </a:r>
            <a:r>
              <a:rPr sz="2400" spc="-5" dirty="0">
                <a:latin typeface="Trebuchet MS"/>
                <a:cs typeface="Trebuchet MS"/>
              </a:rPr>
              <a:t>nenhum </a:t>
            </a:r>
            <a:r>
              <a:rPr sz="2400" dirty="0">
                <a:latin typeface="Trebuchet MS"/>
                <a:cs typeface="Trebuchet MS"/>
              </a:rPr>
              <a:t>telefone, </a:t>
            </a:r>
            <a:r>
              <a:rPr sz="2400" spc="-5" dirty="0">
                <a:latin typeface="Trebuchet MS"/>
                <a:cs typeface="Trebuchet MS"/>
              </a:rPr>
              <a:t>ou em um dado momento ele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não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conhecido.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2815" y="4329684"/>
            <a:ext cx="2877312" cy="21899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1983" y="725966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0996" y="2175334"/>
            <a:ext cx="897890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800" spc="-25" dirty="0">
                <a:latin typeface="Trebuchet MS"/>
                <a:cs typeface="Trebuchet MS"/>
              </a:rPr>
              <a:t>Basicamente,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um</a:t>
            </a:r>
            <a:r>
              <a:rPr sz="2800" spc="-5" dirty="0">
                <a:latin typeface="Trebuchet MS"/>
                <a:cs typeface="Trebuchet MS"/>
              </a:rPr>
              <a:t> Diagrama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ER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representa</a:t>
            </a:r>
            <a:r>
              <a:rPr sz="2800" spc="83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as 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entidades</a:t>
            </a:r>
            <a:r>
              <a:rPr sz="2800" spc="-5" dirty="0">
                <a:latin typeface="Trebuchet MS"/>
                <a:cs typeface="Trebuchet MS"/>
              </a:rPr>
              <a:t> do </a:t>
            </a:r>
            <a:r>
              <a:rPr sz="2800" spc="-10" dirty="0">
                <a:latin typeface="Trebuchet MS"/>
                <a:cs typeface="Trebuchet MS"/>
              </a:rPr>
              <a:t>mundo </a:t>
            </a:r>
            <a:r>
              <a:rPr sz="2800" spc="-5" dirty="0">
                <a:latin typeface="Trebuchet MS"/>
                <a:cs typeface="Trebuchet MS"/>
              </a:rPr>
              <a:t>real e os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relacionamentos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entre </a:t>
            </a:r>
            <a:r>
              <a:rPr sz="2800" spc="-5" dirty="0">
                <a:latin typeface="Trebuchet MS"/>
                <a:cs typeface="Trebuchet MS"/>
              </a:rPr>
              <a:t> elas, </a:t>
            </a:r>
            <a:r>
              <a:rPr sz="2800" spc="-10" dirty="0">
                <a:latin typeface="Trebuchet MS"/>
                <a:cs typeface="Trebuchet MS"/>
              </a:rPr>
              <a:t>que um </a:t>
            </a:r>
            <a:r>
              <a:rPr sz="2800" dirty="0">
                <a:latin typeface="Trebuchet MS"/>
                <a:cs typeface="Trebuchet MS"/>
              </a:rPr>
              <a:t>sistema </a:t>
            </a:r>
            <a:r>
              <a:rPr sz="2800" spc="-5" dirty="0">
                <a:latin typeface="Trebuchet MS"/>
                <a:cs typeface="Trebuchet MS"/>
              </a:rPr>
              <a:t>de </a:t>
            </a:r>
            <a:r>
              <a:rPr sz="2800" spc="-10" dirty="0">
                <a:latin typeface="Trebuchet MS"/>
                <a:cs typeface="Trebuchet MS"/>
              </a:rPr>
              <a:t>informação </a:t>
            </a:r>
            <a:r>
              <a:rPr sz="2800" spc="-5" dirty="0">
                <a:latin typeface="Trebuchet MS"/>
                <a:cs typeface="Trebuchet MS"/>
              </a:rPr>
              <a:t>precisa simular 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internamente.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 dirty="0">
              <a:latin typeface="Trebuchet MS"/>
              <a:cs typeface="Trebuchet MS"/>
            </a:endParaRPr>
          </a:p>
          <a:p>
            <a:pPr marL="299085" marR="6350" indent="-287020" algn="just">
              <a:lnSpc>
                <a:spcPct val="100000"/>
              </a:lnSpc>
            </a:pPr>
            <a:r>
              <a:rPr sz="2800" spc="-6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800" spc="-60" dirty="0">
                <a:latin typeface="Trebuchet MS"/>
                <a:cs typeface="Trebuchet MS"/>
              </a:rPr>
              <a:t>Além </a:t>
            </a:r>
            <a:r>
              <a:rPr sz="2800" dirty="0">
                <a:latin typeface="Trebuchet MS"/>
                <a:cs typeface="Trebuchet MS"/>
              </a:rPr>
              <a:t>disso, </a:t>
            </a:r>
            <a:r>
              <a:rPr sz="2800" spc="-5" dirty="0">
                <a:latin typeface="Trebuchet MS"/>
                <a:cs typeface="Trebuchet MS"/>
              </a:rPr>
              <a:t>entidades e relacionamentos podem </a:t>
            </a:r>
            <a:r>
              <a:rPr sz="2800" spc="-10" dirty="0">
                <a:latin typeface="Trebuchet MS"/>
                <a:cs typeface="Trebuchet MS"/>
              </a:rPr>
              <a:t>ter 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atributos.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873" y="1013587"/>
            <a:ext cx="8980805" cy="4472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Atributos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5" dirty="0">
                <a:latin typeface="Trebuchet MS"/>
                <a:cs typeface="Trebuchet MS"/>
              </a:rPr>
              <a:t>Uma </a:t>
            </a:r>
            <a:r>
              <a:rPr sz="2400" spc="-5" dirty="0">
                <a:latin typeface="Trebuchet MS"/>
                <a:cs typeface="Trebuchet MS"/>
              </a:rPr>
              <a:t>vez que </a:t>
            </a:r>
            <a:r>
              <a:rPr sz="2400" dirty="0">
                <a:latin typeface="Trebuchet MS"/>
                <a:cs typeface="Trebuchet MS"/>
              </a:rPr>
              <a:t>estamos falando de </a:t>
            </a:r>
            <a:r>
              <a:rPr sz="2400" spc="-5" dirty="0">
                <a:latin typeface="Trebuchet MS"/>
                <a:cs typeface="Trebuchet MS"/>
              </a:rPr>
              <a:t>conjuntos </a:t>
            </a:r>
            <a:r>
              <a:rPr sz="240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entidades </a:t>
            </a:r>
            <a:r>
              <a:rPr sz="2400" dirty="0">
                <a:latin typeface="Trebuchet MS"/>
                <a:cs typeface="Trebuchet MS"/>
              </a:rPr>
              <a:t>e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relacionamentos, muitas </a:t>
            </a:r>
            <a:r>
              <a:rPr sz="2400" dirty="0">
                <a:latin typeface="Trebuchet MS"/>
                <a:cs typeface="Trebuchet MS"/>
              </a:rPr>
              <a:t>vezes, é </a:t>
            </a:r>
            <a:r>
              <a:rPr sz="2400" spc="-5" dirty="0">
                <a:latin typeface="Trebuchet MS"/>
                <a:cs typeface="Trebuchet MS"/>
              </a:rPr>
              <a:t>útil</a:t>
            </a:r>
            <a:r>
              <a:rPr sz="2400" dirty="0">
                <a:latin typeface="Trebuchet MS"/>
                <a:cs typeface="Trebuchet MS"/>
              </a:rPr>
              <a:t> apontar </a:t>
            </a:r>
            <a:r>
              <a:rPr sz="2400" spc="-5" dirty="0">
                <a:latin typeface="Trebuchet MS"/>
                <a:cs typeface="Trebuchet MS"/>
              </a:rPr>
              <a:t>que</a:t>
            </a:r>
            <a:r>
              <a:rPr sz="2400" spc="710" dirty="0"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atributos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são capazes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 identificar univocamente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um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elemento de um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conjunto, </a:t>
            </a:r>
            <a:r>
              <a:rPr sz="2400" spc="-5" dirty="0">
                <a:latin typeface="Trebuchet MS"/>
                <a:cs typeface="Trebuchet MS"/>
              </a:rPr>
              <a:t>ou </a:t>
            </a:r>
            <a:r>
              <a:rPr sz="2400" dirty="0">
                <a:latin typeface="Trebuchet MS"/>
                <a:cs typeface="Trebuchet MS"/>
              </a:rPr>
              <a:t>seja, atributos </a:t>
            </a:r>
            <a:r>
              <a:rPr sz="2400" spc="-5" dirty="0">
                <a:latin typeface="Trebuchet MS"/>
                <a:cs typeface="Trebuchet MS"/>
              </a:rPr>
              <a:t>podem </a:t>
            </a:r>
            <a:r>
              <a:rPr sz="2400" dirty="0">
                <a:latin typeface="Trebuchet MS"/>
                <a:cs typeface="Trebuchet MS"/>
              </a:rPr>
              <a:t>ser usados </a:t>
            </a:r>
            <a:r>
              <a:rPr sz="2400" spc="-5" dirty="0">
                <a:latin typeface="Trebuchet MS"/>
                <a:cs typeface="Trebuchet MS"/>
              </a:rPr>
              <a:t>como critérios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 identificação </a:t>
            </a:r>
            <a:r>
              <a:rPr sz="2400" dirty="0">
                <a:latin typeface="Trebuchet MS"/>
                <a:cs typeface="Trebuchet MS"/>
              </a:rPr>
              <a:t>ou </a:t>
            </a:r>
            <a:r>
              <a:rPr sz="2400" spc="-5" dirty="0">
                <a:latin typeface="Trebuchet MS"/>
                <a:cs typeface="Trebuchet MS"/>
              </a:rPr>
              <a:t>identidade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para identificar</a:t>
            </a:r>
            <a:r>
              <a:rPr sz="2400" spc="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 </a:t>
            </a:r>
            <a:r>
              <a:rPr sz="2400" dirty="0">
                <a:latin typeface="Trebuchet MS"/>
                <a:cs typeface="Trebuchet MS"/>
              </a:rPr>
              <a:t>elemento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conjunto.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rebuchet MS"/>
              <a:cs typeface="Trebuchet MS"/>
            </a:endParaRPr>
          </a:p>
          <a:p>
            <a:pPr marL="299085" marR="6350" indent="-287020" algn="just">
              <a:lnSpc>
                <a:spcPct val="100000"/>
              </a:lnSpc>
            </a:pPr>
            <a:r>
              <a:rPr sz="2400" spc="-229" dirty="0">
                <a:solidFill>
                  <a:srgbClr val="92C330"/>
                </a:solidFill>
                <a:latin typeface="Lucida Sans Unicode"/>
                <a:cs typeface="Lucida Sans Unicode"/>
              </a:rPr>
              <a:t>▶ </a:t>
            </a:r>
            <a:r>
              <a:rPr sz="2400" dirty="0">
                <a:latin typeface="Trebuchet MS"/>
                <a:cs typeface="Trebuchet MS"/>
              </a:rPr>
              <a:t>O </a:t>
            </a:r>
            <a:r>
              <a:rPr sz="2400" spc="-5" dirty="0">
                <a:latin typeface="Trebuchet MS"/>
                <a:cs typeface="Trebuchet MS"/>
              </a:rPr>
              <a:t>conjunto </a:t>
            </a:r>
            <a:r>
              <a:rPr sz="240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um ou mais atributos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 identificam uma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conjunto</a:t>
            </a:r>
            <a:r>
              <a:rPr sz="2400" dirty="0">
                <a:latin typeface="Trebuchet MS"/>
                <a:cs typeface="Trebuchet MS"/>
              </a:rPr>
              <a:t> é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dito</a:t>
            </a:r>
            <a:r>
              <a:rPr sz="2400" dirty="0">
                <a:latin typeface="Trebuchet MS"/>
                <a:cs typeface="Trebuchet MS"/>
              </a:rPr>
              <a:t> ser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determinante</a:t>
            </a:r>
            <a:r>
              <a:rPr sz="2400" spc="-5" dirty="0">
                <a:latin typeface="Trebuchet MS"/>
                <a:cs typeface="Trebuchet MS"/>
              </a:rPr>
              <a:t>.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Atributos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determinantes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são </a:t>
            </a:r>
            <a:r>
              <a:rPr sz="2400" spc="-5" dirty="0">
                <a:latin typeface="Trebuchet MS"/>
                <a:cs typeface="Trebuchet MS"/>
              </a:rPr>
              <a:t>sublinhados,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como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forma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destaque.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873" y="1013587"/>
            <a:ext cx="8979535" cy="191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Atributos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400" spc="-229" dirty="0">
                <a:solidFill>
                  <a:srgbClr val="92C330"/>
                </a:solidFill>
                <a:latin typeface="Lucida Sans Unicode"/>
                <a:cs typeface="Lucida Sans Unicode"/>
              </a:rPr>
              <a:t>▶ </a:t>
            </a:r>
            <a:r>
              <a:rPr sz="2400" dirty="0">
                <a:latin typeface="Trebuchet MS"/>
                <a:cs typeface="Trebuchet MS"/>
              </a:rPr>
              <a:t>O </a:t>
            </a:r>
            <a:r>
              <a:rPr sz="2400" spc="-5" dirty="0">
                <a:latin typeface="Trebuchet MS"/>
                <a:cs typeface="Trebuchet MS"/>
              </a:rPr>
              <a:t>conjunto </a:t>
            </a:r>
            <a:r>
              <a:rPr sz="240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um ou mais atributos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 identificam uma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conjunto</a:t>
            </a:r>
            <a:r>
              <a:rPr sz="2400" dirty="0">
                <a:latin typeface="Trebuchet MS"/>
                <a:cs typeface="Trebuchet MS"/>
              </a:rPr>
              <a:t> é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dito</a:t>
            </a:r>
            <a:r>
              <a:rPr sz="2400" dirty="0">
                <a:latin typeface="Trebuchet MS"/>
                <a:cs typeface="Trebuchet MS"/>
              </a:rPr>
              <a:t> ser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determinante</a:t>
            </a:r>
            <a:r>
              <a:rPr sz="2400" spc="-5" dirty="0">
                <a:latin typeface="Trebuchet MS"/>
                <a:cs typeface="Trebuchet MS"/>
              </a:rPr>
              <a:t>.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Atributos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determinantes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são </a:t>
            </a:r>
            <a:r>
              <a:rPr sz="2400" spc="-5" dirty="0">
                <a:latin typeface="Trebuchet MS"/>
                <a:cs typeface="Trebuchet MS"/>
              </a:rPr>
              <a:t>sublinhados,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como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forma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destaque.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044" y="2982467"/>
            <a:ext cx="7789164" cy="338023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047" y="2523363"/>
            <a:ext cx="6388735" cy="18415"/>
          </a:xfrm>
          <a:custGeom>
            <a:avLst/>
            <a:gdLst/>
            <a:ahLst/>
            <a:cxnLst/>
            <a:rect l="l" t="t" r="r" b="b"/>
            <a:pathLst>
              <a:path w="6388734" h="18414">
                <a:moveTo>
                  <a:pt x="6388671" y="0"/>
                </a:moveTo>
                <a:lnTo>
                  <a:pt x="0" y="0"/>
                </a:lnTo>
                <a:lnTo>
                  <a:pt x="0" y="18287"/>
                </a:lnTo>
                <a:lnTo>
                  <a:pt x="6388671" y="18287"/>
                </a:lnTo>
                <a:lnTo>
                  <a:pt x="63886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1873" y="1013587"/>
            <a:ext cx="8978265" cy="3741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Atributos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400" spc="-6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60" dirty="0">
                <a:latin typeface="Trebuchet MS"/>
                <a:cs typeface="Trebuchet MS"/>
              </a:rPr>
              <a:t>Vale </a:t>
            </a:r>
            <a:r>
              <a:rPr sz="2400" spc="-5" dirty="0">
                <a:latin typeface="Trebuchet MS"/>
                <a:cs typeface="Trebuchet MS"/>
              </a:rPr>
              <a:t>destacar que </a:t>
            </a:r>
            <a:r>
              <a:rPr sz="2400" dirty="0">
                <a:latin typeface="Trebuchet MS"/>
                <a:cs typeface="Trebuchet MS"/>
              </a:rPr>
              <a:t>atributos </a:t>
            </a:r>
            <a:r>
              <a:rPr sz="2400" spc="-5" dirty="0">
                <a:latin typeface="Trebuchet MS"/>
                <a:cs typeface="Trebuchet MS"/>
              </a:rPr>
              <a:t>também são </a:t>
            </a:r>
            <a:r>
              <a:rPr sz="2400" dirty="0">
                <a:latin typeface="Trebuchet MS"/>
                <a:cs typeface="Trebuchet MS"/>
              </a:rPr>
              <a:t>usados </a:t>
            </a:r>
            <a:r>
              <a:rPr sz="2400" spc="-5" dirty="0">
                <a:latin typeface="Trebuchet MS"/>
                <a:cs typeface="Trebuchet MS"/>
              </a:rPr>
              <a:t>para descrever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características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relacionamentos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(atributos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 relacionamentos)</a:t>
            </a:r>
            <a:r>
              <a:rPr sz="2400" dirty="0">
                <a:latin typeface="Trebuchet MS"/>
                <a:cs typeface="Trebuchet MS"/>
              </a:rPr>
              <a:t> 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todas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considerações</a:t>
            </a:r>
            <a:r>
              <a:rPr sz="2400" spc="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feitas</a:t>
            </a:r>
            <a:r>
              <a:rPr sz="2400" spc="7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até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então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são </a:t>
            </a:r>
            <a:r>
              <a:rPr sz="2400" spc="-5" dirty="0">
                <a:latin typeface="Trebuchet MS"/>
                <a:cs typeface="Trebuchet MS"/>
              </a:rPr>
              <a:t>válidas.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400" spc="-1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10" dirty="0">
                <a:latin typeface="Trebuchet MS"/>
                <a:cs typeface="Trebuchet MS"/>
              </a:rPr>
              <a:t>Atributos </a:t>
            </a:r>
            <a:r>
              <a:rPr sz="2400" spc="-5" dirty="0">
                <a:latin typeface="Trebuchet MS"/>
                <a:cs typeface="Trebuchet MS"/>
              </a:rPr>
              <a:t>de relacionamentos </a:t>
            </a:r>
            <a:r>
              <a:rPr sz="2400" dirty="0">
                <a:latin typeface="Trebuchet MS"/>
                <a:cs typeface="Trebuchet MS"/>
              </a:rPr>
              <a:t>são </a:t>
            </a:r>
            <a:r>
              <a:rPr sz="2400" spc="-5" dirty="0">
                <a:latin typeface="Trebuchet MS"/>
                <a:cs typeface="Trebuchet MS"/>
              </a:rPr>
              <a:t>atributos que </a:t>
            </a:r>
            <a:r>
              <a:rPr sz="2400" dirty="0">
                <a:latin typeface="Trebuchet MS"/>
                <a:cs typeface="Trebuchet MS"/>
              </a:rPr>
              <a:t>não são </a:t>
            </a:r>
            <a:r>
              <a:rPr sz="2400" spc="-1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 nenhuma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duas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entidades,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mas</a:t>
            </a:r>
            <a:r>
              <a:rPr sz="2400" dirty="0">
                <a:latin typeface="Trebuchet MS"/>
                <a:cs typeface="Trebuchet MS"/>
              </a:rPr>
              <a:t> sim</a:t>
            </a:r>
            <a:r>
              <a:rPr sz="2400" spc="7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</a:t>
            </a:r>
            <a:r>
              <a:rPr sz="2400" spc="7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relacionamento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entre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elas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873" y="1013587"/>
            <a:ext cx="8978265" cy="2277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Atributos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400" spc="-1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15" dirty="0">
                <a:latin typeface="Trebuchet MS"/>
                <a:cs typeface="Trebuchet MS"/>
              </a:rPr>
              <a:t>Atributos </a:t>
            </a:r>
            <a:r>
              <a:rPr sz="2400" spc="-5" dirty="0">
                <a:latin typeface="Trebuchet MS"/>
                <a:cs typeface="Trebuchet MS"/>
              </a:rPr>
              <a:t>de relacionamentos são atributos que não </a:t>
            </a:r>
            <a:r>
              <a:rPr sz="2400" dirty="0">
                <a:latin typeface="Trebuchet MS"/>
                <a:cs typeface="Trebuchet MS"/>
              </a:rPr>
              <a:t>são </a:t>
            </a:r>
            <a:r>
              <a:rPr sz="2400" spc="-1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 nenhuma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duas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entidades,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mas</a:t>
            </a:r>
            <a:r>
              <a:rPr sz="2400" dirty="0">
                <a:latin typeface="Trebuchet MS"/>
                <a:cs typeface="Trebuchet MS"/>
              </a:rPr>
              <a:t> sim</a:t>
            </a:r>
            <a:r>
              <a:rPr sz="2400" spc="7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</a:t>
            </a:r>
            <a:r>
              <a:rPr sz="2400" spc="7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relacionamento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entre elas e, em </a:t>
            </a:r>
            <a:r>
              <a:rPr sz="2400" dirty="0">
                <a:latin typeface="Trebuchet MS"/>
                <a:cs typeface="Trebuchet MS"/>
              </a:rPr>
              <a:t>geral, </a:t>
            </a:r>
            <a:r>
              <a:rPr sz="2400" spc="-5" dirty="0">
                <a:latin typeface="Trebuchet MS"/>
                <a:cs typeface="Trebuchet MS"/>
              </a:rPr>
              <a:t>estão relacionados com </a:t>
            </a:r>
            <a:r>
              <a:rPr sz="2400" dirty="0">
                <a:latin typeface="Trebuchet MS"/>
                <a:cs typeface="Trebuchet MS"/>
              </a:rPr>
              <a:t>“protocolos” e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datas,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ou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são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resultantes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“avaliações”.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663" y="3738371"/>
            <a:ext cx="9134856" cy="230428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612" y="459040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9640" y="1239279"/>
            <a:ext cx="8978900" cy="2644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Atributos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400" spc="-3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0" dirty="0">
                <a:latin typeface="Trebuchet MS"/>
                <a:cs typeface="Trebuchet MS"/>
              </a:rPr>
              <a:t>Há </a:t>
            </a:r>
            <a:r>
              <a:rPr sz="2400" spc="-5" dirty="0">
                <a:latin typeface="Trebuchet MS"/>
                <a:cs typeface="Trebuchet MS"/>
              </a:rPr>
              <a:t>um teste que </a:t>
            </a:r>
            <a:r>
              <a:rPr sz="2400" dirty="0">
                <a:latin typeface="Trebuchet MS"/>
                <a:cs typeface="Trebuchet MS"/>
              </a:rPr>
              <a:t>pode </a:t>
            </a:r>
            <a:r>
              <a:rPr sz="2400" spc="-5" dirty="0">
                <a:latin typeface="Trebuchet MS"/>
                <a:cs typeface="Trebuchet MS"/>
              </a:rPr>
              <a:t>ser aplicado para se deduzir se um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atributo</a:t>
            </a:r>
            <a:r>
              <a:rPr sz="2400" dirty="0">
                <a:latin typeface="Trebuchet MS"/>
                <a:cs typeface="Trebuchet MS"/>
              </a:rPr>
              <a:t> é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</a:t>
            </a:r>
            <a:r>
              <a:rPr sz="2400" dirty="0">
                <a:latin typeface="Trebuchet MS"/>
                <a:cs typeface="Trebuchet MS"/>
              </a:rPr>
              <a:t> dos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dois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tipos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ou</a:t>
            </a:r>
            <a:r>
              <a:rPr sz="2400" dirty="0">
                <a:latin typeface="Trebuchet MS"/>
                <a:cs typeface="Trebuchet MS"/>
              </a:rPr>
              <a:t> se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é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do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relacionamento.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0" dirty="0">
                <a:latin typeface="Trebuchet MS"/>
                <a:cs typeface="Trebuchet MS"/>
              </a:rPr>
              <a:t>Usando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exemplo: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099" y="4406800"/>
            <a:ext cx="10386060" cy="153466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3830" y="1279917"/>
            <a:ext cx="9324340" cy="4472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Atributos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3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5" dirty="0">
                <a:latin typeface="Trebuchet MS"/>
                <a:cs typeface="Trebuchet MS"/>
              </a:rPr>
              <a:t>Passos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teste: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</a:pPr>
            <a:r>
              <a:rPr sz="2400" spc="-3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0" dirty="0">
                <a:latin typeface="Trebuchet MS"/>
                <a:cs typeface="Trebuchet MS"/>
              </a:rPr>
              <a:t>1. </a:t>
            </a:r>
            <a:r>
              <a:rPr sz="2400" dirty="0">
                <a:latin typeface="Trebuchet MS"/>
                <a:cs typeface="Trebuchet MS"/>
              </a:rPr>
              <a:t>Fixa-se </a:t>
            </a:r>
            <a:r>
              <a:rPr sz="2400" spc="-5" dirty="0">
                <a:latin typeface="Trebuchet MS"/>
                <a:cs typeface="Trebuchet MS"/>
              </a:rPr>
              <a:t>um </a:t>
            </a:r>
            <a:r>
              <a:rPr sz="2400" dirty="0">
                <a:latin typeface="Trebuchet MS"/>
                <a:cs typeface="Trebuchet MS"/>
              </a:rPr>
              <a:t>produto, p.ex. </a:t>
            </a:r>
            <a:r>
              <a:rPr sz="2400" spc="-5" dirty="0">
                <a:latin typeface="Trebuchet MS"/>
                <a:cs typeface="Trebuchet MS"/>
              </a:rPr>
              <a:t>Impressora </a:t>
            </a:r>
            <a:r>
              <a:rPr sz="2400" spc="-30" dirty="0">
                <a:latin typeface="Trebuchet MS"/>
                <a:cs typeface="Trebuchet MS"/>
              </a:rPr>
              <a:t>XPTO, </a:t>
            </a:r>
            <a:r>
              <a:rPr sz="2400" dirty="0">
                <a:latin typeface="Trebuchet MS"/>
                <a:cs typeface="Trebuchet MS"/>
              </a:rPr>
              <a:t>e variam-se </a:t>
            </a:r>
            <a:r>
              <a:rPr sz="2400" spc="5" dirty="0">
                <a:latin typeface="Trebuchet MS"/>
                <a:cs typeface="Trebuchet MS"/>
              </a:rPr>
              <a:t>os 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fornecedores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desse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produto.</a:t>
            </a:r>
            <a:endParaRPr sz="2400" dirty="0">
              <a:latin typeface="Trebuchet MS"/>
              <a:cs typeface="Trebuchet MS"/>
            </a:endParaRPr>
          </a:p>
          <a:p>
            <a:pPr marL="299085" marR="5715" indent="-287020" algn="just">
              <a:lnSpc>
                <a:spcPct val="100000"/>
              </a:lnSpc>
            </a:pPr>
            <a:r>
              <a:rPr sz="2400" spc="-1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10" dirty="0">
                <a:latin typeface="Trebuchet MS"/>
                <a:cs typeface="Trebuchet MS"/>
              </a:rPr>
              <a:t>Evidentemente </a:t>
            </a:r>
            <a:r>
              <a:rPr sz="2400" dirty="0">
                <a:latin typeface="Trebuchet MS"/>
                <a:cs typeface="Trebuchet MS"/>
              </a:rPr>
              <a:t>o valor do </a:t>
            </a:r>
            <a:r>
              <a:rPr sz="2400" spc="-5" dirty="0">
                <a:latin typeface="Trebuchet MS"/>
                <a:cs typeface="Trebuchet MS"/>
              </a:rPr>
              <a:t>atributo pode </a:t>
            </a:r>
            <a:r>
              <a:rPr sz="2400" spc="-60" dirty="0">
                <a:latin typeface="Trebuchet MS"/>
                <a:cs typeface="Trebuchet MS"/>
              </a:rPr>
              <a:t>mudar. </a:t>
            </a:r>
            <a:r>
              <a:rPr sz="2400" spc="-35" dirty="0">
                <a:latin typeface="Trebuchet MS"/>
                <a:cs typeface="Trebuchet MS"/>
              </a:rPr>
              <a:t>Por </a:t>
            </a:r>
            <a:r>
              <a:rPr sz="2400" spc="-5" dirty="0">
                <a:latin typeface="Trebuchet MS"/>
                <a:cs typeface="Trebuchet MS"/>
              </a:rPr>
              <a:t>exemplo,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Casa </a:t>
            </a:r>
            <a:r>
              <a:rPr sz="2400" dirty="0">
                <a:latin typeface="Trebuchet MS"/>
                <a:cs typeface="Trebuchet MS"/>
              </a:rPr>
              <a:t>do </a:t>
            </a:r>
            <a:r>
              <a:rPr sz="2400" spc="-5" dirty="0">
                <a:latin typeface="Trebuchet MS"/>
                <a:cs typeface="Trebuchet MS"/>
              </a:rPr>
              <a:t>Analista </a:t>
            </a:r>
            <a:r>
              <a:rPr sz="2400" dirty="0">
                <a:latin typeface="Trebuchet MS"/>
                <a:cs typeface="Trebuchet MS"/>
              </a:rPr>
              <a:t>vende a </a:t>
            </a:r>
            <a:r>
              <a:rPr sz="2400" spc="-5" dirty="0">
                <a:latin typeface="Trebuchet MS"/>
                <a:cs typeface="Trebuchet MS"/>
              </a:rPr>
              <a:t>Impressora </a:t>
            </a:r>
            <a:r>
              <a:rPr sz="2400" spc="-35" dirty="0">
                <a:latin typeface="Trebuchet MS"/>
                <a:cs typeface="Trebuchet MS"/>
              </a:rPr>
              <a:t>XPTO </a:t>
            </a:r>
            <a:r>
              <a:rPr sz="2400" spc="-10" dirty="0">
                <a:latin typeface="Trebuchet MS"/>
                <a:cs typeface="Trebuchet MS"/>
              </a:rPr>
              <a:t>por </a:t>
            </a:r>
            <a:r>
              <a:rPr sz="2400" dirty="0">
                <a:latin typeface="Trebuchet MS"/>
                <a:cs typeface="Trebuchet MS"/>
              </a:rPr>
              <a:t>R$350, </a:t>
            </a:r>
            <a:r>
              <a:rPr sz="2400" spc="-5" dirty="0">
                <a:latin typeface="Trebuchet MS"/>
                <a:cs typeface="Trebuchet MS"/>
              </a:rPr>
              <a:t>enquanto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loja</a:t>
            </a:r>
            <a:r>
              <a:rPr sz="2400" dirty="0">
                <a:latin typeface="Trebuchet MS"/>
                <a:cs typeface="Trebuchet MS"/>
              </a:rPr>
              <a:t> Compute </a:t>
            </a:r>
            <a:r>
              <a:rPr sz="2400" spc="-5" dirty="0">
                <a:latin typeface="Trebuchet MS"/>
                <a:cs typeface="Trebuchet MS"/>
              </a:rPr>
              <a:t>vende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mesma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impressora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por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R$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310.</a:t>
            </a:r>
          </a:p>
          <a:p>
            <a:pPr marL="299085" marR="7620" indent="-287020" algn="just">
              <a:lnSpc>
                <a:spcPct val="100000"/>
              </a:lnSpc>
            </a:pPr>
            <a:r>
              <a:rPr sz="2400" spc="-3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5" dirty="0">
                <a:latin typeface="Trebuchet MS"/>
                <a:cs typeface="Trebuchet MS"/>
              </a:rPr>
              <a:t>Se </a:t>
            </a:r>
            <a:r>
              <a:rPr sz="2400" dirty="0">
                <a:latin typeface="Trebuchet MS"/>
                <a:cs typeface="Trebuchet MS"/>
              </a:rPr>
              <a:t>o </a:t>
            </a:r>
            <a:r>
              <a:rPr sz="2400" spc="-5" dirty="0">
                <a:latin typeface="Trebuchet MS"/>
                <a:cs typeface="Trebuchet MS"/>
              </a:rPr>
              <a:t>valor do atributo mudar </a:t>
            </a:r>
            <a:r>
              <a:rPr sz="2400" dirty="0">
                <a:latin typeface="Trebuchet MS"/>
                <a:cs typeface="Trebuchet MS"/>
              </a:rPr>
              <a:t>ao variarmos o </a:t>
            </a:r>
            <a:r>
              <a:rPr sz="2400" spc="-5" dirty="0">
                <a:latin typeface="Trebuchet MS"/>
                <a:cs typeface="Trebuchet MS"/>
              </a:rPr>
              <a:t>elemento do </a:t>
            </a:r>
            <a:r>
              <a:rPr sz="2400" dirty="0">
                <a:latin typeface="Trebuchet MS"/>
                <a:cs typeface="Trebuchet MS"/>
              </a:rPr>
              <a:t>outro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conjunto </a:t>
            </a:r>
            <a:r>
              <a:rPr sz="240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entidades, </a:t>
            </a:r>
            <a:r>
              <a:rPr sz="2400" dirty="0">
                <a:latin typeface="Trebuchet MS"/>
                <a:cs typeface="Trebuchet MS"/>
              </a:rPr>
              <a:t>é porque </a:t>
            </a:r>
            <a:r>
              <a:rPr sz="2400" spc="-5" dirty="0">
                <a:latin typeface="Trebuchet MS"/>
                <a:cs typeface="Trebuchet MS"/>
              </a:rPr>
              <a:t>este </a:t>
            </a:r>
            <a:r>
              <a:rPr sz="2400" dirty="0">
                <a:latin typeface="Trebuchet MS"/>
                <a:cs typeface="Trebuchet MS"/>
              </a:rPr>
              <a:t>não é </a:t>
            </a:r>
            <a:r>
              <a:rPr sz="2400" spc="-5" dirty="0">
                <a:latin typeface="Trebuchet MS"/>
                <a:cs typeface="Trebuchet MS"/>
              </a:rPr>
              <a:t>atributo do primeiro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conjunto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entidades,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caso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Produto.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0661" y="1528492"/>
            <a:ext cx="8995410" cy="41071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Atributos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3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5" dirty="0">
                <a:latin typeface="Trebuchet MS"/>
                <a:cs typeface="Trebuchet MS"/>
              </a:rPr>
              <a:t>Passos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teste: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Trebuchet MS"/>
              <a:cs typeface="Trebuchet MS"/>
            </a:endParaRPr>
          </a:p>
          <a:p>
            <a:pPr marL="299085" marR="24765" indent="-287020" algn="just">
              <a:lnSpc>
                <a:spcPct val="100000"/>
              </a:lnSpc>
              <a:spcBef>
                <a:spcPts val="5"/>
              </a:spcBef>
            </a:pPr>
            <a:r>
              <a:rPr sz="2400" spc="-3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0" dirty="0">
                <a:latin typeface="Trebuchet MS"/>
                <a:cs typeface="Trebuchet MS"/>
              </a:rPr>
              <a:t>2. </a:t>
            </a:r>
            <a:r>
              <a:rPr sz="2400" spc="-15" dirty="0">
                <a:latin typeface="Trebuchet MS"/>
                <a:cs typeface="Trebuchet MS"/>
              </a:rPr>
              <a:t>Procedimento </a:t>
            </a:r>
            <a:r>
              <a:rPr sz="2400" spc="-5" dirty="0">
                <a:latin typeface="Trebuchet MS"/>
                <a:cs typeface="Trebuchet MS"/>
              </a:rPr>
              <a:t>análogo deve </a:t>
            </a:r>
            <a:r>
              <a:rPr sz="2400" dirty="0">
                <a:latin typeface="Trebuchet MS"/>
                <a:cs typeface="Trebuchet MS"/>
              </a:rPr>
              <a:t>ser feito, </a:t>
            </a:r>
            <a:r>
              <a:rPr sz="2400" spc="-5" dirty="0">
                <a:latin typeface="Trebuchet MS"/>
                <a:cs typeface="Trebuchet MS"/>
              </a:rPr>
              <a:t>agora, para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outra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entidade.</a:t>
            </a:r>
            <a:endParaRPr sz="240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400" spc="-1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10" dirty="0">
                <a:latin typeface="Trebuchet MS"/>
                <a:cs typeface="Trebuchet MS"/>
              </a:rPr>
              <a:t>Fixando-se </a:t>
            </a:r>
            <a:r>
              <a:rPr sz="2400" spc="-5" dirty="0">
                <a:latin typeface="Trebuchet MS"/>
                <a:cs typeface="Trebuchet MS"/>
              </a:rPr>
              <a:t>um fornecedor </a:t>
            </a:r>
            <a:r>
              <a:rPr sz="2400" dirty="0">
                <a:latin typeface="Trebuchet MS"/>
                <a:cs typeface="Trebuchet MS"/>
              </a:rPr>
              <a:t>e variando-se os </a:t>
            </a:r>
            <a:r>
              <a:rPr sz="2400" spc="-10" dirty="0">
                <a:latin typeface="Trebuchet MS"/>
                <a:cs typeface="Trebuchet MS"/>
              </a:rPr>
              <a:t>produtos </a:t>
            </a:r>
            <a:r>
              <a:rPr sz="2400" spc="-5" dirty="0">
                <a:latin typeface="Trebuchet MS"/>
                <a:cs typeface="Trebuchet MS"/>
              </a:rPr>
              <a:t>temos: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Casa do Analista </a:t>
            </a:r>
            <a:r>
              <a:rPr sz="2400" dirty="0">
                <a:latin typeface="Trebuchet MS"/>
                <a:cs typeface="Trebuchet MS"/>
              </a:rPr>
              <a:t>vende a </a:t>
            </a:r>
            <a:r>
              <a:rPr sz="2400" spc="-5" dirty="0">
                <a:latin typeface="Trebuchet MS"/>
                <a:cs typeface="Trebuchet MS"/>
              </a:rPr>
              <a:t>impressora </a:t>
            </a:r>
            <a:r>
              <a:rPr sz="2400" spc="-35" dirty="0">
                <a:latin typeface="Trebuchet MS"/>
                <a:cs typeface="Trebuchet MS"/>
              </a:rPr>
              <a:t>XPTO </a:t>
            </a:r>
            <a:r>
              <a:rPr sz="2400" spc="-10" dirty="0">
                <a:latin typeface="Trebuchet MS"/>
                <a:cs typeface="Trebuchet MS"/>
              </a:rPr>
              <a:t>por </a:t>
            </a:r>
            <a:r>
              <a:rPr sz="2400" spc="-5" dirty="0">
                <a:latin typeface="Trebuchet MS"/>
                <a:cs typeface="Trebuchet MS"/>
              </a:rPr>
              <a:t>R$ </a:t>
            </a:r>
            <a:r>
              <a:rPr sz="2400" dirty="0">
                <a:latin typeface="Trebuchet MS"/>
                <a:cs typeface="Trebuchet MS"/>
              </a:rPr>
              <a:t>350 e </a:t>
            </a:r>
            <a:r>
              <a:rPr sz="2400" spc="-5" dirty="0">
                <a:latin typeface="Trebuchet MS"/>
                <a:cs typeface="Trebuchet MS"/>
              </a:rPr>
              <a:t>um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notebook </a:t>
            </a:r>
            <a:r>
              <a:rPr sz="2400" spc="-70" dirty="0">
                <a:latin typeface="Trebuchet MS"/>
                <a:cs typeface="Trebuchet MS"/>
              </a:rPr>
              <a:t>AWS </a:t>
            </a:r>
            <a:r>
              <a:rPr sz="2400" dirty="0">
                <a:latin typeface="Trebuchet MS"/>
                <a:cs typeface="Trebuchet MS"/>
              </a:rPr>
              <a:t>por </a:t>
            </a:r>
            <a:r>
              <a:rPr sz="2400" spc="-5" dirty="0">
                <a:latin typeface="Trebuchet MS"/>
                <a:cs typeface="Trebuchet MS"/>
              </a:rPr>
              <a:t>R$ </a:t>
            </a:r>
            <a:r>
              <a:rPr sz="2400" dirty="0">
                <a:latin typeface="Trebuchet MS"/>
                <a:cs typeface="Trebuchet MS"/>
              </a:rPr>
              <a:t>1.700. Como o valor </a:t>
            </a:r>
            <a:r>
              <a:rPr sz="2400" spc="-5" dirty="0">
                <a:latin typeface="Trebuchet MS"/>
                <a:cs typeface="Trebuchet MS"/>
              </a:rPr>
              <a:t>do atributo </a:t>
            </a:r>
            <a:r>
              <a:rPr sz="2400" dirty="0">
                <a:latin typeface="Trebuchet MS"/>
                <a:cs typeface="Trebuchet MS"/>
              </a:rPr>
              <a:t>variou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para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mesma entidade, </a:t>
            </a:r>
            <a:r>
              <a:rPr sz="2400" dirty="0">
                <a:latin typeface="Trebuchet MS"/>
                <a:cs typeface="Trebuchet MS"/>
              </a:rPr>
              <a:t>é sinal de </a:t>
            </a:r>
            <a:r>
              <a:rPr sz="2400" spc="-5" dirty="0">
                <a:latin typeface="Trebuchet MS"/>
                <a:cs typeface="Trebuchet MS"/>
              </a:rPr>
              <a:t>que </a:t>
            </a:r>
            <a:r>
              <a:rPr sz="2400" dirty="0">
                <a:latin typeface="Trebuchet MS"/>
                <a:cs typeface="Trebuchet MS"/>
              </a:rPr>
              <a:t>ele </a:t>
            </a:r>
            <a:r>
              <a:rPr sz="2400" spc="-5" dirty="0">
                <a:latin typeface="Trebuchet MS"/>
                <a:cs typeface="Trebuchet MS"/>
              </a:rPr>
              <a:t>não </a:t>
            </a:r>
            <a:r>
              <a:rPr sz="2400" dirty="0">
                <a:latin typeface="Trebuchet MS"/>
                <a:cs typeface="Trebuchet MS"/>
              </a:rPr>
              <a:t>é </a:t>
            </a:r>
            <a:r>
              <a:rPr sz="2400" spc="-5" dirty="0">
                <a:latin typeface="Trebuchet MS"/>
                <a:cs typeface="Trebuchet MS"/>
              </a:rPr>
              <a:t>atributo </a:t>
            </a:r>
            <a:r>
              <a:rPr sz="2400" spc="-1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Fornecedor.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762" y="1023997"/>
            <a:ext cx="8978265" cy="2644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Atributos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3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5" dirty="0">
                <a:latin typeface="Trebuchet MS"/>
                <a:cs typeface="Trebuchet MS"/>
              </a:rPr>
              <a:t>Passos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teste: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</a:pPr>
            <a:r>
              <a:rPr sz="2400" spc="-3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0" dirty="0">
                <a:latin typeface="Trebuchet MS"/>
                <a:cs typeface="Trebuchet MS"/>
              </a:rPr>
              <a:t>3.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Se</a:t>
            </a:r>
            <a:r>
              <a:rPr sz="2400" dirty="0">
                <a:latin typeface="Trebuchet MS"/>
                <a:cs typeface="Trebuchet MS"/>
              </a:rPr>
              <a:t> 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atributo</a:t>
            </a:r>
            <a:r>
              <a:rPr sz="2400" dirty="0">
                <a:latin typeface="Trebuchet MS"/>
                <a:cs typeface="Trebuchet MS"/>
              </a:rPr>
              <a:t> preço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não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é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nem</a:t>
            </a:r>
            <a:r>
              <a:rPr sz="2400" dirty="0">
                <a:latin typeface="Trebuchet MS"/>
                <a:cs typeface="Trebuchet MS"/>
              </a:rPr>
              <a:t> de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Produto,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nem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Fornecedor, </a:t>
            </a:r>
            <a:r>
              <a:rPr sz="2400" spc="-5" dirty="0">
                <a:latin typeface="Trebuchet MS"/>
                <a:cs typeface="Trebuchet MS"/>
              </a:rPr>
              <a:t>então </a:t>
            </a:r>
            <a:r>
              <a:rPr sz="2400" dirty="0">
                <a:latin typeface="Trebuchet MS"/>
                <a:cs typeface="Trebuchet MS"/>
              </a:rPr>
              <a:t>é </a:t>
            </a:r>
            <a:r>
              <a:rPr sz="2400" spc="-5" dirty="0">
                <a:latin typeface="Trebuchet MS"/>
                <a:cs typeface="Trebuchet MS"/>
              </a:rPr>
              <a:t>um atributo do relacionamento entre os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dois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tipos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entidades.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832" y="3803777"/>
            <a:ext cx="10308336" cy="204063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829" y="601678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32" y="1812577"/>
            <a:ext cx="8979535" cy="41071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Atributos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5" dirty="0">
                <a:latin typeface="Trebuchet MS"/>
                <a:cs typeface="Trebuchet MS"/>
              </a:rPr>
              <a:t>Uma</a:t>
            </a:r>
            <a:r>
              <a:rPr sz="2400" spc="3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outra</a:t>
            </a:r>
            <a:r>
              <a:rPr sz="2400" spc="3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questão</a:t>
            </a:r>
            <a:r>
              <a:rPr sz="2400" spc="3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3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ser</a:t>
            </a:r>
            <a:r>
              <a:rPr sz="2400" spc="3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considerada</a:t>
            </a:r>
            <a:r>
              <a:rPr sz="2400" spc="3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relacionada</a:t>
            </a:r>
            <a:r>
              <a:rPr sz="2400" spc="3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3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atributos </a:t>
            </a:r>
            <a:r>
              <a:rPr sz="2400" spc="-7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é: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informação que </a:t>
            </a:r>
            <a:r>
              <a:rPr sz="2400" spc="5" dirty="0">
                <a:latin typeface="Trebuchet MS"/>
                <a:cs typeface="Trebuchet MS"/>
              </a:rPr>
              <a:t>se </a:t>
            </a:r>
            <a:r>
              <a:rPr sz="2400" spc="-5" dirty="0">
                <a:latin typeface="Trebuchet MS"/>
                <a:cs typeface="Trebuchet MS"/>
              </a:rPr>
              <a:t>deseja modelar deve </a:t>
            </a:r>
            <a:r>
              <a:rPr sz="2400" dirty="0">
                <a:latin typeface="Trebuchet MS"/>
                <a:cs typeface="Trebuchet MS"/>
              </a:rPr>
              <a:t>ser </a:t>
            </a:r>
            <a:r>
              <a:rPr sz="2400" spc="-5" dirty="0">
                <a:latin typeface="Trebuchet MS"/>
                <a:cs typeface="Trebuchet MS"/>
              </a:rPr>
              <a:t>tratada como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atributo</a:t>
            </a:r>
            <a:r>
              <a:rPr sz="2400" dirty="0">
                <a:latin typeface="Trebuchet MS"/>
                <a:cs typeface="Trebuchet MS"/>
              </a:rPr>
              <a:t> de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ou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como</a:t>
            </a:r>
            <a:r>
              <a:rPr sz="2400" dirty="0">
                <a:latin typeface="Trebuchet MS"/>
                <a:cs typeface="Trebuchet MS"/>
              </a:rPr>
              <a:t> uma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segunda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relacionada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à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primeira?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Trebuchet MS"/>
              <a:cs typeface="Trebuchet MS"/>
            </a:endParaRPr>
          </a:p>
          <a:p>
            <a:pPr marL="299085" marR="5715" indent="-287020" algn="just">
              <a:lnSpc>
                <a:spcPct val="100000"/>
              </a:lnSpc>
            </a:pPr>
            <a:r>
              <a:rPr sz="2400" spc="-5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50" dirty="0">
                <a:latin typeface="Trebuchet MS"/>
                <a:cs typeface="Trebuchet MS"/>
              </a:rPr>
              <a:t>Por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exemplo:</a:t>
            </a:r>
            <a:r>
              <a:rPr sz="2400" dirty="0">
                <a:latin typeface="Trebuchet MS"/>
                <a:cs typeface="Trebuchet MS"/>
              </a:rPr>
              <a:t> Será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</a:t>
            </a:r>
            <a:r>
              <a:rPr sz="2400" dirty="0">
                <a:latin typeface="Trebuchet MS"/>
                <a:cs typeface="Trebuchet MS"/>
              </a:rPr>
              <a:t> 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departamento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oferece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uma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disciplina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deve</a:t>
            </a:r>
            <a:r>
              <a:rPr sz="2400" dirty="0">
                <a:latin typeface="Trebuchet MS"/>
                <a:cs typeface="Trebuchet MS"/>
              </a:rPr>
              <a:t> ser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modelado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como</a:t>
            </a:r>
            <a:r>
              <a:rPr sz="2400" dirty="0">
                <a:latin typeface="Trebuchet MS"/>
                <a:cs typeface="Trebuchet MS"/>
              </a:rPr>
              <a:t> atributo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Disciplina,</a:t>
            </a:r>
            <a:r>
              <a:rPr sz="2400" spc="55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ou</a:t>
            </a:r>
            <a:r>
              <a:rPr sz="2400" spc="5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merece</a:t>
            </a:r>
            <a:r>
              <a:rPr sz="2400" spc="55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ser</a:t>
            </a:r>
            <a:r>
              <a:rPr sz="2400" spc="55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uma</a:t>
            </a:r>
            <a:r>
              <a:rPr sz="2400" spc="55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nova</a:t>
            </a:r>
            <a:r>
              <a:rPr sz="2400" spc="5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</a:t>
            </a:r>
            <a:r>
              <a:rPr sz="2400" spc="5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relacionada</a:t>
            </a:r>
            <a:r>
              <a:rPr sz="2400" spc="5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ela?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499" y="590832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517" y="1537370"/>
            <a:ext cx="8979535" cy="4472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Atributos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809625" algn="l"/>
                <a:tab pos="1777364" algn="l"/>
                <a:tab pos="2736215" algn="l"/>
                <a:tab pos="3944620" algn="l"/>
                <a:tab pos="4903470" algn="l"/>
                <a:tab pos="5481320" algn="l"/>
                <a:tab pos="6935470" algn="l"/>
                <a:tab pos="7428865" algn="l"/>
              </a:tabLst>
            </a:pPr>
            <a:r>
              <a:rPr sz="2400" spc="-3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0" dirty="0">
                <a:latin typeface="Trebuchet MS"/>
                <a:cs typeface="Trebuchet MS"/>
              </a:rPr>
              <a:t>De	</a:t>
            </a:r>
            <a:r>
              <a:rPr sz="2400" dirty="0">
                <a:latin typeface="Trebuchet MS"/>
                <a:cs typeface="Trebuchet MS"/>
              </a:rPr>
              <a:t>forma	geral,	convém	</a:t>
            </a:r>
            <a:r>
              <a:rPr sz="2400" spc="-5" dirty="0">
                <a:latin typeface="Trebuchet MS"/>
                <a:cs typeface="Trebuchet MS"/>
              </a:rPr>
              <a:t>tratar	um	</a:t>
            </a:r>
            <a:r>
              <a:rPr sz="2400" dirty="0">
                <a:latin typeface="Trebuchet MS"/>
                <a:cs typeface="Trebuchet MS"/>
              </a:rPr>
              <a:t>elemento	</a:t>
            </a:r>
            <a:r>
              <a:rPr sz="2400" spc="-5" dirty="0">
                <a:latin typeface="Trebuchet MS"/>
                <a:cs typeface="Trebuchet MS"/>
              </a:rPr>
              <a:t>de	informação</a:t>
            </a:r>
            <a:endParaRPr sz="2400" dirty="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rebuchet MS"/>
                <a:cs typeface="Trebuchet MS"/>
              </a:rPr>
              <a:t>como uma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segunda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entidade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se:</a:t>
            </a:r>
            <a:endParaRPr sz="2400" dirty="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</a:pPr>
            <a:r>
              <a:rPr sz="2400" spc="-4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45" dirty="0">
                <a:latin typeface="Trebuchet MS"/>
                <a:cs typeface="Trebuchet MS"/>
              </a:rPr>
              <a:t>O</a:t>
            </a:r>
            <a:r>
              <a:rPr sz="2400" spc="-5" dirty="0">
                <a:latin typeface="Trebuchet MS"/>
                <a:cs typeface="Trebuchet MS"/>
              </a:rPr>
              <a:t> elemento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questão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tem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atributos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próprios;</a:t>
            </a:r>
            <a:endParaRPr sz="2400" dirty="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</a:pPr>
            <a:r>
              <a:rPr sz="2400" spc="-4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45" dirty="0">
                <a:latin typeface="Trebuchet MS"/>
                <a:cs typeface="Trebuchet MS"/>
              </a:rPr>
              <a:t>A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segunda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entidade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resultante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é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relevante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para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sistema;</a:t>
            </a:r>
            <a:endParaRPr sz="2400" dirty="0">
              <a:latin typeface="Trebuchet MS"/>
              <a:cs typeface="Trebuchet MS"/>
            </a:endParaRPr>
          </a:p>
          <a:p>
            <a:pPr marL="756285" marR="6985" indent="-287020">
              <a:lnSpc>
                <a:spcPct val="100000"/>
              </a:lnSpc>
              <a:tabLst>
                <a:tab pos="1179830" algn="l"/>
                <a:tab pos="2691765" algn="l"/>
                <a:tab pos="3330575" algn="l"/>
                <a:tab pos="4620260" algn="l"/>
                <a:tab pos="5174615" algn="l"/>
                <a:tab pos="5950585" algn="l"/>
                <a:tab pos="7479030" algn="l"/>
                <a:tab pos="7858759" algn="l"/>
              </a:tabLst>
            </a:pPr>
            <a:r>
              <a:rPr sz="2400" spc="-9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dirty="0">
                <a:latin typeface="Trebuchet MS"/>
                <a:cs typeface="Trebuchet MS"/>
              </a:rPr>
              <a:t>O	</a:t>
            </a:r>
            <a:r>
              <a:rPr sz="2400" spc="-5" dirty="0">
                <a:latin typeface="Trebuchet MS"/>
                <a:cs typeface="Trebuchet MS"/>
              </a:rPr>
              <a:t>eleme</a:t>
            </a:r>
            <a:r>
              <a:rPr sz="2400" spc="5" dirty="0">
                <a:latin typeface="Trebuchet MS"/>
                <a:cs typeface="Trebuchet MS"/>
              </a:rPr>
              <a:t>nt</a:t>
            </a:r>
            <a:r>
              <a:rPr sz="2400" dirty="0">
                <a:latin typeface="Trebuchet MS"/>
                <a:cs typeface="Trebuchet MS"/>
              </a:rPr>
              <a:t>o	</a:t>
            </a:r>
            <a:r>
              <a:rPr sz="2400" spc="-5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m	</a:t>
            </a:r>
            <a:r>
              <a:rPr sz="2400" spc="-5" dirty="0">
                <a:latin typeface="Trebuchet MS"/>
                <a:cs typeface="Trebuchet MS"/>
              </a:rPr>
              <a:t>questã</a:t>
            </a:r>
            <a:r>
              <a:rPr sz="2400" dirty="0">
                <a:latin typeface="Trebuchet MS"/>
                <a:cs typeface="Trebuchet MS"/>
              </a:rPr>
              <a:t>o	</a:t>
            </a:r>
            <a:r>
              <a:rPr sz="2400" spc="-10" dirty="0">
                <a:latin typeface="Trebuchet MS"/>
                <a:cs typeface="Trebuchet MS"/>
              </a:rPr>
              <a:t>d</a:t>
            </a:r>
            <a:r>
              <a:rPr sz="2400" dirty="0">
                <a:latin typeface="Trebuchet MS"/>
                <a:cs typeface="Trebuchet MS"/>
              </a:rPr>
              <a:t>e	</a:t>
            </a:r>
            <a:r>
              <a:rPr sz="2400" spc="10" dirty="0">
                <a:latin typeface="Trebuchet MS"/>
                <a:cs typeface="Trebuchet MS"/>
              </a:rPr>
              <a:t>f</a:t>
            </a:r>
            <a:r>
              <a:rPr sz="2400" spc="-5" dirty="0">
                <a:latin typeface="Trebuchet MS"/>
                <a:cs typeface="Trebuchet MS"/>
              </a:rPr>
              <a:t>at</a:t>
            </a:r>
            <a:r>
              <a:rPr sz="2400" dirty="0">
                <a:latin typeface="Trebuchet MS"/>
                <a:cs typeface="Trebuchet MS"/>
              </a:rPr>
              <a:t>o	</a:t>
            </a:r>
            <a:r>
              <a:rPr sz="2400" spc="5" dirty="0">
                <a:latin typeface="Trebuchet MS"/>
                <a:cs typeface="Trebuchet MS"/>
              </a:rPr>
              <a:t>i</a:t>
            </a:r>
            <a:r>
              <a:rPr sz="2400" spc="-5" dirty="0">
                <a:latin typeface="Trebuchet MS"/>
                <a:cs typeface="Trebuchet MS"/>
              </a:rPr>
              <a:t>d</a:t>
            </a:r>
            <a:r>
              <a:rPr sz="2400" spc="5" dirty="0">
                <a:latin typeface="Trebuchet MS"/>
                <a:cs typeface="Trebuchet MS"/>
              </a:rPr>
              <a:t>e</a:t>
            </a:r>
            <a:r>
              <a:rPr sz="2400" spc="-5" dirty="0">
                <a:latin typeface="Trebuchet MS"/>
                <a:cs typeface="Trebuchet MS"/>
              </a:rPr>
              <a:t>nt</a:t>
            </a:r>
            <a:r>
              <a:rPr sz="2400" spc="5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fica	a	se</a:t>
            </a:r>
            <a:r>
              <a:rPr sz="2400" spc="5" dirty="0">
                <a:latin typeface="Trebuchet MS"/>
                <a:cs typeface="Trebuchet MS"/>
              </a:rPr>
              <a:t>g</a:t>
            </a:r>
            <a:r>
              <a:rPr sz="2400" spc="-5" dirty="0">
                <a:latin typeface="Trebuchet MS"/>
                <a:cs typeface="Trebuchet MS"/>
              </a:rPr>
              <a:t>un</a:t>
            </a:r>
            <a:r>
              <a:rPr sz="2400" spc="-15" dirty="0">
                <a:latin typeface="Trebuchet MS"/>
                <a:cs typeface="Trebuchet MS"/>
              </a:rPr>
              <a:t>d</a:t>
            </a:r>
            <a:r>
              <a:rPr sz="2400" dirty="0">
                <a:latin typeface="Trebuchet MS"/>
                <a:cs typeface="Trebuchet MS"/>
              </a:rPr>
              <a:t>a  </a:t>
            </a:r>
            <a:r>
              <a:rPr sz="2400" spc="-10" dirty="0">
                <a:latin typeface="Trebuchet MS"/>
                <a:cs typeface="Trebuchet MS"/>
              </a:rPr>
              <a:t>entidade;</a:t>
            </a:r>
            <a:endParaRPr sz="2400" dirty="0">
              <a:latin typeface="Trebuchet MS"/>
              <a:cs typeface="Trebuchet MS"/>
            </a:endParaRPr>
          </a:p>
          <a:p>
            <a:pPr marL="756285" marR="7620" indent="-287020">
              <a:lnSpc>
                <a:spcPct val="100000"/>
              </a:lnSpc>
              <a:tabLst>
                <a:tab pos="1175385" algn="l"/>
                <a:tab pos="2538095" algn="l"/>
                <a:tab pos="4003040" algn="l"/>
                <a:tab pos="4929505" algn="l"/>
                <a:tab pos="5595620" algn="l"/>
                <a:tab pos="7446009" algn="l"/>
                <a:tab pos="7863205" algn="l"/>
              </a:tabLst>
            </a:pPr>
            <a:r>
              <a:rPr sz="2400" spc="-9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dirty="0">
                <a:latin typeface="Trebuchet MS"/>
                <a:cs typeface="Trebuchet MS"/>
              </a:rPr>
              <a:t>A	segunda	</a:t>
            </a:r>
            <a:r>
              <a:rPr sz="2400" spc="-5" dirty="0">
                <a:latin typeface="Trebuchet MS"/>
                <a:cs typeface="Trebuchet MS"/>
              </a:rPr>
              <a:t>entid</a:t>
            </a:r>
            <a:r>
              <a:rPr sz="2400" spc="10" dirty="0">
                <a:latin typeface="Trebuchet MS"/>
                <a:cs typeface="Trebuchet MS"/>
              </a:rPr>
              <a:t>a</a:t>
            </a:r>
            <a:r>
              <a:rPr sz="2400" spc="-5" dirty="0">
                <a:latin typeface="Trebuchet MS"/>
                <a:cs typeface="Trebuchet MS"/>
              </a:rPr>
              <a:t>d</a:t>
            </a:r>
            <a:r>
              <a:rPr sz="2400" dirty="0">
                <a:latin typeface="Trebuchet MS"/>
                <a:cs typeface="Trebuchet MS"/>
              </a:rPr>
              <a:t>e	</a:t>
            </a:r>
            <a:r>
              <a:rPr sz="2400" spc="-5" dirty="0">
                <a:latin typeface="Trebuchet MS"/>
                <a:cs typeface="Trebuchet MS"/>
              </a:rPr>
              <a:t>pod</a:t>
            </a:r>
            <a:r>
              <a:rPr sz="2400" dirty="0">
                <a:latin typeface="Trebuchet MS"/>
                <a:cs typeface="Trebuchet MS"/>
              </a:rPr>
              <a:t>e	s</a:t>
            </a:r>
            <a:r>
              <a:rPr sz="2400" spc="10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r	re</a:t>
            </a:r>
            <a:r>
              <a:rPr sz="2400" spc="10" dirty="0">
                <a:latin typeface="Trebuchet MS"/>
                <a:cs typeface="Trebuchet MS"/>
              </a:rPr>
              <a:t>l</a:t>
            </a:r>
            <a:r>
              <a:rPr sz="2400" spc="-5" dirty="0">
                <a:latin typeface="Trebuchet MS"/>
                <a:cs typeface="Trebuchet MS"/>
              </a:rPr>
              <a:t>acionad</a:t>
            </a:r>
            <a:r>
              <a:rPr sz="2400" dirty="0">
                <a:latin typeface="Trebuchet MS"/>
                <a:cs typeface="Trebuchet MS"/>
              </a:rPr>
              <a:t>a	a	d</a:t>
            </a:r>
            <a:r>
              <a:rPr sz="2400" spc="5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versas  </a:t>
            </a:r>
            <a:r>
              <a:rPr sz="2400" spc="-5" dirty="0">
                <a:latin typeface="Trebuchet MS"/>
                <a:cs typeface="Trebuchet MS"/>
              </a:rPr>
              <a:t>ocorrências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entidade-1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(1:N);</a:t>
            </a:r>
            <a:endParaRPr sz="2400" dirty="0">
              <a:latin typeface="Trebuchet MS"/>
              <a:cs typeface="Trebuchet MS"/>
            </a:endParaRPr>
          </a:p>
          <a:p>
            <a:pPr marL="756285" marR="6985" indent="-287020">
              <a:lnSpc>
                <a:spcPct val="100000"/>
              </a:lnSpc>
              <a:spcBef>
                <a:spcPts val="5"/>
              </a:spcBef>
              <a:tabLst>
                <a:tab pos="1091565" algn="l"/>
                <a:tab pos="2370455" algn="l"/>
                <a:tab pos="3752850" algn="l"/>
                <a:tab pos="5592445" algn="l"/>
                <a:tab pos="5925820" algn="l"/>
                <a:tab pos="6955155" algn="l"/>
                <a:tab pos="8460740" algn="l"/>
              </a:tabLst>
            </a:pPr>
            <a:r>
              <a:rPr sz="2400" spc="-9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dirty="0">
                <a:latin typeface="Trebuchet MS"/>
                <a:cs typeface="Trebuchet MS"/>
              </a:rPr>
              <a:t>A	segunda	</a:t>
            </a:r>
            <a:r>
              <a:rPr sz="2400" spc="5" dirty="0">
                <a:latin typeface="Trebuchet MS"/>
                <a:cs typeface="Trebuchet MS"/>
              </a:rPr>
              <a:t>e</a:t>
            </a:r>
            <a:r>
              <a:rPr sz="2400" spc="-5" dirty="0">
                <a:latin typeface="Trebuchet MS"/>
                <a:cs typeface="Trebuchet MS"/>
              </a:rPr>
              <a:t>ntidad</a:t>
            </a:r>
            <a:r>
              <a:rPr sz="2400" dirty="0">
                <a:latin typeface="Trebuchet MS"/>
                <a:cs typeface="Trebuchet MS"/>
              </a:rPr>
              <a:t>e	relac</a:t>
            </a:r>
            <a:r>
              <a:rPr sz="2400" spc="10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10" dirty="0">
                <a:latin typeface="Trebuchet MS"/>
                <a:cs typeface="Trebuchet MS"/>
              </a:rPr>
              <a:t>n</a:t>
            </a:r>
            <a:r>
              <a:rPr sz="2400" spc="5" dirty="0">
                <a:latin typeface="Trebuchet MS"/>
                <a:cs typeface="Trebuchet MS"/>
              </a:rPr>
              <a:t>a</a:t>
            </a:r>
            <a:r>
              <a:rPr sz="2400" spc="-10" dirty="0">
                <a:latin typeface="Trebuchet MS"/>
                <a:cs typeface="Trebuchet MS"/>
              </a:rPr>
              <a:t>-</a:t>
            </a:r>
            <a:r>
              <a:rPr sz="2400" spc="10" dirty="0">
                <a:latin typeface="Trebuchet MS"/>
                <a:cs typeface="Trebuchet MS"/>
              </a:rPr>
              <a:t>s</a:t>
            </a:r>
            <a:r>
              <a:rPr sz="2400" dirty="0">
                <a:latin typeface="Trebuchet MS"/>
                <a:cs typeface="Trebuchet MS"/>
              </a:rPr>
              <a:t>e	a	</a:t>
            </a:r>
            <a:r>
              <a:rPr sz="2400" spc="5" dirty="0">
                <a:latin typeface="Trebuchet MS"/>
                <a:cs typeface="Trebuchet MS"/>
              </a:rPr>
              <a:t>o</a:t>
            </a:r>
            <a:r>
              <a:rPr sz="2400" spc="-5" dirty="0">
                <a:latin typeface="Trebuchet MS"/>
                <a:cs typeface="Trebuchet MS"/>
              </a:rPr>
              <a:t>utr</a:t>
            </a:r>
            <a:r>
              <a:rPr sz="2400" spc="10" dirty="0">
                <a:latin typeface="Trebuchet MS"/>
                <a:cs typeface="Trebuchet MS"/>
              </a:rPr>
              <a:t>a</a:t>
            </a:r>
            <a:r>
              <a:rPr sz="2400" dirty="0">
                <a:latin typeface="Trebuchet MS"/>
                <a:cs typeface="Trebuchet MS"/>
              </a:rPr>
              <a:t>s	</a:t>
            </a:r>
            <a:r>
              <a:rPr sz="2400" spc="-5" dirty="0">
                <a:latin typeface="Trebuchet MS"/>
                <a:cs typeface="Trebuchet MS"/>
              </a:rPr>
              <a:t>e</a:t>
            </a:r>
            <a:r>
              <a:rPr sz="2400" spc="5" dirty="0">
                <a:latin typeface="Trebuchet MS"/>
                <a:cs typeface="Trebuchet MS"/>
              </a:rPr>
              <a:t>n</a:t>
            </a:r>
            <a:r>
              <a:rPr sz="2400" spc="-5" dirty="0">
                <a:latin typeface="Trebuchet MS"/>
                <a:cs typeface="Trebuchet MS"/>
              </a:rPr>
              <a:t>tidad</a:t>
            </a:r>
            <a:r>
              <a:rPr sz="2400" spc="5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s	</a:t>
            </a:r>
            <a:r>
              <a:rPr sz="2400" spc="5" dirty="0">
                <a:latin typeface="Trebuchet MS"/>
                <a:cs typeface="Trebuchet MS"/>
              </a:rPr>
              <a:t>q</a:t>
            </a:r>
            <a:r>
              <a:rPr sz="2400" spc="-5" dirty="0">
                <a:latin typeface="Trebuchet MS"/>
                <a:cs typeface="Trebuchet MS"/>
              </a:rPr>
              <a:t>ue  não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entidade-1.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7537" y="601678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3544" y="1872615"/>
            <a:ext cx="8980170" cy="311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Entidades</a:t>
            </a:r>
            <a:endParaRPr sz="200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740"/>
              </a:spcBef>
            </a:pPr>
            <a:r>
              <a:rPr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5" dirty="0">
                <a:latin typeface="Trebuchet MS"/>
                <a:cs typeface="Trebuchet MS"/>
              </a:rPr>
              <a:t>Uma</a:t>
            </a:r>
            <a:r>
              <a:rPr sz="2400" spc="2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</a:t>
            </a:r>
            <a:r>
              <a:rPr sz="2400" spc="2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é</a:t>
            </a:r>
            <a:r>
              <a:rPr sz="2400" spc="27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uma</a:t>
            </a:r>
            <a:r>
              <a:rPr sz="2400" spc="270" dirty="0">
                <a:latin typeface="Trebuchet MS"/>
                <a:cs typeface="Trebuchet MS"/>
              </a:rPr>
              <a:t> 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representação</a:t>
            </a:r>
            <a:r>
              <a:rPr sz="2400" spc="2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abstrata</a:t>
            </a:r>
            <a:r>
              <a:rPr sz="2400" spc="2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2400" spc="2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alguma</a:t>
            </a:r>
            <a:r>
              <a:rPr sz="2400" spc="2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coisa </a:t>
            </a:r>
            <a:r>
              <a:rPr sz="2400" spc="-715" dirty="0">
                <a:latin typeface="Trebuchet MS"/>
                <a:cs typeface="Trebuchet MS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do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mundo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real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que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temos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interesse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monitorar</a:t>
            </a:r>
            <a:r>
              <a:rPr sz="2400" dirty="0">
                <a:latin typeface="Trebuchet MS"/>
                <a:cs typeface="Trebuchet MS"/>
              </a:rPr>
              <a:t> o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comportamento.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Pode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ser</a:t>
            </a:r>
            <a:r>
              <a:rPr sz="2400" dirty="0">
                <a:latin typeface="Trebuchet MS"/>
                <a:cs typeface="Trebuchet MS"/>
              </a:rPr>
              <a:t> 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representação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ser,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objeto,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 organismo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social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etc.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10"/>
              </a:spcBef>
              <a:tabLst>
                <a:tab pos="5588000" algn="l"/>
              </a:tabLst>
            </a:pPr>
            <a:r>
              <a:rPr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5" dirty="0">
                <a:latin typeface="Trebuchet MS"/>
                <a:cs typeface="Trebuchet MS"/>
              </a:rPr>
              <a:t>Uma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pessoa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específica,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por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exemplo,	</a:t>
            </a:r>
            <a:r>
              <a:rPr sz="2400" dirty="0">
                <a:latin typeface="Trebuchet MS"/>
                <a:cs typeface="Trebuchet MS"/>
              </a:rPr>
              <a:t>seria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uma</a:t>
            </a:r>
            <a:r>
              <a:rPr sz="2400" spc="-10" dirty="0">
                <a:latin typeface="Trebuchet MS"/>
                <a:cs typeface="Trebuchet MS"/>
              </a:rPr>
              <a:t> entidade?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654" y="421196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408" y="1102673"/>
            <a:ext cx="8978900" cy="1739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Atributos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400" spc="-3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0" dirty="0">
                <a:latin typeface="Trebuchet MS"/>
                <a:cs typeface="Trebuchet MS"/>
              </a:rPr>
              <a:t>No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exemplo,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todos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critérios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anteriormente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enumerados </a:t>
            </a:r>
            <a:r>
              <a:rPr sz="2400" dirty="0">
                <a:latin typeface="Trebuchet MS"/>
                <a:cs typeface="Trebuchet MS"/>
              </a:rPr>
              <a:t> foram satisfeitos </a:t>
            </a:r>
            <a:r>
              <a:rPr sz="2400" spc="5" dirty="0">
                <a:latin typeface="Trebuchet MS"/>
                <a:cs typeface="Trebuchet MS"/>
              </a:rPr>
              <a:t>e, </a:t>
            </a:r>
            <a:r>
              <a:rPr sz="2400" dirty="0">
                <a:latin typeface="Trebuchet MS"/>
                <a:cs typeface="Trebuchet MS"/>
              </a:rPr>
              <a:t>portanto, </a:t>
            </a:r>
            <a:r>
              <a:rPr sz="2400" spc="-5" dirty="0">
                <a:latin typeface="Trebuchet MS"/>
                <a:cs typeface="Trebuchet MS"/>
              </a:rPr>
              <a:t>departamento deve </a:t>
            </a:r>
            <a:r>
              <a:rPr sz="2400" spc="5" dirty="0">
                <a:latin typeface="Trebuchet MS"/>
                <a:cs typeface="Trebuchet MS"/>
              </a:rPr>
              <a:t>ser </a:t>
            </a:r>
            <a:r>
              <a:rPr sz="2400" spc="-5" dirty="0">
                <a:latin typeface="Trebuchet MS"/>
                <a:cs typeface="Trebuchet MS"/>
              </a:rPr>
              <a:t>tratado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como uma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nova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entidade.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8040" y="3010335"/>
            <a:ext cx="5995919" cy="352596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3398" y="341654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32" y="1350938"/>
            <a:ext cx="8979535" cy="4908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rebuchet MS"/>
                <a:cs typeface="Trebuchet MS"/>
              </a:rPr>
              <a:t>Restrições</a:t>
            </a:r>
            <a:r>
              <a:rPr sz="2000" b="1" i="1" spc="-7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de</a:t>
            </a:r>
            <a:r>
              <a:rPr sz="2000" b="1" i="1" spc="-45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Integridade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 dirty="0">
              <a:latin typeface="Trebuchet MS"/>
              <a:cs typeface="Trebuchet MS"/>
            </a:endParaRPr>
          </a:p>
          <a:p>
            <a:pPr marL="299085" marR="5715" indent="-287020" algn="just">
              <a:lnSpc>
                <a:spcPct val="100000"/>
              </a:lnSpc>
            </a:pPr>
            <a:r>
              <a:rPr sz="2800" spc="-4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800" spc="-45" dirty="0">
                <a:latin typeface="Trebuchet MS"/>
                <a:cs typeface="Trebuchet MS"/>
              </a:rPr>
              <a:t>Muitas </a:t>
            </a:r>
            <a:r>
              <a:rPr sz="2800" spc="-5" dirty="0">
                <a:latin typeface="Trebuchet MS"/>
                <a:cs typeface="Trebuchet MS"/>
              </a:rPr>
              <a:t>vezes, </a:t>
            </a:r>
            <a:r>
              <a:rPr sz="2800" spc="-10" dirty="0">
                <a:latin typeface="Trebuchet MS"/>
                <a:cs typeface="Trebuchet MS"/>
              </a:rPr>
              <a:t>não </a:t>
            </a:r>
            <a:r>
              <a:rPr sz="2800" spc="-5" dirty="0">
                <a:latin typeface="Trebuchet MS"/>
                <a:cs typeface="Trebuchet MS"/>
              </a:rPr>
              <a:t>somos capazes de </a:t>
            </a:r>
            <a:r>
              <a:rPr sz="2800" spc="-10" dirty="0">
                <a:latin typeface="Trebuchet MS"/>
                <a:cs typeface="Trebuchet MS"/>
              </a:rPr>
              <a:t>modelar </a:t>
            </a:r>
            <a:r>
              <a:rPr sz="2800" spc="-5" dirty="0">
                <a:latin typeface="Trebuchet MS"/>
                <a:cs typeface="Trebuchet MS"/>
              </a:rPr>
              <a:t>toda a 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estrutura de informação necessária </a:t>
            </a:r>
            <a:r>
              <a:rPr sz="2800" spc="-10" dirty="0">
                <a:latin typeface="Trebuchet MS"/>
                <a:cs typeface="Trebuchet MS"/>
              </a:rPr>
              <a:t>com um Diagrama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ER,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sobretudo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no </a:t>
            </a:r>
            <a:r>
              <a:rPr sz="2800" spc="-10" dirty="0">
                <a:latin typeface="Trebuchet MS"/>
                <a:cs typeface="Trebuchet MS"/>
              </a:rPr>
              <a:t>que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diz</a:t>
            </a:r>
            <a:r>
              <a:rPr sz="2800" spc="-5" dirty="0">
                <a:latin typeface="Trebuchet MS"/>
                <a:cs typeface="Trebuchet MS"/>
              </a:rPr>
              <a:t> respeito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a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restrições.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800" spc="-8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800" spc="-85" dirty="0">
                <a:latin typeface="Trebuchet MS"/>
                <a:cs typeface="Trebuchet MS"/>
              </a:rPr>
              <a:t>Para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suprir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essa</a:t>
            </a:r>
            <a:r>
              <a:rPr sz="2800" spc="-5" dirty="0">
                <a:latin typeface="Trebuchet MS"/>
                <a:cs typeface="Trebuchet MS"/>
              </a:rPr>
              <a:t> deficiência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de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representação</a:t>
            </a:r>
            <a:r>
              <a:rPr sz="2800" dirty="0">
                <a:latin typeface="Trebuchet MS"/>
                <a:cs typeface="Trebuchet MS"/>
              </a:rPr>
              <a:t> dos 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Diagramas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ER,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devemos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adicionar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ao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modelo 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descrições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textuais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na</a:t>
            </a:r>
            <a:r>
              <a:rPr sz="2800" dirty="0">
                <a:latin typeface="Trebuchet MS"/>
                <a:cs typeface="Trebuchet MS"/>
              </a:rPr>
              <a:t> forma</a:t>
            </a:r>
            <a:r>
              <a:rPr sz="2800" spc="5" dirty="0">
                <a:latin typeface="Trebuchet MS"/>
                <a:cs typeface="Trebuchet MS"/>
              </a:rPr>
              <a:t> de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restrições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 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integridade</a:t>
            </a:r>
            <a:r>
              <a:rPr sz="2800" spc="-5" dirty="0">
                <a:latin typeface="Trebuchet MS"/>
                <a:cs typeface="Trebuchet MS"/>
              </a:rPr>
              <a:t>,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isto</a:t>
            </a:r>
            <a:r>
              <a:rPr sz="2800" spc="-5" dirty="0">
                <a:latin typeface="Trebuchet MS"/>
                <a:cs typeface="Trebuchet MS"/>
              </a:rPr>
              <a:t> é,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restrições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do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mundo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real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que 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devem</a:t>
            </a:r>
            <a:r>
              <a:rPr sz="2800" u="heavy" spc="7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ser</a:t>
            </a:r>
            <a:r>
              <a:rPr sz="2800" u="heavy" spc="8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descritas</a:t>
            </a:r>
            <a:r>
              <a:rPr sz="2800" u="heavy" spc="7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para</a:t>
            </a:r>
            <a:r>
              <a:rPr sz="2800" u="heavy" spc="8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manter</a:t>
            </a:r>
            <a:r>
              <a:rPr sz="2800" u="heavy" spc="8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2800" u="heavy" spc="7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integridade</a:t>
            </a:r>
            <a:r>
              <a:rPr sz="2800" u="heavy" spc="7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do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modelo</a:t>
            </a:r>
            <a:r>
              <a:rPr sz="2800" spc="-10" dirty="0">
                <a:latin typeface="Trebuchet MS"/>
                <a:cs typeface="Trebuchet MS"/>
              </a:rPr>
              <a:t>.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3914" y="637189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9255" y="1856966"/>
            <a:ext cx="3104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rebuchet MS"/>
                <a:cs typeface="Trebuchet MS"/>
              </a:rPr>
              <a:t>Restrições</a:t>
            </a:r>
            <a:r>
              <a:rPr sz="2000" b="1" i="1" spc="-8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de</a:t>
            </a:r>
            <a:r>
              <a:rPr sz="2000" b="1" i="1" spc="-5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Integridade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3531" y="2776220"/>
            <a:ext cx="835596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800" spc="-100" dirty="0">
                <a:latin typeface="Trebuchet MS"/>
                <a:cs typeface="Trebuchet MS"/>
              </a:rPr>
              <a:t>Há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dois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tipos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básicos</a:t>
            </a:r>
            <a:r>
              <a:rPr sz="2800" spc="4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de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restrições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de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integridade:</a:t>
            </a:r>
            <a:endParaRPr sz="28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2800" spc="-3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800" spc="-30" dirty="0">
                <a:latin typeface="Trebuchet MS"/>
                <a:cs typeface="Trebuchet MS"/>
              </a:rPr>
              <a:t>restrições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sobre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os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possíveis</a:t>
            </a:r>
            <a:r>
              <a:rPr sz="2800" spc="4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relacionamentos;</a:t>
            </a:r>
            <a:endParaRPr sz="28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2800" spc="-3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800" spc="-30" dirty="0">
                <a:latin typeface="Trebuchet MS"/>
                <a:cs typeface="Trebuchet MS"/>
              </a:rPr>
              <a:t>restrições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sobre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os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valores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dos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atributos.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8404" y="459635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1409" y="1288795"/>
            <a:ext cx="5652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rebuchet MS"/>
                <a:cs typeface="Trebuchet MS"/>
              </a:rPr>
              <a:t>Restrições</a:t>
            </a:r>
            <a:r>
              <a:rPr sz="2000" b="1" i="1" spc="-6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de</a:t>
            </a:r>
            <a:r>
              <a:rPr sz="2000" b="1" i="1" spc="-25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Integridade</a:t>
            </a:r>
            <a:r>
              <a:rPr sz="2000" b="1" i="1" spc="-25" dirty="0">
                <a:latin typeface="Trebuchet MS"/>
                <a:cs typeface="Trebuchet MS"/>
              </a:rPr>
              <a:t> </a:t>
            </a:r>
            <a:r>
              <a:rPr sz="2000" b="1" i="1" dirty="0">
                <a:latin typeface="Trebuchet MS"/>
                <a:cs typeface="Trebuchet MS"/>
              </a:rPr>
              <a:t>em</a:t>
            </a:r>
            <a:r>
              <a:rPr sz="2000" b="1" i="1" spc="-20" dirty="0">
                <a:latin typeface="Trebuchet MS"/>
                <a:cs typeface="Trebuchet MS"/>
              </a:rPr>
              <a:t> </a:t>
            </a:r>
            <a:r>
              <a:rPr sz="2000" b="1" i="1" dirty="0">
                <a:latin typeface="Trebuchet MS"/>
                <a:cs typeface="Trebuchet MS"/>
              </a:rPr>
              <a:t>Relacionamentos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8954" y="2029062"/>
            <a:ext cx="898017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350" indent="-287020" algn="just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15" dirty="0">
                <a:latin typeface="Trebuchet MS"/>
                <a:cs typeface="Trebuchet MS"/>
              </a:rPr>
              <a:t>Alguns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relacionamentos</a:t>
            </a:r>
            <a:r>
              <a:rPr sz="2400" dirty="0">
                <a:latin typeface="Trebuchet MS"/>
                <a:cs typeface="Trebuchet MS"/>
              </a:rPr>
              <a:t> só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podem</a:t>
            </a:r>
            <a:r>
              <a:rPr sz="2400" dirty="0">
                <a:latin typeface="Trebuchet MS"/>
                <a:cs typeface="Trebuchet MS"/>
              </a:rPr>
              <a:t> ocorrer</a:t>
            </a:r>
            <a:r>
              <a:rPr sz="2400" spc="5" dirty="0">
                <a:latin typeface="Trebuchet MS"/>
                <a:cs typeface="Trebuchet MS"/>
              </a:rPr>
              <a:t> se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determinada </a:t>
            </a:r>
            <a:r>
              <a:rPr sz="2400" dirty="0">
                <a:latin typeface="Trebuchet MS"/>
                <a:cs typeface="Trebuchet MS"/>
              </a:rPr>
              <a:t> restrição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satisfeita.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3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0" dirty="0">
                <a:latin typeface="Trebuchet MS"/>
                <a:cs typeface="Trebuchet MS"/>
              </a:rPr>
              <a:t>Um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exemplo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restrição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integridade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são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cardinalidades</a:t>
            </a:r>
            <a:r>
              <a:rPr sz="2400" spc="-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400" spc="-5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50" dirty="0">
                <a:latin typeface="Trebuchet MS"/>
                <a:cs typeface="Trebuchet MS"/>
              </a:rPr>
              <a:t>Por </a:t>
            </a:r>
            <a:r>
              <a:rPr sz="2400" spc="-5" dirty="0">
                <a:latin typeface="Trebuchet MS"/>
                <a:cs typeface="Trebuchet MS"/>
              </a:rPr>
              <a:t>exemplo, </a:t>
            </a:r>
            <a:r>
              <a:rPr sz="2400" dirty="0">
                <a:latin typeface="Trebuchet MS"/>
                <a:cs typeface="Trebuchet MS"/>
              </a:rPr>
              <a:t>se </a:t>
            </a:r>
            <a:r>
              <a:rPr sz="2400" spc="-5" dirty="0">
                <a:latin typeface="Trebuchet MS"/>
                <a:cs typeface="Trebuchet MS"/>
              </a:rPr>
              <a:t>um </a:t>
            </a:r>
            <a:r>
              <a:rPr sz="2400" dirty="0">
                <a:latin typeface="Trebuchet MS"/>
                <a:cs typeface="Trebuchet MS"/>
              </a:rPr>
              <a:t>funcionário só pode estar </a:t>
            </a:r>
            <a:r>
              <a:rPr sz="2400" spc="-5" dirty="0">
                <a:latin typeface="Trebuchet MS"/>
                <a:cs typeface="Trebuchet MS"/>
              </a:rPr>
              <a:t>lotado em um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único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departamento,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então</a:t>
            </a:r>
            <a:r>
              <a:rPr sz="2400" dirty="0">
                <a:latin typeface="Trebuchet MS"/>
                <a:cs typeface="Trebuchet MS"/>
              </a:rPr>
              <a:t> não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é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possível</a:t>
            </a:r>
            <a:r>
              <a:rPr sz="2400" dirty="0">
                <a:latin typeface="Trebuchet MS"/>
                <a:cs typeface="Trebuchet MS"/>
              </a:rPr>
              <a:t> relacionar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funcionário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já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lotado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5" dirty="0">
                <a:latin typeface="Trebuchet MS"/>
                <a:cs typeface="Trebuchet MS"/>
              </a:rPr>
              <a:t> um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novo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departamento.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Trebuchet MS"/>
              <a:cs typeface="Trebuchet MS"/>
            </a:endParaRPr>
          </a:p>
          <a:p>
            <a:pPr marL="299085" marR="6985" indent="-287020" algn="just">
              <a:lnSpc>
                <a:spcPct val="100000"/>
              </a:lnSpc>
            </a:pPr>
            <a:r>
              <a:rPr sz="2400" spc="-4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45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cardinalidade</a:t>
            </a:r>
            <a:r>
              <a:rPr sz="2400" dirty="0">
                <a:latin typeface="Trebuchet MS"/>
                <a:cs typeface="Trebuchet MS"/>
              </a:rPr>
              <a:t> é uma </a:t>
            </a:r>
            <a:r>
              <a:rPr sz="2400" spc="-5" dirty="0">
                <a:latin typeface="Trebuchet MS"/>
                <a:cs typeface="Trebuchet MS"/>
              </a:rPr>
              <a:t>das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poucas</a:t>
            </a:r>
            <a:r>
              <a:rPr sz="2400" spc="7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restrições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7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integridade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são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expressas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próprio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Diagrama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ER.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7382" y="273204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7413" y="1065950"/>
            <a:ext cx="8414385" cy="104394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000" b="1" i="1" dirty="0">
                <a:latin typeface="Trebuchet MS"/>
                <a:cs typeface="Trebuchet MS"/>
              </a:rPr>
              <a:t>Restrições</a:t>
            </a:r>
            <a:r>
              <a:rPr sz="2000" b="1" i="1" spc="-6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de</a:t>
            </a:r>
            <a:r>
              <a:rPr sz="2000" b="1" i="1" spc="-25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Integridade</a:t>
            </a:r>
            <a:r>
              <a:rPr sz="2000" b="1" i="1" spc="-20" dirty="0">
                <a:latin typeface="Trebuchet MS"/>
                <a:cs typeface="Trebuchet MS"/>
              </a:rPr>
              <a:t> </a:t>
            </a:r>
            <a:r>
              <a:rPr sz="2000" b="1" i="1" dirty="0">
                <a:latin typeface="Trebuchet MS"/>
                <a:cs typeface="Trebuchet MS"/>
              </a:rPr>
              <a:t>em</a:t>
            </a:r>
            <a:r>
              <a:rPr sz="2000" b="1" i="1" spc="-20" dirty="0">
                <a:latin typeface="Trebuchet MS"/>
                <a:cs typeface="Trebuchet MS"/>
              </a:rPr>
              <a:t> </a:t>
            </a:r>
            <a:r>
              <a:rPr sz="2000" b="1" i="1" dirty="0">
                <a:latin typeface="Trebuchet MS"/>
                <a:cs typeface="Trebuchet MS"/>
              </a:rPr>
              <a:t>Relacionamentos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400" spc="-3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0" dirty="0">
                <a:latin typeface="Trebuchet MS"/>
                <a:cs typeface="Trebuchet MS"/>
              </a:rPr>
              <a:t>No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exemplo,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quais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seriam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algumas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restrições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possíveis?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4040" y="2459942"/>
            <a:ext cx="6271984" cy="372779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472" y="1050866"/>
            <a:ext cx="8980805" cy="506857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000" b="1" i="1" dirty="0">
                <a:latin typeface="Trebuchet MS"/>
                <a:cs typeface="Trebuchet MS"/>
              </a:rPr>
              <a:t>Restrições</a:t>
            </a:r>
            <a:r>
              <a:rPr sz="2000" b="1" i="1" spc="-6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de</a:t>
            </a:r>
            <a:r>
              <a:rPr sz="2000" b="1" i="1" spc="-25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Integridade</a:t>
            </a:r>
            <a:r>
              <a:rPr sz="2000" b="1" i="1" spc="-20" dirty="0">
                <a:latin typeface="Trebuchet MS"/>
                <a:cs typeface="Trebuchet MS"/>
              </a:rPr>
              <a:t> </a:t>
            </a:r>
            <a:r>
              <a:rPr sz="2000" b="1" i="1" dirty="0">
                <a:latin typeface="Trebuchet MS"/>
                <a:cs typeface="Trebuchet MS"/>
              </a:rPr>
              <a:t>em</a:t>
            </a:r>
            <a:r>
              <a:rPr sz="2000" b="1" i="1" spc="-20" dirty="0">
                <a:latin typeface="Trebuchet MS"/>
                <a:cs typeface="Trebuchet MS"/>
              </a:rPr>
              <a:t> </a:t>
            </a:r>
            <a:r>
              <a:rPr sz="2000" b="1" i="1" dirty="0">
                <a:latin typeface="Trebuchet MS"/>
                <a:cs typeface="Trebuchet MS"/>
              </a:rPr>
              <a:t>Relacionamentos</a:t>
            </a:r>
            <a:endParaRPr sz="2000" dirty="0">
              <a:latin typeface="Trebuchet MS"/>
              <a:cs typeface="Trebuchet MS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1495"/>
              </a:spcBef>
            </a:pPr>
            <a:r>
              <a:rPr sz="2400" spc="-2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0" dirty="0">
                <a:latin typeface="Trebuchet MS"/>
                <a:cs typeface="Trebuchet MS"/>
              </a:rPr>
              <a:t>Nesse </a:t>
            </a:r>
            <a:r>
              <a:rPr sz="2400" spc="-5" dirty="0">
                <a:latin typeface="Trebuchet MS"/>
                <a:cs typeface="Trebuchet MS"/>
              </a:rPr>
              <a:t>exemplo, </a:t>
            </a:r>
            <a:r>
              <a:rPr sz="2400" dirty="0">
                <a:latin typeface="Trebuchet MS"/>
                <a:cs typeface="Trebuchet MS"/>
              </a:rPr>
              <a:t>podemos </a:t>
            </a:r>
            <a:r>
              <a:rPr sz="2400" spc="-60" dirty="0">
                <a:latin typeface="Trebuchet MS"/>
                <a:cs typeface="Trebuchet MS"/>
              </a:rPr>
              <a:t>dizer, </a:t>
            </a:r>
            <a:r>
              <a:rPr sz="2400" spc="-5" dirty="0">
                <a:latin typeface="Trebuchet MS"/>
                <a:cs typeface="Trebuchet MS"/>
              </a:rPr>
              <a:t>dentre outras </a:t>
            </a:r>
            <a:r>
              <a:rPr sz="2400" dirty="0">
                <a:latin typeface="Trebuchet MS"/>
                <a:cs typeface="Trebuchet MS"/>
              </a:rPr>
              <a:t>coisas, </a:t>
            </a:r>
            <a:r>
              <a:rPr sz="2400" spc="-5" dirty="0">
                <a:latin typeface="Trebuchet MS"/>
                <a:cs typeface="Trebuchet MS"/>
              </a:rPr>
              <a:t>que </a:t>
            </a:r>
            <a:r>
              <a:rPr sz="2400" spc="5" dirty="0">
                <a:latin typeface="Trebuchet MS"/>
                <a:cs typeface="Trebuchet MS"/>
              </a:rPr>
              <a:t>um 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aluno </a:t>
            </a:r>
            <a:r>
              <a:rPr sz="2400" dirty="0">
                <a:latin typeface="Trebuchet MS"/>
                <a:cs typeface="Trebuchet MS"/>
              </a:rPr>
              <a:t>não </a:t>
            </a:r>
            <a:r>
              <a:rPr sz="2400" spc="-5" dirty="0">
                <a:latin typeface="Trebuchet MS"/>
                <a:cs typeface="Trebuchet MS"/>
              </a:rPr>
              <a:t>pode </a:t>
            </a:r>
            <a:r>
              <a:rPr sz="2400" dirty="0">
                <a:latin typeface="Trebuchet MS"/>
                <a:cs typeface="Trebuchet MS"/>
              </a:rPr>
              <a:t>se </a:t>
            </a:r>
            <a:r>
              <a:rPr sz="2400" spc="-5" dirty="0">
                <a:latin typeface="Trebuchet MS"/>
                <a:cs typeface="Trebuchet MS"/>
              </a:rPr>
              <a:t>matricular duas vezes na mesma turma,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ainda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ele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possa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matricular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 </a:t>
            </a:r>
            <a:r>
              <a:rPr sz="2400" dirty="0">
                <a:latin typeface="Trebuchet MS"/>
                <a:cs typeface="Trebuchet MS"/>
              </a:rPr>
              <a:t>várias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turmas.</a:t>
            </a:r>
            <a:endParaRPr sz="2400" dirty="0">
              <a:latin typeface="Trebuchet MS"/>
              <a:cs typeface="Trebuchet MS"/>
            </a:endParaRPr>
          </a:p>
          <a:p>
            <a:pPr marL="299085" marR="5715" indent="-287020" algn="just">
              <a:lnSpc>
                <a:spcPct val="100000"/>
              </a:lnSpc>
            </a:pPr>
            <a:r>
              <a:rPr sz="2400" spc="-2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0" dirty="0">
                <a:latin typeface="Trebuchet MS"/>
                <a:cs typeface="Trebuchet MS"/>
              </a:rPr>
              <a:t>Além </a:t>
            </a:r>
            <a:r>
              <a:rPr sz="2400" spc="-5" dirty="0">
                <a:latin typeface="Trebuchet MS"/>
                <a:cs typeface="Trebuchet MS"/>
              </a:rPr>
              <a:t>disso, um </a:t>
            </a:r>
            <a:r>
              <a:rPr sz="2400" dirty="0">
                <a:latin typeface="Trebuchet MS"/>
                <a:cs typeface="Trebuchet MS"/>
              </a:rPr>
              <a:t>aluno </a:t>
            </a:r>
            <a:r>
              <a:rPr sz="2400" spc="-5" dirty="0">
                <a:latin typeface="Trebuchet MS"/>
                <a:cs typeface="Trebuchet MS"/>
              </a:rPr>
              <a:t>só pode </a:t>
            </a:r>
            <a:r>
              <a:rPr sz="2400" spc="5" dirty="0">
                <a:latin typeface="Trebuchet MS"/>
                <a:cs typeface="Trebuchet MS"/>
              </a:rPr>
              <a:t>se </a:t>
            </a:r>
            <a:r>
              <a:rPr sz="2400" spc="-5" dirty="0">
                <a:latin typeface="Trebuchet MS"/>
                <a:cs typeface="Trebuchet MS"/>
              </a:rPr>
              <a:t>matricular em uma turma </a:t>
            </a:r>
            <a:r>
              <a:rPr sz="2400" spc="5" dirty="0">
                <a:latin typeface="Trebuchet MS"/>
                <a:cs typeface="Trebuchet MS"/>
              </a:rPr>
              <a:t>de 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disciplina,</a:t>
            </a:r>
            <a:r>
              <a:rPr sz="2400" dirty="0">
                <a:latin typeface="Trebuchet MS"/>
                <a:cs typeface="Trebuchet MS"/>
              </a:rPr>
              <a:t> se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já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tiver</a:t>
            </a:r>
            <a:r>
              <a:rPr sz="2400" dirty="0">
                <a:latin typeface="Trebuchet MS"/>
                <a:cs typeface="Trebuchet MS"/>
              </a:rPr>
              <a:t> cursado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todos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pré-requisitos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daquela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disciplina.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15" dirty="0">
                <a:latin typeface="Trebuchet MS"/>
                <a:cs typeface="Trebuchet MS"/>
              </a:rPr>
              <a:t>Essas </a:t>
            </a:r>
            <a:r>
              <a:rPr sz="2400" spc="-5" dirty="0">
                <a:latin typeface="Trebuchet MS"/>
                <a:cs typeface="Trebuchet MS"/>
              </a:rPr>
              <a:t>duas </a:t>
            </a:r>
            <a:r>
              <a:rPr sz="2400" dirty="0">
                <a:latin typeface="Trebuchet MS"/>
                <a:cs typeface="Trebuchet MS"/>
              </a:rPr>
              <a:t>restrições </a:t>
            </a:r>
            <a:r>
              <a:rPr sz="2400" spc="-5" dirty="0">
                <a:latin typeface="Trebuchet MS"/>
                <a:cs typeface="Trebuchet MS"/>
              </a:rPr>
              <a:t>sobre possíveis relacionamentos </a:t>
            </a:r>
            <a:r>
              <a:rPr sz="2400" dirty="0">
                <a:latin typeface="Trebuchet MS"/>
                <a:cs typeface="Trebuchet MS"/>
              </a:rPr>
              <a:t>não são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passíveis</a:t>
            </a:r>
            <a:r>
              <a:rPr sz="2400" spc="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</a:t>
            </a:r>
            <a:r>
              <a:rPr sz="2400" spc="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serem</a:t>
            </a:r>
            <a:r>
              <a:rPr sz="2400" spc="1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capturadas</a:t>
            </a:r>
            <a:r>
              <a:rPr sz="2400" spc="1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pela</a:t>
            </a:r>
            <a:r>
              <a:rPr sz="2400" spc="19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notação</a:t>
            </a:r>
            <a:r>
              <a:rPr sz="2400" spc="19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dos</a:t>
            </a:r>
            <a:r>
              <a:rPr sz="2400" spc="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Diagramas</a:t>
            </a:r>
            <a:r>
              <a:rPr sz="2400" spc="195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ER </a:t>
            </a:r>
            <a:r>
              <a:rPr sz="2400" spc="-7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 </a:t>
            </a:r>
            <a:r>
              <a:rPr sz="2400" spc="-5" dirty="0">
                <a:latin typeface="Trebuchet MS"/>
                <a:cs typeface="Trebuchet MS"/>
              </a:rPr>
              <a:t>devem </a:t>
            </a:r>
            <a:r>
              <a:rPr sz="2400" spc="-85" dirty="0">
                <a:latin typeface="Trebuchet MS"/>
                <a:cs typeface="Trebuchet MS"/>
              </a:rPr>
              <a:t>ser, </a:t>
            </a:r>
            <a:r>
              <a:rPr sz="2400" spc="-5" dirty="0">
                <a:latin typeface="Trebuchet MS"/>
                <a:cs typeface="Trebuchet MS"/>
              </a:rPr>
              <a:t>então,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escritas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em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linguagem natural </a:t>
            </a:r>
            <a:r>
              <a:rPr sz="2400" spc="-5" dirty="0">
                <a:latin typeface="Trebuchet MS"/>
                <a:cs typeface="Trebuchet MS"/>
              </a:rPr>
              <a:t>como parte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 Modelo </a:t>
            </a:r>
            <a:r>
              <a:rPr sz="2400" dirty="0">
                <a:latin typeface="Trebuchet MS"/>
                <a:cs typeface="Trebuchet MS"/>
              </a:rPr>
              <a:t>ER, </a:t>
            </a:r>
            <a:r>
              <a:rPr sz="2400" spc="-5" dirty="0">
                <a:latin typeface="Trebuchet MS"/>
                <a:cs typeface="Trebuchet MS"/>
              </a:rPr>
              <a:t>mais precisamente </a:t>
            </a:r>
            <a:r>
              <a:rPr sz="2400" dirty="0">
                <a:latin typeface="Trebuchet MS"/>
                <a:cs typeface="Trebuchet MS"/>
              </a:rPr>
              <a:t>no </a:t>
            </a:r>
            <a:r>
              <a:rPr sz="2400" b="1" spc="-5" dirty="0">
                <a:latin typeface="Trebuchet MS"/>
                <a:cs typeface="Trebuchet MS"/>
              </a:rPr>
              <a:t>dicionário de dados </a:t>
            </a:r>
            <a:r>
              <a:rPr sz="2400" spc="-10" dirty="0">
                <a:latin typeface="Trebuchet MS"/>
                <a:cs typeface="Trebuchet MS"/>
              </a:rPr>
              <a:t>do </a:t>
            </a:r>
            <a:r>
              <a:rPr sz="2400" spc="-5" dirty="0">
                <a:latin typeface="Trebuchet MS"/>
                <a:cs typeface="Trebuchet MS"/>
              </a:rPr>
              <a:t> projeto.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9975" y="1236662"/>
            <a:ext cx="8980170" cy="4384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rebuchet MS"/>
                <a:cs typeface="Trebuchet MS"/>
              </a:rPr>
              <a:t>Restrições</a:t>
            </a:r>
            <a:r>
              <a:rPr sz="2000" b="1" i="1" spc="-6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de</a:t>
            </a:r>
            <a:r>
              <a:rPr sz="2000" b="1" i="1" spc="-25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Integridade</a:t>
            </a:r>
            <a:r>
              <a:rPr sz="2000" b="1" i="1" spc="-20" dirty="0">
                <a:latin typeface="Trebuchet MS"/>
                <a:cs typeface="Trebuchet MS"/>
              </a:rPr>
              <a:t> </a:t>
            </a:r>
            <a:r>
              <a:rPr sz="2000" b="1" i="1" dirty="0">
                <a:latin typeface="Trebuchet MS"/>
                <a:cs typeface="Trebuchet MS"/>
              </a:rPr>
              <a:t>em</a:t>
            </a:r>
            <a:r>
              <a:rPr sz="2000" b="1" i="1" spc="-20" dirty="0">
                <a:latin typeface="Trebuchet MS"/>
                <a:cs typeface="Trebuchet MS"/>
              </a:rPr>
              <a:t> </a:t>
            </a:r>
            <a:r>
              <a:rPr sz="2000" b="1" i="1" dirty="0">
                <a:latin typeface="Trebuchet MS"/>
                <a:cs typeface="Trebuchet MS"/>
              </a:rPr>
              <a:t>Relacionamentos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 dirty="0">
              <a:latin typeface="Trebuchet MS"/>
              <a:cs typeface="Trebuchet MS"/>
            </a:endParaRPr>
          </a:p>
          <a:p>
            <a:pPr marL="299085" marR="5715" indent="-287020" algn="just">
              <a:lnSpc>
                <a:spcPct val="100000"/>
              </a:lnSpc>
            </a:pPr>
            <a:r>
              <a:rPr sz="2400" spc="-4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45" dirty="0">
                <a:latin typeface="Trebuchet MS"/>
                <a:cs typeface="Trebuchet MS"/>
              </a:rPr>
              <a:t>O </a:t>
            </a:r>
            <a:r>
              <a:rPr sz="2400" spc="-5" dirty="0">
                <a:latin typeface="Trebuchet MS"/>
                <a:cs typeface="Trebuchet MS"/>
              </a:rPr>
              <a:t>primeiro tipo de </a:t>
            </a:r>
            <a:r>
              <a:rPr sz="2400" dirty="0">
                <a:latin typeface="Trebuchet MS"/>
                <a:cs typeface="Trebuchet MS"/>
              </a:rPr>
              <a:t>restrição </a:t>
            </a:r>
            <a:r>
              <a:rPr sz="2400" spc="-5" dirty="0">
                <a:latin typeface="Trebuchet MS"/>
                <a:cs typeface="Trebuchet MS"/>
              </a:rPr>
              <a:t>apontado </a:t>
            </a:r>
            <a:r>
              <a:rPr sz="2400" dirty="0">
                <a:latin typeface="Trebuchet MS"/>
                <a:cs typeface="Trebuchet MS"/>
              </a:rPr>
              <a:t>no exemplo é </a:t>
            </a:r>
            <a:r>
              <a:rPr sz="2400" spc="-5" dirty="0">
                <a:latin typeface="Trebuchet MS"/>
                <a:cs typeface="Trebuchet MS"/>
              </a:rPr>
              <a:t>dito uma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restrição </a:t>
            </a:r>
            <a:r>
              <a:rPr sz="2400" b="1" spc="-5" dirty="0">
                <a:latin typeface="Trebuchet MS"/>
                <a:cs typeface="Trebuchet MS"/>
              </a:rPr>
              <a:t>de </a:t>
            </a:r>
            <a:r>
              <a:rPr sz="2400" b="1" spc="-10" dirty="0">
                <a:latin typeface="Trebuchet MS"/>
                <a:cs typeface="Trebuchet MS"/>
              </a:rPr>
              <a:t>integridade </a:t>
            </a:r>
            <a:r>
              <a:rPr sz="2400" b="1" spc="-5" dirty="0">
                <a:latin typeface="Trebuchet MS"/>
                <a:cs typeface="Trebuchet MS"/>
              </a:rPr>
              <a:t>de repetição </a:t>
            </a:r>
            <a:r>
              <a:rPr sz="2400" dirty="0">
                <a:latin typeface="Trebuchet MS"/>
                <a:cs typeface="Trebuchet MS"/>
              </a:rPr>
              <a:t>e </a:t>
            </a:r>
            <a:r>
              <a:rPr sz="2400" spc="-5" dirty="0">
                <a:latin typeface="Trebuchet MS"/>
                <a:cs typeface="Trebuchet MS"/>
              </a:rPr>
              <a:t>indica quantas </a:t>
            </a:r>
            <a:r>
              <a:rPr sz="2400" dirty="0">
                <a:latin typeface="Trebuchet MS"/>
                <a:cs typeface="Trebuchet MS"/>
              </a:rPr>
              <a:t>vezes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os</a:t>
            </a:r>
            <a:r>
              <a:rPr sz="2400" dirty="0">
                <a:latin typeface="Trebuchet MS"/>
                <a:cs typeface="Trebuchet MS"/>
              </a:rPr>
              <a:t> mesmos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dois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elementos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podem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ser 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relacionados.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400" spc="-4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45" dirty="0">
                <a:latin typeface="Trebuchet MS"/>
                <a:cs typeface="Trebuchet MS"/>
              </a:rPr>
              <a:t>O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segundo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tipo</a:t>
            </a:r>
            <a:r>
              <a:rPr sz="2400" dirty="0">
                <a:latin typeface="Trebuchet MS"/>
                <a:cs typeface="Trebuchet MS"/>
              </a:rPr>
              <a:t> é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dito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restrição</a:t>
            </a:r>
            <a:r>
              <a:rPr sz="2400" b="1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de</a:t>
            </a:r>
            <a:r>
              <a:rPr sz="2400" b="1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integridade</a:t>
            </a:r>
            <a:r>
              <a:rPr sz="2400" b="1" spc="-5" dirty="0">
                <a:latin typeface="Trebuchet MS"/>
                <a:cs typeface="Trebuchet MS"/>
              </a:rPr>
              <a:t> de </a:t>
            </a:r>
            <a:r>
              <a:rPr sz="2400" b="1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dependência</a:t>
            </a:r>
            <a:r>
              <a:rPr sz="2400" spc="-5" dirty="0">
                <a:latin typeface="Trebuchet MS"/>
                <a:cs typeface="Trebuchet MS"/>
              </a:rPr>
              <a:t>,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apontando</a:t>
            </a:r>
            <a:r>
              <a:rPr sz="2400" spc="-5" dirty="0">
                <a:latin typeface="Trebuchet MS"/>
                <a:cs typeface="Trebuchet MS"/>
              </a:rPr>
              <a:t> que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relacionamento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pode</a:t>
            </a:r>
            <a:r>
              <a:rPr sz="2400" dirty="0">
                <a:latin typeface="Trebuchet MS"/>
                <a:cs typeface="Trebuchet MS"/>
              </a:rPr>
              <a:t> ser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restringido por outro relacionamento, ou depender de seus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relacionamentos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anteriores.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1097" y="1537370"/>
            <a:ext cx="8980805" cy="2555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 marR="3387725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rebuchet MS"/>
                <a:cs typeface="Trebuchet MS"/>
              </a:rPr>
              <a:t>Restrições</a:t>
            </a:r>
            <a:r>
              <a:rPr sz="2000" b="1" i="1" spc="-6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de</a:t>
            </a:r>
            <a:r>
              <a:rPr sz="2000" b="1" i="1" spc="-25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Integridade</a:t>
            </a:r>
            <a:r>
              <a:rPr sz="2000" b="1" i="1" spc="-20" dirty="0">
                <a:latin typeface="Trebuchet MS"/>
                <a:cs typeface="Trebuchet MS"/>
              </a:rPr>
              <a:t> </a:t>
            </a:r>
            <a:r>
              <a:rPr sz="2000" b="1" i="1" dirty="0">
                <a:latin typeface="Trebuchet MS"/>
                <a:cs typeface="Trebuchet MS"/>
              </a:rPr>
              <a:t>sobre</a:t>
            </a:r>
            <a:r>
              <a:rPr sz="2000" b="1" i="1" spc="-45" dirty="0">
                <a:latin typeface="Trebuchet MS"/>
                <a:cs typeface="Trebuchet MS"/>
              </a:rPr>
              <a:t> </a:t>
            </a:r>
            <a:r>
              <a:rPr sz="2000" b="1" i="1" dirty="0">
                <a:latin typeface="Trebuchet MS"/>
                <a:cs typeface="Trebuchet MS"/>
              </a:rPr>
              <a:t>o</a:t>
            </a:r>
            <a:r>
              <a:rPr sz="2000" b="1" i="1" spc="-5" dirty="0">
                <a:latin typeface="Trebuchet MS"/>
                <a:cs typeface="Trebuchet MS"/>
              </a:rPr>
              <a:t> </a:t>
            </a:r>
            <a:r>
              <a:rPr sz="2000" b="1" i="1" dirty="0">
                <a:latin typeface="Trebuchet MS"/>
                <a:cs typeface="Trebuchet MS"/>
              </a:rPr>
              <a:t>Domínio</a:t>
            </a:r>
            <a:r>
              <a:rPr sz="2000" b="1" i="1" spc="-6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dos </a:t>
            </a:r>
            <a:r>
              <a:rPr sz="2000" b="1" i="1" spc="-59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Atributos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400" spc="-1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15" dirty="0">
                <a:latin typeface="Trebuchet MS"/>
                <a:cs typeface="Trebuchet MS"/>
              </a:rPr>
              <a:t>Ainda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visando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manter</a:t>
            </a:r>
            <a:r>
              <a:rPr sz="2400" dirty="0">
                <a:latin typeface="Trebuchet MS"/>
                <a:cs typeface="Trebuchet MS"/>
              </a:rPr>
              <a:t> 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integridade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modelo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dados,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devemos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descrever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dicionário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dados</a:t>
            </a:r>
            <a:r>
              <a:rPr sz="2400" dirty="0">
                <a:latin typeface="Trebuchet MS"/>
                <a:cs typeface="Trebuchet MS"/>
              </a:rPr>
              <a:t> restrições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 integridade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</a:t>
            </a:r>
            <a:r>
              <a:rPr sz="2400" dirty="0">
                <a:latin typeface="Trebuchet MS"/>
                <a:cs typeface="Trebuchet MS"/>
              </a:rPr>
              <a:t> regem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os</a:t>
            </a:r>
            <a:r>
              <a:rPr sz="2400" dirty="0">
                <a:latin typeface="Trebuchet MS"/>
                <a:cs typeface="Trebuchet MS"/>
              </a:rPr>
              <a:t> valores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dos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atributos,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isto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é,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conjunto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valores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atributo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pode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assumir.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6708" y="1102364"/>
            <a:ext cx="8978900" cy="511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 marR="338582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rebuchet MS"/>
                <a:cs typeface="Trebuchet MS"/>
              </a:rPr>
              <a:t>Restrições</a:t>
            </a:r>
            <a:r>
              <a:rPr sz="2000" b="1" i="1" spc="-6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de</a:t>
            </a:r>
            <a:r>
              <a:rPr sz="2000" b="1" i="1" spc="-25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Integridade</a:t>
            </a:r>
            <a:r>
              <a:rPr sz="2000" b="1" i="1" spc="-20" dirty="0">
                <a:latin typeface="Trebuchet MS"/>
                <a:cs typeface="Trebuchet MS"/>
              </a:rPr>
              <a:t> </a:t>
            </a:r>
            <a:r>
              <a:rPr sz="2000" b="1" i="1" dirty="0">
                <a:latin typeface="Trebuchet MS"/>
                <a:cs typeface="Trebuchet MS"/>
              </a:rPr>
              <a:t>sobre</a:t>
            </a:r>
            <a:r>
              <a:rPr sz="2000" b="1" i="1" spc="-45" dirty="0">
                <a:latin typeface="Trebuchet MS"/>
                <a:cs typeface="Trebuchet MS"/>
              </a:rPr>
              <a:t> </a:t>
            </a:r>
            <a:r>
              <a:rPr sz="2000" b="1" i="1" dirty="0">
                <a:latin typeface="Trebuchet MS"/>
                <a:cs typeface="Trebuchet MS"/>
              </a:rPr>
              <a:t>o</a:t>
            </a:r>
            <a:r>
              <a:rPr sz="2000" b="1" i="1" spc="-5" dirty="0">
                <a:latin typeface="Trebuchet MS"/>
                <a:cs typeface="Trebuchet MS"/>
              </a:rPr>
              <a:t> </a:t>
            </a:r>
            <a:r>
              <a:rPr sz="2000" b="1" i="1" dirty="0">
                <a:latin typeface="Trebuchet MS"/>
                <a:cs typeface="Trebuchet MS"/>
              </a:rPr>
              <a:t>Domínio</a:t>
            </a:r>
            <a:r>
              <a:rPr sz="2000" b="1" i="1" spc="-6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dos </a:t>
            </a:r>
            <a:r>
              <a:rPr sz="2000" b="1" i="1" spc="-59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Atributos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0" dirty="0">
                <a:latin typeface="Trebuchet MS"/>
                <a:cs typeface="Trebuchet MS"/>
              </a:rPr>
              <a:t>Esta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tarefa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deve</a:t>
            </a:r>
            <a:r>
              <a:rPr sz="2400" dirty="0">
                <a:latin typeface="Trebuchet MS"/>
                <a:cs typeface="Trebuchet MS"/>
              </a:rPr>
              <a:t> ser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feita</a:t>
            </a:r>
            <a:r>
              <a:rPr sz="2400" spc="-5" dirty="0">
                <a:latin typeface="Trebuchet MS"/>
                <a:cs typeface="Trebuchet MS"/>
              </a:rPr>
              <a:t> utilizando-se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dos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seguintes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recursos:</a:t>
            </a:r>
            <a:endParaRPr sz="2400" dirty="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</a:pPr>
            <a:r>
              <a:rPr sz="2400" spc="-1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b="1" spc="-15" dirty="0">
                <a:latin typeface="Trebuchet MS"/>
                <a:cs typeface="Trebuchet MS"/>
              </a:rPr>
              <a:t>enumeração</a:t>
            </a:r>
            <a:r>
              <a:rPr sz="2400" spc="-15" dirty="0">
                <a:latin typeface="Trebuchet MS"/>
                <a:cs typeface="Trebuchet MS"/>
              </a:rPr>
              <a:t>: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lista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explícita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valores.</a:t>
            </a:r>
            <a:endParaRPr sz="2400" dirty="0">
              <a:latin typeface="Trebuchet MS"/>
              <a:cs typeface="Trebuchet MS"/>
            </a:endParaRPr>
          </a:p>
          <a:p>
            <a:pPr marL="1213485" marR="5715" indent="-287020">
              <a:lnSpc>
                <a:spcPct val="100000"/>
              </a:lnSpc>
              <a:tabLst>
                <a:tab pos="1960245" algn="l"/>
                <a:tab pos="3180715" algn="l"/>
                <a:tab pos="4097020" algn="l"/>
                <a:tab pos="4528820" algn="l"/>
                <a:tab pos="5995035" algn="l"/>
                <a:tab pos="7354570" algn="l"/>
              </a:tabLst>
            </a:pPr>
            <a:r>
              <a:rPr sz="2400" spc="-9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5" dirty="0">
                <a:latin typeface="Trebuchet MS"/>
                <a:cs typeface="Trebuchet MS"/>
              </a:rPr>
              <a:t>Ex</a:t>
            </a:r>
            <a:r>
              <a:rPr sz="2400" dirty="0">
                <a:latin typeface="Trebuchet MS"/>
                <a:cs typeface="Trebuchet MS"/>
              </a:rPr>
              <a:t>:	Esta</a:t>
            </a:r>
            <a:r>
              <a:rPr sz="2400" spc="10" dirty="0">
                <a:latin typeface="Trebuchet MS"/>
                <a:cs typeface="Trebuchet MS"/>
              </a:rPr>
              <a:t>d</a:t>
            </a:r>
            <a:r>
              <a:rPr sz="2400" dirty="0">
                <a:latin typeface="Trebuchet MS"/>
                <a:cs typeface="Trebuchet MS"/>
              </a:rPr>
              <a:t>o	</a:t>
            </a:r>
            <a:r>
              <a:rPr sz="2400" spc="-5" dirty="0">
                <a:latin typeface="Trebuchet MS"/>
                <a:cs typeface="Trebuchet MS"/>
              </a:rPr>
              <a:t>Civi</a:t>
            </a:r>
            <a:r>
              <a:rPr sz="2400" dirty="0">
                <a:latin typeface="Trebuchet MS"/>
                <a:cs typeface="Trebuchet MS"/>
              </a:rPr>
              <a:t>l	:	sol</a:t>
            </a:r>
            <a:r>
              <a:rPr sz="2400" spc="-10" dirty="0">
                <a:latin typeface="Trebuchet MS"/>
                <a:cs typeface="Trebuchet MS"/>
              </a:rPr>
              <a:t>t</a:t>
            </a:r>
            <a:r>
              <a:rPr sz="2400" spc="5" dirty="0">
                <a:latin typeface="Trebuchet MS"/>
                <a:cs typeface="Trebuchet MS"/>
              </a:rPr>
              <a:t>e</a:t>
            </a:r>
            <a:r>
              <a:rPr sz="2400" spc="-5" dirty="0">
                <a:latin typeface="Trebuchet MS"/>
                <a:cs typeface="Trebuchet MS"/>
              </a:rPr>
              <a:t>ir</a:t>
            </a:r>
            <a:r>
              <a:rPr sz="2400" spc="5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,	</a:t>
            </a:r>
            <a:r>
              <a:rPr sz="2400" spc="-5" dirty="0">
                <a:latin typeface="Trebuchet MS"/>
                <a:cs typeface="Trebuchet MS"/>
              </a:rPr>
              <a:t>casado</a:t>
            </a:r>
            <a:r>
              <a:rPr sz="2400" dirty="0">
                <a:latin typeface="Trebuchet MS"/>
                <a:cs typeface="Trebuchet MS"/>
              </a:rPr>
              <a:t>,	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s</a:t>
            </a:r>
            <a:r>
              <a:rPr sz="2400" spc="-5" dirty="0">
                <a:latin typeface="Trebuchet MS"/>
                <a:cs typeface="Trebuchet MS"/>
              </a:rPr>
              <a:t>quit</a:t>
            </a:r>
            <a:r>
              <a:rPr sz="2400" spc="10" dirty="0">
                <a:latin typeface="Trebuchet MS"/>
                <a:cs typeface="Trebuchet MS"/>
              </a:rPr>
              <a:t>a</a:t>
            </a:r>
            <a:r>
              <a:rPr sz="2400" spc="-5" dirty="0">
                <a:latin typeface="Trebuchet MS"/>
                <a:cs typeface="Trebuchet MS"/>
              </a:rPr>
              <a:t>do,  divorciado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viúvo.</a:t>
            </a:r>
            <a:endParaRPr sz="2400" dirty="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b="1" spc="-20" dirty="0">
                <a:latin typeface="Trebuchet MS"/>
                <a:cs typeface="Trebuchet MS"/>
              </a:rPr>
              <a:t>normas</a:t>
            </a:r>
            <a:r>
              <a:rPr sz="2400" b="1" spc="18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de</a:t>
            </a:r>
            <a:r>
              <a:rPr sz="2400" b="1" spc="18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aceitação</a:t>
            </a:r>
            <a:r>
              <a:rPr sz="2400" spc="-5" dirty="0">
                <a:latin typeface="Trebuchet MS"/>
                <a:cs typeface="Trebuchet MS"/>
              </a:rPr>
              <a:t>:</a:t>
            </a:r>
            <a:r>
              <a:rPr sz="2400" spc="18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regras</a:t>
            </a:r>
            <a:r>
              <a:rPr sz="2400" spc="2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para</a:t>
            </a:r>
            <a:r>
              <a:rPr sz="2400" spc="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</a:t>
            </a:r>
            <a:r>
              <a:rPr sz="2400" spc="2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identificar</a:t>
            </a:r>
            <a:r>
              <a:rPr sz="2400" spc="195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se</a:t>
            </a:r>
            <a:r>
              <a:rPr sz="2400" spc="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valor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é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válido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ou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não.</a:t>
            </a:r>
            <a:endParaRPr sz="2400" dirty="0">
              <a:latin typeface="Trebuchet MS"/>
              <a:cs typeface="Trebuchet MS"/>
            </a:endParaRPr>
          </a:p>
          <a:p>
            <a:pPr marL="1213485" marR="5715" indent="-287020">
              <a:lnSpc>
                <a:spcPct val="100000"/>
              </a:lnSpc>
              <a:tabLst>
                <a:tab pos="2088514" algn="l"/>
                <a:tab pos="3427729" algn="l"/>
                <a:tab pos="5085080" algn="l"/>
                <a:tab pos="6741795" algn="l"/>
                <a:tab pos="7526655" algn="l"/>
              </a:tabLst>
            </a:pPr>
            <a:r>
              <a:rPr sz="2400" spc="-9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5" dirty="0">
                <a:latin typeface="Trebuchet MS"/>
                <a:cs typeface="Trebuchet MS"/>
              </a:rPr>
              <a:t>Ex</a:t>
            </a:r>
            <a:r>
              <a:rPr sz="2400" dirty="0">
                <a:latin typeface="Trebuchet MS"/>
                <a:cs typeface="Trebuchet MS"/>
              </a:rPr>
              <a:t>:	</a:t>
            </a:r>
            <a:r>
              <a:rPr sz="2400" spc="-5" dirty="0">
                <a:latin typeface="Trebuchet MS"/>
                <a:cs typeface="Trebuchet MS"/>
              </a:rPr>
              <a:t>No</a:t>
            </a:r>
            <a:r>
              <a:rPr sz="2400" spc="5" dirty="0">
                <a:latin typeface="Trebuchet MS"/>
                <a:cs typeface="Trebuchet MS"/>
              </a:rPr>
              <a:t>m</a:t>
            </a:r>
            <a:r>
              <a:rPr sz="2400" dirty="0">
                <a:latin typeface="Trebuchet MS"/>
                <a:cs typeface="Trebuchet MS"/>
              </a:rPr>
              <a:t>e:	</a:t>
            </a:r>
            <a:r>
              <a:rPr sz="2400" spc="-5" dirty="0">
                <a:latin typeface="Trebuchet MS"/>
                <a:cs typeface="Trebuchet MS"/>
              </a:rPr>
              <a:t>qua</a:t>
            </a:r>
            <a:r>
              <a:rPr sz="2400" spc="5" dirty="0">
                <a:latin typeface="Trebuchet MS"/>
                <a:cs typeface="Trebuchet MS"/>
              </a:rPr>
              <a:t>lq</a:t>
            </a:r>
            <a:r>
              <a:rPr sz="2400" spc="-5" dirty="0">
                <a:latin typeface="Trebuchet MS"/>
                <a:cs typeface="Trebuchet MS"/>
              </a:rPr>
              <a:t>ue</a:t>
            </a:r>
            <a:r>
              <a:rPr sz="2400" dirty="0">
                <a:latin typeface="Trebuchet MS"/>
                <a:cs typeface="Trebuchet MS"/>
              </a:rPr>
              <a:t>r	</a:t>
            </a:r>
            <a:r>
              <a:rPr sz="2400" spc="-5" dirty="0">
                <a:latin typeface="Trebuchet MS"/>
                <a:cs typeface="Trebuchet MS"/>
              </a:rPr>
              <a:t>co</a:t>
            </a:r>
            <a:r>
              <a:rPr sz="2400" spc="-10" dirty="0">
                <a:latin typeface="Trebuchet MS"/>
                <a:cs typeface="Trebuchet MS"/>
              </a:rPr>
              <a:t>n</a:t>
            </a:r>
            <a:r>
              <a:rPr sz="2400" dirty="0">
                <a:latin typeface="Trebuchet MS"/>
                <a:cs typeface="Trebuchet MS"/>
              </a:rPr>
              <a:t>junto	</a:t>
            </a:r>
            <a:r>
              <a:rPr sz="2400" spc="5" dirty="0">
                <a:latin typeface="Trebuchet MS"/>
                <a:cs typeface="Trebuchet MS"/>
              </a:rPr>
              <a:t>d</a:t>
            </a:r>
            <a:r>
              <a:rPr sz="2400" dirty="0">
                <a:latin typeface="Trebuchet MS"/>
                <a:cs typeface="Trebuchet MS"/>
              </a:rPr>
              <a:t>e	</a:t>
            </a:r>
            <a:r>
              <a:rPr sz="2400" spc="-5" dirty="0">
                <a:latin typeface="Trebuchet MS"/>
                <a:cs typeface="Trebuchet MS"/>
              </a:rPr>
              <a:t>carac</a:t>
            </a:r>
            <a:r>
              <a:rPr sz="2400" spc="5" dirty="0">
                <a:latin typeface="Trebuchet MS"/>
                <a:cs typeface="Trebuchet MS"/>
              </a:rPr>
              <a:t>te</a:t>
            </a:r>
            <a:r>
              <a:rPr sz="2400" dirty="0">
                <a:latin typeface="Trebuchet MS"/>
                <a:cs typeface="Trebuchet MS"/>
              </a:rPr>
              <a:t>res  </a:t>
            </a:r>
            <a:r>
              <a:rPr sz="2400" spc="-5" dirty="0">
                <a:latin typeface="Trebuchet MS"/>
                <a:cs typeface="Trebuchet MS"/>
              </a:rPr>
              <a:t>alfanuméricos,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começado </a:t>
            </a:r>
            <a:r>
              <a:rPr sz="2400" spc="-10" dirty="0">
                <a:latin typeface="Trebuchet MS"/>
                <a:cs typeface="Trebuchet MS"/>
              </a:rPr>
              <a:t>por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uma letra.</a:t>
            </a:r>
            <a:endParaRPr sz="2400" dirty="0">
              <a:latin typeface="Trebuchet MS"/>
              <a:cs typeface="Trebuchet MS"/>
            </a:endParaRPr>
          </a:p>
          <a:p>
            <a:pPr marL="756285" marR="6985" indent="-287020">
              <a:lnSpc>
                <a:spcPct val="100000"/>
              </a:lnSpc>
              <a:tabLst>
                <a:tab pos="2309495" algn="l"/>
                <a:tab pos="3761740" algn="l"/>
                <a:tab pos="4257040" algn="l"/>
                <a:tab pos="4836160" algn="l"/>
                <a:tab pos="6665595" algn="l"/>
                <a:tab pos="7160895" algn="l"/>
                <a:tab pos="7740015" algn="l"/>
              </a:tabLst>
            </a:pPr>
            <a:r>
              <a:rPr sz="2400" spc="-9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b="1" spc="-5" dirty="0">
                <a:latin typeface="Trebuchet MS"/>
                <a:cs typeface="Trebuchet MS"/>
              </a:rPr>
              <a:t>inter</a:t>
            </a:r>
            <a:r>
              <a:rPr sz="2400" b="1" spc="-10" dirty="0">
                <a:latin typeface="Trebuchet MS"/>
                <a:cs typeface="Trebuchet MS"/>
              </a:rPr>
              <a:t>v</a:t>
            </a:r>
            <a:r>
              <a:rPr sz="2400" b="1" dirty="0">
                <a:latin typeface="Trebuchet MS"/>
                <a:cs typeface="Trebuchet MS"/>
              </a:rPr>
              <a:t>al</a:t>
            </a:r>
            <a:r>
              <a:rPr sz="2400" b="1" spc="5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:	</a:t>
            </a:r>
            <a:r>
              <a:rPr sz="2400" spc="-5" dirty="0">
                <a:latin typeface="Trebuchet MS"/>
                <a:cs typeface="Trebuchet MS"/>
              </a:rPr>
              <a:t>descri</a:t>
            </a:r>
            <a:r>
              <a:rPr sz="2400" spc="5" dirty="0">
                <a:latin typeface="Trebuchet MS"/>
                <a:cs typeface="Trebuchet MS"/>
              </a:rPr>
              <a:t>ç</a:t>
            </a:r>
            <a:r>
              <a:rPr sz="2400" spc="-5" dirty="0">
                <a:latin typeface="Trebuchet MS"/>
                <a:cs typeface="Trebuchet MS"/>
              </a:rPr>
              <a:t>ã</a:t>
            </a:r>
            <a:r>
              <a:rPr sz="2400" dirty="0">
                <a:latin typeface="Trebuchet MS"/>
                <a:cs typeface="Trebuchet MS"/>
              </a:rPr>
              <a:t>o	</a:t>
            </a:r>
            <a:r>
              <a:rPr sz="2400" spc="-10" dirty="0">
                <a:latin typeface="Trebuchet MS"/>
                <a:cs typeface="Trebuchet MS"/>
              </a:rPr>
              <a:t>d</a:t>
            </a:r>
            <a:r>
              <a:rPr sz="2400" dirty="0">
                <a:latin typeface="Trebuchet MS"/>
                <a:cs typeface="Trebuchet MS"/>
              </a:rPr>
              <a:t>e	</a:t>
            </a:r>
            <a:r>
              <a:rPr sz="2400" spc="-5" dirty="0">
                <a:latin typeface="Trebuchet MS"/>
                <a:cs typeface="Trebuchet MS"/>
              </a:rPr>
              <a:t>u</a:t>
            </a:r>
            <a:r>
              <a:rPr sz="2400" dirty="0">
                <a:latin typeface="Trebuchet MS"/>
                <a:cs typeface="Trebuchet MS"/>
              </a:rPr>
              <a:t>m	subconj</a:t>
            </a:r>
            <a:r>
              <a:rPr sz="2400" spc="-10" dirty="0">
                <a:latin typeface="Trebuchet MS"/>
                <a:cs typeface="Trebuchet MS"/>
              </a:rPr>
              <a:t>u</a:t>
            </a:r>
            <a:r>
              <a:rPr sz="2400" spc="-5" dirty="0">
                <a:latin typeface="Trebuchet MS"/>
                <a:cs typeface="Trebuchet MS"/>
              </a:rPr>
              <a:t>n</a:t>
            </a:r>
            <a:r>
              <a:rPr sz="2400" dirty="0">
                <a:latin typeface="Trebuchet MS"/>
                <a:cs typeface="Trebuchet MS"/>
              </a:rPr>
              <a:t>to	</a:t>
            </a:r>
            <a:r>
              <a:rPr sz="2400" spc="5" dirty="0">
                <a:latin typeface="Trebuchet MS"/>
                <a:cs typeface="Trebuchet MS"/>
              </a:rPr>
              <a:t>d</a:t>
            </a:r>
            <a:r>
              <a:rPr sz="2400" dirty="0">
                <a:latin typeface="Trebuchet MS"/>
                <a:cs typeface="Trebuchet MS"/>
              </a:rPr>
              <a:t>e	</a:t>
            </a:r>
            <a:r>
              <a:rPr sz="2400" spc="-5" dirty="0">
                <a:latin typeface="Trebuchet MS"/>
                <a:cs typeface="Trebuchet MS"/>
              </a:rPr>
              <a:t>u</a:t>
            </a:r>
            <a:r>
              <a:rPr sz="2400" dirty="0">
                <a:latin typeface="Trebuchet MS"/>
                <a:cs typeface="Trebuchet MS"/>
              </a:rPr>
              <a:t>m	</a:t>
            </a:r>
            <a:r>
              <a:rPr sz="2400" spc="5" dirty="0">
                <a:latin typeface="Trebuchet MS"/>
                <a:cs typeface="Trebuchet MS"/>
              </a:rPr>
              <a:t>i</a:t>
            </a:r>
            <a:r>
              <a:rPr sz="2400" spc="-5" dirty="0">
                <a:latin typeface="Trebuchet MS"/>
                <a:cs typeface="Trebuchet MS"/>
              </a:rPr>
              <a:t>nt</a:t>
            </a:r>
            <a:r>
              <a:rPr sz="2400" dirty="0">
                <a:latin typeface="Trebuchet MS"/>
                <a:cs typeface="Trebuchet MS"/>
              </a:rPr>
              <a:t>ervalo  </a:t>
            </a:r>
            <a:r>
              <a:rPr sz="2400" spc="-5" dirty="0">
                <a:latin typeface="Trebuchet MS"/>
                <a:cs typeface="Trebuchet MS"/>
              </a:rPr>
              <a:t>conhecido.</a:t>
            </a:r>
            <a:endParaRPr sz="24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5" dirty="0">
                <a:latin typeface="Trebuchet MS"/>
                <a:cs typeface="Trebuchet MS"/>
              </a:rPr>
              <a:t>Ex:</a:t>
            </a:r>
            <a:r>
              <a:rPr sz="2400" spc="-5" dirty="0">
                <a:latin typeface="Trebuchet MS"/>
                <a:cs typeface="Trebuchet MS"/>
              </a:rPr>
              <a:t> Mês: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1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até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12.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5586" y="1164507"/>
            <a:ext cx="8978265" cy="4384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 marR="3385185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rebuchet MS"/>
                <a:cs typeface="Trebuchet MS"/>
              </a:rPr>
              <a:t>Restrições</a:t>
            </a:r>
            <a:r>
              <a:rPr sz="2000" b="1" i="1" spc="-6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de</a:t>
            </a:r>
            <a:r>
              <a:rPr sz="2000" b="1" i="1" spc="-25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Integridade</a:t>
            </a:r>
            <a:r>
              <a:rPr sz="2000" b="1" i="1" spc="-20" dirty="0">
                <a:latin typeface="Trebuchet MS"/>
                <a:cs typeface="Trebuchet MS"/>
              </a:rPr>
              <a:t> </a:t>
            </a:r>
            <a:r>
              <a:rPr sz="2000" b="1" i="1" dirty="0">
                <a:latin typeface="Trebuchet MS"/>
                <a:cs typeface="Trebuchet MS"/>
              </a:rPr>
              <a:t>sobre</a:t>
            </a:r>
            <a:r>
              <a:rPr sz="2000" b="1" i="1" spc="-45" dirty="0">
                <a:latin typeface="Trebuchet MS"/>
                <a:cs typeface="Trebuchet MS"/>
              </a:rPr>
              <a:t> </a:t>
            </a:r>
            <a:r>
              <a:rPr sz="2000" b="1" i="1" dirty="0">
                <a:latin typeface="Trebuchet MS"/>
                <a:cs typeface="Trebuchet MS"/>
              </a:rPr>
              <a:t>o</a:t>
            </a:r>
            <a:r>
              <a:rPr sz="2000" b="1" i="1" spc="-5" dirty="0">
                <a:latin typeface="Trebuchet MS"/>
                <a:cs typeface="Trebuchet MS"/>
              </a:rPr>
              <a:t> </a:t>
            </a:r>
            <a:r>
              <a:rPr sz="2000" b="1" i="1" dirty="0">
                <a:latin typeface="Trebuchet MS"/>
                <a:cs typeface="Trebuchet MS"/>
              </a:rPr>
              <a:t>Domínio</a:t>
            </a:r>
            <a:r>
              <a:rPr sz="2000" b="1" i="1" spc="-6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dos </a:t>
            </a:r>
            <a:r>
              <a:rPr sz="2000" b="1" i="1" spc="-59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Atributos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 dirty="0">
              <a:latin typeface="Trebuchet MS"/>
              <a:cs typeface="Trebuchet MS"/>
            </a:endParaRPr>
          </a:p>
          <a:p>
            <a:pPr marL="299085" marR="6985" indent="-287020" algn="just">
              <a:lnSpc>
                <a:spcPct val="100000"/>
              </a:lnSpc>
            </a:pPr>
            <a:r>
              <a:rPr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5" dirty="0">
                <a:latin typeface="Trebuchet MS"/>
                <a:cs typeface="Trebuchet MS"/>
              </a:rPr>
              <a:t>Uma </a:t>
            </a:r>
            <a:r>
              <a:rPr sz="2400" dirty="0">
                <a:latin typeface="Trebuchet MS"/>
                <a:cs typeface="Trebuchet MS"/>
              </a:rPr>
              <a:t>vez estabelecido o domínio, é </a:t>
            </a:r>
            <a:r>
              <a:rPr sz="2400" spc="-5" dirty="0">
                <a:latin typeface="Trebuchet MS"/>
                <a:cs typeface="Trebuchet MS"/>
              </a:rPr>
              <a:t>interessante determinar </a:t>
            </a:r>
            <a:r>
              <a:rPr sz="2400" dirty="0">
                <a:latin typeface="Trebuchet MS"/>
                <a:cs typeface="Trebuchet MS"/>
              </a:rPr>
              <a:t> valores </a:t>
            </a:r>
            <a:r>
              <a:rPr sz="2400" spc="-5" dirty="0">
                <a:latin typeface="Trebuchet MS"/>
                <a:cs typeface="Trebuchet MS"/>
              </a:rPr>
              <a:t>possíveis </a:t>
            </a:r>
            <a:r>
              <a:rPr sz="2400" dirty="0">
                <a:latin typeface="Trebuchet MS"/>
                <a:cs typeface="Trebuchet MS"/>
              </a:rPr>
              <a:t>e prováveis, isto </a:t>
            </a:r>
            <a:r>
              <a:rPr sz="2400" spc="5" dirty="0">
                <a:latin typeface="Trebuchet MS"/>
                <a:cs typeface="Trebuchet MS"/>
              </a:rPr>
              <a:t>é, </a:t>
            </a:r>
            <a:r>
              <a:rPr sz="2400" dirty="0">
                <a:latin typeface="Trebuchet MS"/>
                <a:cs typeface="Trebuchet MS"/>
              </a:rPr>
              <a:t>alguns valores, </a:t>
            </a:r>
            <a:r>
              <a:rPr sz="2400" spc="-5" dirty="0">
                <a:latin typeface="Trebuchet MS"/>
                <a:cs typeface="Trebuchet MS"/>
              </a:rPr>
              <a:t>apesar </a:t>
            </a:r>
            <a:r>
              <a:rPr sz="2400" spc="-1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 poderem </a:t>
            </a:r>
            <a:r>
              <a:rPr sz="2400" spc="-45" dirty="0">
                <a:latin typeface="Trebuchet MS"/>
                <a:cs typeface="Trebuchet MS"/>
              </a:rPr>
              <a:t>ocorrer, </a:t>
            </a:r>
            <a:r>
              <a:rPr sz="2400" dirty="0">
                <a:latin typeface="Trebuchet MS"/>
                <a:cs typeface="Trebuchet MS"/>
              </a:rPr>
              <a:t>é </a:t>
            </a:r>
            <a:r>
              <a:rPr sz="2400" spc="-5" dirty="0">
                <a:latin typeface="Trebuchet MS"/>
                <a:cs typeface="Trebuchet MS"/>
              </a:rPr>
              <a:t>pouco provável que </a:t>
            </a:r>
            <a:r>
              <a:rPr sz="2400" dirty="0">
                <a:latin typeface="Trebuchet MS"/>
                <a:cs typeface="Trebuchet MS"/>
              </a:rPr>
              <a:t>ocorram, </a:t>
            </a:r>
            <a:r>
              <a:rPr sz="2400" spc="-5" dirty="0">
                <a:latin typeface="Trebuchet MS"/>
                <a:cs typeface="Trebuchet MS"/>
              </a:rPr>
              <a:t>dependendo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 contexto.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400" spc="-235" dirty="0">
                <a:solidFill>
                  <a:srgbClr val="92C330"/>
                </a:solidFill>
                <a:latin typeface="Lucida Sans Unicode"/>
                <a:cs typeface="Lucida Sans Unicode"/>
              </a:rPr>
              <a:t>▶ </a:t>
            </a:r>
            <a:r>
              <a:rPr sz="2400" spc="-35" dirty="0">
                <a:latin typeface="Trebuchet MS"/>
                <a:cs typeface="Trebuchet MS"/>
              </a:rPr>
              <a:t>Por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exemplo,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</a:t>
            </a:r>
            <a:r>
              <a:rPr sz="2400" dirty="0">
                <a:latin typeface="Trebuchet MS"/>
                <a:cs typeface="Trebuchet MS"/>
              </a:rPr>
              <a:t> relação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atributo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idade</a:t>
            </a:r>
            <a:r>
              <a:rPr sz="2400" spc="7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7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empregado, </a:t>
            </a:r>
            <a:r>
              <a:rPr sz="2400" dirty="0">
                <a:latin typeface="Trebuchet MS"/>
                <a:cs typeface="Trebuchet MS"/>
              </a:rPr>
              <a:t>o </a:t>
            </a:r>
            <a:r>
              <a:rPr sz="2400" spc="-5" dirty="0">
                <a:latin typeface="Trebuchet MS"/>
                <a:cs typeface="Trebuchet MS"/>
              </a:rPr>
              <a:t>valor </a:t>
            </a:r>
            <a:r>
              <a:rPr sz="2400" spc="5" dirty="0">
                <a:latin typeface="Trebuchet MS"/>
                <a:cs typeface="Trebuchet MS"/>
              </a:rPr>
              <a:t>81 </a:t>
            </a:r>
            <a:r>
              <a:rPr sz="2400" dirty="0">
                <a:latin typeface="Trebuchet MS"/>
                <a:cs typeface="Trebuchet MS"/>
              </a:rPr>
              <a:t>é </a:t>
            </a:r>
            <a:r>
              <a:rPr sz="2400" spc="-5" dirty="0">
                <a:latin typeface="Trebuchet MS"/>
                <a:cs typeface="Trebuchet MS"/>
              </a:rPr>
              <a:t>um </a:t>
            </a:r>
            <a:r>
              <a:rPr sz="2400" dirty="0">
                <a:latin typeface="Trebuchet MS"/>
                <a:cs typeface="Trebuchet MS"/>
              </a:rPr>
              <a:t>valor </a:t>
            </a:r>
            <a:r>
              <a:rPr sz="2400" spc="-5" dirty="0">
                <a:latin typeface="Trebuchet MS"/>
                <a:cs typeface="Trebuchet MS"/>
              </a:rPr>
              <a:t>possível, mas </a:t>
            </a:r>
            <a:r>
              <a:rPr sz="2400" dirty="0">
                <a:latin typeface="Trebuchet MS"/>
                <a:cs typeface="Trebuchet MS"/>
              </a:rPr>
              <a:t>será </a:t>
            </a:r>
            <a:r>
              <a:rPr sz="2400" spc="-5" dirty="0">
                <a:latin typeface="Trebuchet MS"/>
                <a:cs typeface="Trebuchet MS"/>
              </a:rPr>
              <a:t>que ele </a:t>
            </a:r>
            <a:r>
              <a:rPr sz="2400" dirty="0">
                <a:latin typeface="Trebuchet MS"/>
                <a:cs typeface="Trebuchet MS"/>
              </a:rPr>
              <a:t>é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</a:t>
            </a:r>
            <a:r>
              <a:rPr sz="2400" spc="3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valor</a:t>
            </a:r>
            <a:r>
              <a:rPr sz="2400" spc="4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provável,</a:t>
            </a:r>
            <a:r>
              <a:rPr sz="2400" spc="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considerando</a:t>
            </a:r>
            <a:r>
              <a:rPr sz="2400" spc="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</a:t>
            </a:r>
            <a:r>
              <a:rPr sz="2400" spc="4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39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aposentadoria</a:t>
            </a:r>
            <a:r>
              <a:rPr sz="2400" spc="4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ocorre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maneira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compulsória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aos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70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anos?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477" y="532002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1489" y="4836923"/>
            <a:ext cx="89789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Um</a:t>
            </a:r>
            <a:r>
              <a:rPr sz="2400" spc="3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conjunto</a:t>
            </a:r>
            <a:r>
              <a:rPr sz="2400" spc="3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2400" spc="3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entidades</a:t>
            </a:r>
            <a:r>
              <a:rPr sz="2400" spc="3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representa</a:t>
            </a:r>
            <a:r>
              <a:rPr sz="2400" spc="3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todos</a:t>
            </a:r>
            <a:r>
              <a:rPr sz="2400" spc="3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os</a:t>
            </a:r>
            <a:r>
              <a:rPr sz="2400" spc="3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elementos</a:t>
            </a:r>
            <a:r>
              <a:rPr sz="2400" spc="3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do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mundo</a:t>
            </a:r>
            <a:r>
              <a:rPr sz="2400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real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referidos</a:t>
            </a:r>
            <a:r>
              <a:rPr sz="2400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pelo</a:t>
            </a:r>
            <a:r>
              <a:rPr sz="2400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conjunto</a:t>
            </a:r>
            <a:r>
              <a:rPr sz="2400" spc="-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50" dirty="0">
                <a:latin typeface="Trebuchet MS"/>
                <a:cs typeface="Trebuchet MS"/>
              </a:rPr>
              <a:t>Por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exemplo,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sistema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uma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biblioteca,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conjunto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</a:t>
            </a:r>
            <a:endParaRPr sz="2400" dirty="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2400" spc="-10" dirty="0">
                <a:latin typeface="Trebuchet MS"/>
                <a:cs typeface="Trebuchet MS"/>
              </a:rPr>
              <a:t>entidades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Livro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representa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todos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os</a:t>
            </a:r>
            <a:r>
              <a:rPr sz="2400" dirty="0">
                <a:latin typeface="Trebuchet MS"/>
                <a:cs typeface="Trebuchet MS"/>
              </a:rPr>
              <a:t> livros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biblioteca.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232" y="1212087"/>
            <a:ext cx="8979535" cy="214503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000" b="1" i="1" spc="-5" dirty="0">
                <a:latin typeface="Trebuchet MS"/>
                <a:cs typeface="Trebuchet MS"/>
              </a:rPr>
              <a:t>Entidades</a:t>
            </a:r>
            <a:endParaRPr sz="2000" dirty="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spcBef>
                <a:spcPts val="1505"/>
              </a:spcBef>
              <a:tabLst>
                <a:tab pos="1917700" algn="l"/>
                <a:tab pos="3749675" algn="l"/>
                <a:tab pos="4249420" algn="l"/>
                <a:tab pos="5085080" algn="l"/>
                <a:tab pos="5915660" algn="l"/>
                <a:tab pos="6417310" algn="l"/>
                <a:tab pos="8025130" algn="l"/>
                <a:tab pos="8684895" algn="l"/>
              </a:tabLst>
            </a:pPr>
            <a:r>
              <a:rPr sz="2400" spc="-9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5" dirty="0">
                <a:latin typeface="Trebuchet MS"/>
                <a:cs typeface="Trebuchet MS"/>
              </a:rPr>
              <a:t>Desejamo</a:t>
            </a:r>
            <a:r>
              <a:rPr sz="2400" dirty="0">
                <a:latin typeface="Trebuchet MS"/>
                <a:cs typeface="Trebuchet MS"/>
              </a:rPr>
              <a:t>s	r</a:t>
            </a:r>
            <a:r>
              <a:rPr sz="2400" spc="10" dirty="0">
                <a:latin typeface="Trebuchet MS"/>
                <a:cs typeface="Trebuchet MS"/>
              </a:rPr>
              <a:t>e</a:t>
            </a:r>
            <a:r>
              <a:rPr sz="2400" spc="-5" dirty="0">
                <a:latin typeface="Trebuchet MS"/>
                <a:cs typeface="Trebuchet MS"/>
              </a:rPr>
              <a:t>pr</a:t>
            </a:r>
            <a:r>
              <a:rPr sz="2400" spc="5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sen</a:t>
            </a:r>
            <a:r>
              <a:rPr sz="2400" spc="5" dirty="0">
                <a:latin typeface="Trebuchet MS"/>
                <a:cs typeface="Trebuchet MS"/>
              </a:rPr>
              <a:t>t</a:t>
            </a:r>
            <a:r>
              <a:rPr sz="2400" spc="-5" dirty="0">
                <a:latin typeface="Trebuchet MS"/>
                <a:cs typeface="Trebuchet MS"/>
              </a:rPr>
              <a:t>a</a:t>
            </a:r>
            <a:r>
              <a:rPr sz="2400" spc="-335" dirty="0">
                <a:latin typeface="Trebuchet MS"/>
                <a:cs typeface="Trebuchet MS"/>
              </a:rPr>
              <a:t>r</a:t>
            </a:r>
            <a:r>
              <a:rPr sz="2400" dirty="0">
                <a:latin typeface="Trebuchet MS"/>
                <a:cs typeface="Trebuchet MS"/>
              </a:rPr>
              <a:t>,	</a:t>
            </a:r>
            <a:r>
              <a:rPr sz="2400" spc="-10" dirty="0">
                <a:latin typeface="Trebuchet MS"/>
                <a:cs typeface="Trebuchet MS"/>
              </a:rPr>
              <a:t>d</a:t>
            </a:r>
            <a:r>
              <a:rPr sz="2400" dirty="0">
                <a:latin typeface="Trebuchet MS"/>
                <a:cs typeface="Trebuchet MS"/>
              </a:rPr>
              <a:t>e	</a:t>
            </a:r>
            <a:r>
              <a:rPr sz="2400" spc="10" dirty="0">
                <a:latin typeface="Trebuchet MS"/>
                <a:cs typeface="Trebuchet MS"/>
              </a:rPr>
              <a:t>f</a:t>
            </a:r>
            <a:r>
              <a:rPr sz="2400" spc="-5" dirty="0">
                <a:latin typeface="Trebuchet MS"/>
                <a:cs typeface="Trebuchet MS"/>
              </a:rPr>
              <a:t>a</a:t>
            </a:r>
            <a:r>
              <a:rPr sz="2400" spc="5" dirty="0">
                <a:latin typeface="Trebuchet MS"/>
                <a:cs typeface="Trebuchet MS"/>
              </a:rPr>
              <a:t>t</a:t>
            </a:r>
            <a:r>
              <a:rPr sz="2400" dirty="0">
                <a:latin typeface="Trebuchet MS"/>
                <a:cs typeface="Trebuchet MS"/>
              </a:rPr>
              <a:t>o,	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ipo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	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	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entid</a:t>
            </a:r>
            <a:r>
              <a:rPr sz="2400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sz="2400" dirty="0">
                <a:latin typeface="Trebuchet MS"/>
                <a:cs typeface="Trebuchet MS"/>
              </a:rPr>
              <a:t>,	</a:t>
            </a:r>
            <a:r>
              <a:rPr sz="2400" spc="5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sto	</a:t>
            </a:r>
            <a:r>
              <a:rPr sz="2400" spc="10" dirty="0">
                <a:latin typeface="Trebuchet MS"/>
                <a:cs typeface="Trebuchet MS"/>
              </a:rPr>
              <a:t>é,  </a:t>
            </a:r>
            <a:r>
              <a:rPr sz="2400" spc="-5" dirty="0">
                <a:latin typeface="Trebuchet MS"/>
                <a:cs typeface="Trebuchet MS"/>
              </a:rPr>
              <a:t>grupos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entidades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têm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características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semelhantes.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5" dirty="0">
                <a:latin typeface="Trebuchet MS"/>
                <a:cs typeface="Trebuchet MS"/>
              </a:rPr>
              <a:t>São </a:t>
            </a:r>
            <a:r>
              <a:rPr sz="2400" spc="-5" dirty="0">
                <a:latin typeface="Trebuchet MS"/>
                <a:cs typeface="Trebuchet MS"/>
              </a:rPr>
              <a:t>exemplos de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entidades: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2711" y="3500884"/>
            <a:ext cx="6696456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198" y="995831"/>
            <a:ext cx="8980170" cy="548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 marR="3387090" algn="just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Trebuchet MS"/>
                <a:cs typeface="Trebuchet MS"/>
              </a:rPr>
              <a:t>Restrições</a:t>
            </a:r>
            <a:r>
              <a:rPr sz="2000" b="1" i="1" spc="-6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de</a:t>
            </a:r>
            <a:r>
              <a:rPr sz="2000" b="1" i="1" spc="-25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Integridade</a:t>
            </a:r>
            <a:r>
              <a:rPr sz="2000" b="1" i="1" spc="-20" dirty="0">
                <a:latin typeface="Trebuchet MS"/>
                <a:cs typeface="Trebuchet MS"/>
              </a:rPr>
              <a:t> </a:t>
            </a:r>
            <a:r>
              <a:rPr sz="2000" b="1" i="1" dirty="0">
                <a:latin typeface="Trebuchet MS"/>
                <a:cs typeface="Trebuchet MS"/>
              </a:rPr>
              <a:t>sobre</a:t>
            </a:r>
            <a:r>
              <a:rPr sz="2000" b="1" i="1" spc="-45" dirty="0">
                <a:latin typeface="Trebuchet MS"/>
                <a:cs typeface="Trebuchet MS"/>
              </a:rPr>
              <a:t> </a:t>
            </a:r>
            <a:r>
              <a:rPr sz="2000" b="1" i="1" dirty="0">
                <a:latin typeface="Trebuchet MS"/>
                <a:cs typeface="Trebuchet MS"/>
              </a:rPr>
              <a:t>o</a:t>
            </a:r>
            <a:r>
              <a:rPr sz="2000" b="1" i="1" spc="-5" dirty="0">
                <a:latin typeface="Trebuchet MS"/>
                <a:cs typeface="Trebuchet MS"/>
              </a:rPr>
              <a:t> </a:t>
            </a:r>
            <a:r>
              <a:rPr sz="2000" b="1" i="1" dirty="0">
                <a:latin typeface="Trebuchet MS"/>
                <a:cs typeface="Trebuchet MS"/>
              </a:rPr>
              <a:t>Domínio</a:t>
            </a:r>
            <a:r>
              <a:rPr sz="2000" b="1" i="1" spc="-6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dos </a:t>
            </a:r>
            <a:r>
              <a:rPr sz="2000" b="1" i="1" spc="-59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Atributos</a:t>
            </a:r>
            <a:endParaRPr sz="2000" dirty="0">
              <a:latin typeface="Trebuchet MS"/>
              <a:cs typeface="Trebuchet MS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755"/>
              </a:spcBef>
            </a:pPr>
            <a:r>
              <a:rPr sz="2400" spc="-1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15" dirty="0">
                <a:latin typeface="Trebuchet MS"/>
                <a:cs typeface="Trebuchet MS"/>
              </a:rPr>
              <a:t>Outros </a:t>
            </a:r>
            <a:r>
              <a:rPr sz="2400" spc="-5" dirty="0">
                <a:latin typeface="Trebuchet MS"/>
                <a:cs typeface="Trebuchet MS"/>
              </a:rPr>
              <a:t>aspectos que devem </a:t>
            </a:r>
            <a:r>
              <a:rPr sz="2400" dirty="0">
                <a:latin typeface="Trebuchet MS"/>
                <a:cs typeface="Trebuchet MS"/>
              </a:rPr>
              <a:t>ser </a:t>
            </a:r>
            <a:r>
              <a:rPr sz="2400" spc="-5" dirty="0">
                <a:latin typeface="Trebuchet MS"/>
                <a:cs typeface="Trebuchet MS"/>
              </a:rPr>
              <a:t>considerados na descrição </a:t>
            </a:r>
            <a:r>
              <a:rPr sz="2400" spc="-10" dirty="0">
                <a:latin typeface="Trebuchet MS"/>
                <a:cs typeface="Trebuchet MS"/>
              </a:rPr>
              <a:t>dos 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atributos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são:</a:t>
            </a:r>
            <a:endParaRPr sz="2400" dirty="0">
              <a:latin typeface="Trebuchet MS"/>
              <a:cs typeface="Trebuchet MS"/>
            </a:endParaRPr>
          </a:p>
          <a:p>
            <a:pPr marL="756285" marR="5715" indent="-287020" algn="just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b="1" spc="-10" dirty="0">
                <a:latin typeface="Trebuchet MS"/>
                <a:cs typeface="Trebuchet MS"/>
              </a:rPr>
              <a:t>obrigatoriedade</a:t>
            </a:r>
            <a:r>
              <a:rPr sz="2400" spc="-10" dirty="0">
                <a:latin typeface="Trebuchet MS"/>
                <a:cs typeface="Trebuchet MS"/>
              </a:rPr>
              <a:t>: </a:t>
            </a:r>
            <a:r>
              <a:rPr sz="2400" spc="-5" dirty="0">
                <a:latin typeface="Trebuchet MS"/>
                <a:cs typeface="Trebuchet MS"/>
              </a:rPr>
              <a:t>estabelecer </a:t>
            </a:r>
            <a:r>
              <a:rPr sz="2400" spc="5" dirty="0">
                <a:latin typeface="Trebuchet MS"/>
                <a:cs typeface="Trebuchet MS"/>
              </a:rPr>
              <a:t>se </a:t>
            </a:r>
            <a:r>
              <a:rPr sz="2400" spc="-5" dirty="0">
                <a:latin typeface="Trebuchet MS"/>
                <a:cs typeface="Trebuchet MS"/>
              </a:rPr>
              <a:t>um determinado </a:t>
            </a:r>
            <a:r>
              <a:rPr sz="2400" dirty="0">
                <a:latin typeface="Trebuchet MS"/>
                <a:cs typeface="Trebuchet MS"/>
              </a:rPr>
              <a:t>atributo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pode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ter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</a:t>
            </a:r>
            <a:r>
              <a:rPr sz="2400" dirty="0">
                <a:latin typeface="Trebuchet MS"/>
                <a:cs typeface="Trebuchet MS"/>
              </a:rPr>
              <a:t> valor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nulo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ele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associado.</a:t>
            </a:r>
            <a:endParaRPr sz="2400" dirty="0">
              <a:latin typeface="Trebuchet MS"/>
              <a:cs typeface="Trebuchet MS"/>
            </a:endParaRPr>
          </a:p>
          <a:p>
            <a:pPr marL="927100" algn="just">
              <a:lnSpc>
                <a:spcPct val="100000"/>
              </a:lnSpc>
            </a:pPr>
            <a:r>
              <a:rPr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5" dirty="0">
                <a:latin typeface="Trebuchet MS"/>
                <a:cs typeface="Trebuchet MS"/>
              </a:rPr>
              <a:t>Ex: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Telefone: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opcional;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Nome: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obrigatório.</a:t>
            </a:r>
            <a:endParaRPr sz="2400" dirty="0">
              <a:latin typeface="Trebuchet MS"/>
              <a:cs typeface="Trebuchet MS"/>
            </a:endParaRPr>
          </a:p>
          <a:p>
            <a:pPr marL="756285" marR="6350" indent="-287020" algn="just">
              <a:lnSpc>
                <a:spcPct val="100000"/>
              </a:lnSpc>
            </a:pPr>
            <a:r>
              <a:rPr sz="2400" spc="-1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b="1" spc="-10" dirty="0">
                <a:latin typeface="Trebuchet MS"/>
                <a:cs typeface="Trebuchet MS"/>
              </a:rPr>
              <a:t>dependência</a:t>
            </a:r>
            <a:r>
              <a:rPr sz="2400" spc="-10" dirty="0">
                <a:latin typeface="Trebuchet MS"/>
                <a:cs typeface="Trebuchet MS"/>
              </a:rPr>
              <a:t>: </a:t>
            </a:r>
            <a:r>
              <a:rPr sz="2400" dirty="0">
                <a:latin typeface="Trebuchet MS"/>
                <a:cs typeface="Trebuchet MS"/>
              </a:rPr>
              <a:t>Os valores </a:t>
            </a:r>
            <a:r>
              <a:rPr sz="2400" spc="-5" dirty="0">
                <a:latin typeface="Trebuchet MS"/>
                <a:cs typeface="Trebuchet MS"/>
              </a:rPr>
              <a:t>que um atributo pode </a:t>
            </a:r>
            <a:r>
              <a:rPr sz="2400" spc="-45" dirty="0">
                <a:latin typeface="Trebuchet MS"/>
                <a:cs typeface="Trebuchet MS"/>
              </a:rPr>
              <a:t>assumir, 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muitas</a:t>
            </a:r>
            <a:r>
              <a:rPr sz="2400" dirty="0">
                <a:latin typeface="Trebuchet MS"/>
                <a:cs typeface="Trebuchet MS"/>
              </a:rPr>
              <a:t> vezes,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são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dependentes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dos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valores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outros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atributos. Neste caso </a:t>
            </a:r>
            <a:r>
              <a:rPr sz="2400" dirty="0">
                <a:latin typeface="Trebuchet MS"/>
                <a:cs typeface="Trebuchet MS"/>
              </a:rPr>
              <a:t>é </a:t>
            </a:r>
            <a:r>
              <a:rPr sz="2400" spc="-5" dirty="0">
                <a:latin typeface="Trebuchet MS"/>
                <a:cs typeface="Trebuchet MS"/>
              </a:rPr>
              <a:t>importante relacionar </a:t>
            </a:r>
            <a:r>
              <a:rPr sz="2400" dirty="0">
                <a:latin typeface="Trebuchet MS"/>
                <a:cs typeface="Trebuchet MS"/>
              </a:rPr>
              <a:t>no </a:t>
            </a:r>
            <a:r>
              <a:rPr sz="2400" spc="-5" dirty="0">
                <a:latin typeface="Trebuchet MS"/>
                <a:cs typeface="Trebuchet MS"/>
              </a:rPr>
              <a:t>dicionário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projeto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como</a:t>
            </a:r>
            <a:r>
              <a:rPr sz="2400" dirty="0">
                <a:latin typeface="Trebuchet MS"/>
                <a:cs typeface="Trebuchet MS"/>
              </a:rPr>
              <a:t> se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dá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esta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dependência.</a:t>
            </a:r>
            <a:endParaRPr sz="2400" dirty="0">
              <a:latin typeface="Trebuchet MS"/>
              <a:cs typeface="Trebuchet MS"/>
            </a:endParaRPr>
          </a:p>
          <a:p>
            <a:pPr marL="1213485" marR="5080" indent="-287020" algn="just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5" dirty="0">
                <a:latin typeface="Trebuchet MS"/>
                <a:cs typeface="Trebuchet MS"/>
              </a:rPr>
              <a:t>Ex: </a:t>
            </a:r>
            <a:r>
              <a:rPr sz="2400" dirty="0">
                <a:latin typeface="Trebuchet MS"/>
                <a:cs typeface="Trebuchet MS"/>
              </a:rPr>
              <a:t>O valor </a:t>
            </a:r>
            <a:r>
              <a:rPr sz="2400" spc="-5" dirty="0">
                <a:latin typeface="Trebuchet MS"/>
                <a:cs typeface="Trebuchet MS"/>
              </a:rPr>
              <a:t>do atributo dia depende fundamentalmente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 </a:t>
            </a:r>
            <a:r>
              <a:rPr sz="2400" dirty="0">
                <a:latin typeface="Trebuchet MS"/>
                <a:cs typeface="Trebuchet MS"/>
              </a:rPr>
              <a:t>valor do </a:t>
            </a:r>
            <a:r>
              <a:rPr sz="2400" spc="-5" dirty="0">
                <a:latin typeface="Trebuchet MS"/>
                <a:cs typeface="Trebuchet MS"/>
              </a:rPr>
              <a:t>atributo mês;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data </a:t>
            </a:r>
            <a:r>
              <a:rPr sz="240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demissão de um </a:t>
            </a:r>
            <a:r>
              <a:rPr sz="2400" dirty="0">
                <a:latin typeface="Trebuchet MS"/>
                <a:cs typeface="Trebuchet MS"/>
              </a:rPr>
              <a:t> funcionário </a:t>
            </a:r>
            <a:r>
              <a:rPr sz="2400" spc="-5" dirty="0">
                <a:latin typeface="Trebuchet MS"/>
                <a:cs typeface="Trebuchet MS"/>
              </a:rPr>
              <a:t>tem de </a:t>
            </a:r>
            <a:r>
              <a:rPr sz="2400" dirty="0">
                <a:latin typeface="Trebuchet MS"/>
                <a:cs typeface="Trebuchet MS"/>
              </a:rPr>
              <a:t>ser </a:t>
            </a:r>
            <a:r>
              <a:rPr sz="2400" spc="-5" dirty="0">
                <a:latin typeface="Trebuchet MS"/>
                <a:cs typeface="Trebuchet MS"/>
              </a:rPr>
              <a:t>temporalmente posterior </a:t>
            </a:r>
            <a:r>
              <a:rPr sz="2400" dirty="0">
                <a:latin typeface="Trebuchet MS"/>
                <a:cs typeface="Trebuchet MS"/>
              </a:rPr>
              <a:t>à sua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data de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admissão.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7730" y="1359816"/>
            <a:ext cx="8979535" cy="2560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Dicionário</a:t>
            </a:r>
            <a:r>
              <a:rPr sz="2000" b="1" i="1" spc="-55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de</a:t>
            </a:r>
            <a:r>
              <a:rPr sz="2000" b="1" i="1" spc="-15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Dados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400" spc="-4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45" dirty="0">
                <a:latin typeface="Trebuchet MS"/>
                <a:cs typeface="Trebuchet MS"/>
              </a:rPr>
              <a:t>O </a:t>
            </a:r>
            <a:r>
              <a:rPr sz="2400" spc="-5" dirty="0">
                <a:latin typeface="Trebuchet MS"/>
                <a:cs typeface="Trebuchet MS"/>
              </a:rPr>
              <a:t>Dicionário </a:t>
            </a:r>
            <a:r>
              <a:rPr sz="240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Dados </a:t>
            </a:r>
            <a:r>
              <a:rPr sz="2400" dirty="0">
                <a:latin typeface="Trebuchet MS"/>
                <a:cs typeface="Trebuchet MS"/>
              </a:rPr>
              <a:t>é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uma listagem organizada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todos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os 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elementos de dados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pertinentes ao sistema</a:t>
            </a:r>
            <a:r>
              <a:rPr sz="2400" dirty="0">
                <a:latin typeface="Trebuchet MS"/>
                <a:cs typeface="Trebuchet MS"/>
              </a:rPr>
              <a:t>, com definições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precisas,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para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usuários</a:t>
            </a:r>
            <a:r>
              <a:rPr sz="2400" dirty="0">
                <a:latin typeface="Trebuchet MS"/>
                <a:cs typeface="Trebuchet MS"/>
              </a:rPr>
              <a:t> 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desenvolvedores</a:t>
            </a:r>
            <a:r>
              <a:rPr sz="2400" dirty="0">
                <a:latin typeface="Trebuchet MS"/>
                <a:cs typeface="Trebuchet MS"/>
              </a:rPr>
              <a:t> possam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conhecer </a:t>
            </a:r>
            <a:r>
              <a:rPr sz="2400" dirty="0">
                <a:latin typeface="Trebuchet MS"/>
                <a:cs typeface="Trebuchet MS"/>
              </a:rPr>
              <a:t>o </a:t>
            </a:r>
            <a:r>
              <a:rPr sz="2400" spc="-5" dirty="0">
                <a:latin typeface="Trebuchet MS"/>
                <a:cs typeface="Trebuchet MS"/>
              </a:rPr>
              <a:t>significado dos itens de dados manipulados pelo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sistema.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099" y="202183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582" y="1013587"/>
            <a:ext cx="2421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Dicionário</a:t>
            </a:r>
            <a:r>
              <a:rPr sz="2000" b="1" i="1" spc="-6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de</a:t>
            </a:r>
            <a:r>
              <a:rPr sz="2000" b="1" i="1" spc="-20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Dados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414" y="1541755"/>
            <a:ext cx="10197083" cy="4890516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95485" y="501967"/>
            <a:ext cx="8982075" cy="5854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 algn="just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latin typeface="Trebuchet MS"/>
                <a:cs typeface="Trebuchet MS"/>
              </a:rPr>
              <a:t>Dicionário</a:t>
            </a:r>
            <a:r>
              <a:rPr sz="2000" b="1" i="1" spc="-55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de</a:t>
            </a:r>
            <a:r>
              <a:rPr sz="2000" b="1" i="1" spc="-15" dirty="0">
                <a:latin typeface="Trebuchet MS"/>
                <a:cs typeface="Trebuchet MS"/>
              </a:rPr>
              <a:t> </a:t>
            </a:r>
            <a:r>
              <a:rPr sz="2000" b="1" i="1" spc="-5" dirty="0">
                <a:latin typeface="Trebuchet MS"/>
                <a:cs typeface="Trebuchet MS"/>
              </a:rPr>
              <a:t>Dados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 dirty="0">
              <a:latin typeface="Trebuchet MS"/>
              <a:cs typeface="Trebuchet MS"/>
            </a:endParaRPr>
          </a:p>
          <a:p>
            <a:pPr marL="12700" marR="10160" algn="just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Os </a:t>
            </a:r>
            <a:r>
              <a:rPr sz="2400" spc="-5" dirty="0">
                <a:latin typeface="Trebuchet MS"/>
                <a:cs typeface="Trebuchet MS"/>
              </a:rPr>
              <a:t>exemplos mostrados </a:t>
            </a:r>
            <a:r>
              <a:rPr sz="2400" dirty="0">
                <a:latin typeface="Trebuchet MS"/>
                <a:cs typeface="Trebuchet MS"/>
              </a:rPr>
              <a:t>a seguir </a:t>
            </a:r>
            <a:r>
              <a:rPr sz="2400" spc="-5" dirty="0">
                <a:latin typeface="Trebuchet MS"/>
                <a:cs typeface="Trebuchet MS"/>
              </a:rPr>
              <a:t>ilustram diversas situações </a:t>
            </a:r>
            <a:r>
              <a:rPr sz="2400" dirty="0">
                <a:latin typeface="Trebuchet MS"/>
                <a:cs typeface="Trebuchet MS"/>
              </a:rPr>
              <a:t>e o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emprego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notações:</a:t>
            </a:r>
            <a:endParaRPr sz="24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5" dirty="0">
                <a:latin typeface="Trebuchet MS"/>
                <a:cs typeface="Trebuchet MS"/>
              </a:rPr>
              <a:t>(a)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cliente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pode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possuir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telefone.</a:t>
            </a:r>
            <a:endParaRPr sz="2400" dirty="0">
              <a:latin typeface="Trebuchet MS"/>
              <a:cs typeface="Trebuchet MS"/>
            </a:endParaRPr>
          </a:p>
          <a:p>
            <a:pPr marL="469265" algn="just">
              <a:lnSpc>
                <a:spcPct val="100000"/>
              </a:lnSpc>
            </a:pPr>
            <a:r>
              <a:rPr sz="2400" spc="-1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15" dirty="0">
                <a:latin typeface="Trebuchet MS"/>
                <a:cs typeface="Trebuchet MS"/>
              </a:rPr>
              <a:t>Cliente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=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cpf</a:t>
            </a:r>
            <a:r>
              <a:rPr sz="2400" dirty="0">
                <a:latin typeface="Trebuchet MS"/>
                <a:cs typeface="Trebuchet MS"/>
              </a:rPr>
              <a:t> +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nome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+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endereço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+</a:t>
            </a:r>
            <a:r>
              <a:rPr sz="2400" spc="-10" dirty="0">
                <a:latin typeface="Trebuchet MS"/>
                <a:cs typeface="Trebuchet MS"/>
              </a:rPr>
              <a:t> (telefone)</a:t>
            </a:r>
            <a:endParaRPr sz="2400" dirty="0">
              <a:latin typeface="Trebuchet MS"/>
              <a:cs typeface="Trebuchet MS"/>
            </a:endParaRPr>
          </a:p>
          <a:p>
            <a:pPr marL="299085" marR="7620" indent="-287020" algn="just">
              <a:lnSpc>
                <a:spcPct val="100000"/>
              </a:lnSpc>
            </a:pPr>
            <a:r>
              <a:rPr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5" dirty="0">
                <a:latin typeface="Trebuchet MS"/>
                <a:cs typeface="Trebuchet MS"/>
              </a:rPr>
              <a:t>(b) </a:t>
            </a:r>
            <a:r>
              <a:rPr sz="2400" dirty="0">
                <a:latin typeface="Trebuchet MS"/>
                <a:cs typeface="Trebuchet MS"/>
              </a:rPr>
              <a:t>O </a:t>
            </a:r>
            <a:r>
              <a:rPr sz="2400" spc="-5" dirty="0">
                <a:latin typeface="Trebuchet MS"/>
                <a:cs typeface="Trebuchet MS"/>
              </a:rPr>
              <a:t>cliente pode possuir mais </a:t>
            </a:r>
            <a:r>
              <a:rPr sz="240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um telefone </a:t>
            </a:r>
            <a:r>
              <a:rPr sz="2400" dirty="0">
                <a:latin typeface="Trebuchet MS"/>
                <a:cs typeface="Trebuchet MS"/>
              </a:rPr>
              <a:t>(ou </a:t>
            </a:r>
            <a:r>
              <a:rPr sz="2400" spc="-5" dirty="0">
                <a:latin typeface="Trebuchet MS"/>
                <a:cs typeface="Trebuchet MS"/>
              </a:rPr>
              <a:t>mesmo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nenhum).</a:t>
            </a:r>
            <a:endParaRPr sz="2400" dirty="0">
              <a:latin typeface="Trebuchet MS"/>
              <a:cs typeface="Trebuchet MS"/>
            </a:endParaRPr>
          </a:p>
          <a:p>
            <a:pPr marL="469265" algn="just">
              <a:lnSpc>
                <a:spcPct val="100000"/>
              </a:lnSpc>
            </a:pPr>
            <a:r>
              <a:rPr sz="2400" spc="-1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15" dirty="0">
                <a:latin typeface="Trebuchet MS"/>
                <a:cs typeface="Trebuchet MS"/>
              </a:rPr>
              <a:t>Cliente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=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cpf</a:t>
            </a:r>
            <a:r>
              <a:rPr sz="2400" dirty="0">
                <a:latin typeface="Trebuchet MS"/>
                <a:cs typeface="Trebuchet MS"/>
              </a:rPr>
              <a:t> +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nome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+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endereço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+</a:t>
            </a:r>
            <a:r>
              <a:rPr sz="2400" spc="-10" dirty="0">
                <a:latin typeface="Trebuchet MS"/>
                <a:cs typeface="Trebuchet MS"/>
              </a:rPr>
              <a:t> {telefone}</a:t>
            </a:r>
            <a:endParaRPr sz="24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5" dirty="0">
                <a:latin typeface="Trebuchet MS"/>
                <a:cs typeface="Trebuchet MS"/>
              </a:rPr>
              <a:t>(c)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5" dirty="0">
                <a:latin typeface="Trebuchet MS"/>
                <a:cs typeface="Trebuchet MS"/>
              </a:rPr>
              <a:t> cliente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pode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possuir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até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três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telefones.</a:t>
            </a:r>
            <a:endParaRPr sz="2400" dirty="0">
              <a:latin typeface="Trebuchet MS"/>
              <a:cs typeface="Trebuchet MS"/>
            </a:endParaRPr>
          </a:p>
          <a:p>
            <a:pPr marL="469265" algn="just">
              <a:lnSpc>
                <a:spcPct val="100000"/>
              </a:lnSpc>
            </a:pPr>
            <a:r>
              <a:rPr sz="2400" spc="-1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15" dirty="0">
                <a:latin typeface="Trebuchet MS"/>
                <a:cs typeface="Trebuchet MS"/>
              </a:rPr>
              <a:t>Cliente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=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cpf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+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nome</a:t>
            </a:r>
            <a:r>
              <a:rPr sz="2400" dirty="0">
                <a:latin typeface="Trebuchet MS"/>
                <a:cs typeface="Trebuchet MS"/>
              </a:rPr>
              <a:t> + </a:t>
            </a:r>
            <a:r>
              <a:rPr sz="2400" spc="-5" dirty="0">
                <a:latin typeface="Trebuchet MS"/>
                <a:cs typeface="Trebuchet MS"/>
              </a:rPr>
              <a:t>endereço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+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{telefone}3</a:t>
            </a:r>
            <a:endParaRPr sz="240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25" dirty="0">
                <a:latin typeface="Trebuchet MS"/>
                <a:cs typeface="Trebuchet MS"/>
              </a:rPr>
              <a:t>(d) </a:t>
            </a:r>
            <a:r>
              <a:rPr sz="2400" dirty="0">
                <a:latin typeface="Trebuchet MS"/>
                <a:cs typeface="Trebuchet MS"/>
              </a:rPr>
              <a:t>O </a:t>
            </a:r>
            <a:r>
              <a:rPr sz="2400" spc="-5" dirty="0">
                <a:latin typeface="Trebuchet MS"/>
                <a:cs typeface="Trebuchet MS"/>
              </a:rPr>
              <a:t>cliente pode </a:t>
            </a:r>
            <a:r>
              <a:rPr sz="2400" dirty="0">
                <a:latin typeface="Trebuchet MS"/>
                <a:cs typeface="Trebuchet MS"/>
              </a:rPr>
              <a:t>possuir </a:t>
            </a:r>
            <a:r>
              <a:rPr sz="2400" spc="-5" dirty="0">
                <a:latin typeface="Trebuchet MS"/>
                <a:cs typeface="Trebuchet MS"/>
              </a:rPr>
              <a:t>telefone </a:t>
            </a:r>
            <a:r>
              <a:rPr sz="2400" dirty="0">
                <a:latin typeface="Trebuchet MS"/>
                <a:cs typeface="Trebuchet MS"/>
              </a:rPr>
              <a:t>comercial, </a:t>
            </a:r>
            <a:r>
              <a:rPr sz="2400" spc="-5" dirty="0">
                <a:latin typeface="Trebuchet MS"/>
                <a:cs typeface="Trebuchet MS"/>
              </a:rPr>
              <a:t>residencial </a:t>
            </a:r>
            <a:r>
              <a:rPr sz="2400" spc="5" dirty="0">
                <a:latin typeface="Trebuchet MS"/>
                <a:cs typeface="Trebuchet MS"/>
              </a:rPr>
              <a:t>ou 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ambos.</a:t>
            </a:r>
            <a:endParaRPr sz="2400" dirty="0">
              <a:latin typeface="Trebuchet MS"/>
              <a:cs typeface="Trebuchet MS"/>
            </a:endParaRPr>
          </a:p>
          <a:p>
            <a:pPr marL="756285" marR="8255" indent="-287020" algn="just">
              <a:lnSpc>
                <a:spcPct val="100000"/>
              </a:lnSpc>
            </a:pPr>
            <a:r>
              <a:rPr sz="2400" spc="-1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15" dirty="0">
                <a:latin typeface="Trebuchet MS"/>
                <a:cs typeface="Trebuchet MS"/>
              </a:rPr>
              <a:t>Cliente </a:t>
            </a:r>
            <a:r>
              <a:rPr sz="2400" dirty="0">
                <a:latin typeface="Trebuchet MS"/>
                <a:cs typeface="Trebuchet MS"/>
              </a:rPr>
              <a:t>=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cpf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+ </a:t>
            </a:r>
            <a:r>
              <a:rPr sz="2400" spc="-5" dirty="0">
                <a:latin typeface="Trebuchet MS"/>
                <a:cs typeface="Trebuchet MS"/>
              </a:rPr>
              <a:t>nome </a:t>
            </a:r>
            <a:r>
              <a:rPr sz="2400" dirty="0">
                <a:latin typeface="Trebuchet MS"/>
                <a:cs typeface="Trebuchet MS"/>
              </a:rPr>
              <a:t>+ </a:t>
            </a:r>
            <a:r>
              <a:rPr sz="2400" spc="-5" dirty="0">
                <a:latin typeface="Trebuchet MS"/>
                <a:cs typeface="Trebuchet MS"/>
              </a:rPr>
              <a:t>endereço </a:t>
            </a:r>
            <a:r>
              <a:rPr sz="2400" dirty="0">
                <a:latin typeface="Trebuchet MS"/>
                <a:cs typeface="Trebuchet MS"/>
              </a:rPr>
              <a:t>+ </a:t>
            </a:r>
            <a:r>
              <a:rPr sz="2400" spc="-5" dirty="0">
                <a:latin typeface="Trebuchet MS"/>
                <a:cs typeface="Trebuchet MS"/>
              </a:rPr>
              <a:t>[telefone-comercial </a:t>
            </a:r>
            <a:r>
              <a:rPr sz="2400" dirty="0">
                <a:latin typeface="Trebuchet MS"/>
                <a:cs typeface="Trebuchet MS"/>
              </a:rPr>
              <a:t>|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telefone-residencial</a:t>
            </a:r>
            <a:r>
              <a:rPr sz="2400" dirty="0">
                <a:latin typeface="Trebuchet MS"/>
                <a:cs typeface="Trebuchet MS"/>
              </a:rPr>
              <a:t> |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telefone-comercial</a:t>
            </a:r>
            <a:r>
              <a:rPr sz="2400" dirty="0">
                <a:latin typeface="Trebuchet MS"/>
                <a:cs typeface="Trebuchet MS"/>
              </a:rPr>
              <a:t> +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telefone-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residencial]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628" y="530657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198" y="1386171"/>
            <a:ext cx="8979535" cy="433959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000" b="1" i="1" dirty="0">
                <a:latin typeface="Trebuchet MS"/>
                <a:cs typeface="Trebuchet MS"/>
              </a:rPr>
              <a:t>Relacionamentos</a:t>
            </a:r>
            <a:endParaRPr sz="2000" dirty="0">
              <a:latin typeface="Trebuchet MS"/>
              <a:cs typeface="Trebuchet MS"/>
            </a:endParaRPr>
          </a:p>
          <a:p>
            <a:pPr marL="299085" marR="6350" indent="-287020" algn="just">
              <a:lnSpc>
                <a:spcPct val="100000"/>
              </a:lnSpc>
              <a:spcBef>
                <a:spcPts val="1505"/>
              </a:spcBef>
            </a:pPr>
            <a:r>
              <a:rPr sz="2400" spc="-3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0" dirty="0">
                <a:latin typeface="Trebuchet MS"/>
                <a:cs typeface="Trebuchet MS"/>
              </a:rPr>
              <a:t>Um </a:t>
            </a:r>
            <a:r>
              <a:rPr sz="2400" spc="-5" dirty="0">
                <a:latin typeface="Trebuchet MS"/>
                <a:cs typeface="Trebuchet MS"/>
              </a:rPr>
              <a:t>relacionamento </a:t>
            </a:r>
            <a:r>
              <a:rPr sz="2400" dirty="0">
                <a:latin typeface="Trebuchet MS"/>
                <a:cs typeface="Trebuchet MS"/>
              </a:rPr>
              <a:t>é </a:t>
            </a:r>
            <a:r>
              <a:rPr sz="2400" spc="-5" dirty="0">
                <a:latin typeface="Trebuchet MS"/>
                <a:cs typeface="Trebuchet MS"/>
              </a:rPr>
              <a:t>uma abstração </a:t>
            </a:r>
            <a:r>
              <a:rPr sz="2400" dirty="0">
                <a:latin typeface="Trebuchet MS"/>
                <a:cs typeface="Trebuchet MS"/>
              </a:rPr>
              <a:t>de uma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associação</a:t>
            </a:r>
            <a:r>
              <a:rPr sz="2400" spc="-5" dirty="0">
                <a:latin typeface="Trebuchet MS"/>
                <a:cs typeface="Trebuchet MS"/>
              </a:rPr>
              <a:t> entre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duas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ou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mais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entidades.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400" spc="-5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50" dirty="0">
                <a:latin typeface="Trebuchet MS"/>
                <a:cs typeface="Trebuchet MS"/>
              </a:rPr>
              <a:t>Por </a:t>
            </a:r>
            <a:r>
              <a:rPr sz="2400" spc="-5" dirty="0">
                <a:latin typeface="Trebuchet MS"/>
                <a:cs typeface="Trebuchet MS"/>
              </a:rPr>
              <a:t>exemplo, podemos querer registrar que </a:t>
            </a:r>
            <a:r>
              <a:rPr sz="2400" dirty="0">
                <a:latin typeface="Trebuchet MS"/>
                <a:cs typeface="Trebuchet MS"/>
              </a:rPr>
              <a:t>o </a:t>
            </a:r>
            <a:r>
              <a:rPr sz="2400" spc="-5" dirty="0">
                <a:latin typeface="Trebuchet MS"/>
                <a:cs typeface="Trebuchet MS"/>
              </a:rPr>
              <a:t>funcionário </a:t>
            </a:r>
            <a:r>
              <a:rPr sz="2400" dirty="0">
                <a:latin typeface="Trebuchet MS"/>
                <a:cs typeface="Trebuchet MS"/>
              </a:rPr>
              <a:t>João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(uma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tipo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Funcionário)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está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lotado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(um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relacionamento)</a:t>
            </a:r>
            <a:r>
              <a:rPr sz="2400" spc="5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no</a:t>
            </a:r>
            <a:r>
              <a:rPr sz="2400" spc="5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departamento</a:t>
            </a:r>
            <a:r>
              <a:rPr sz="2400" spc="55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56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Vendas</a:t>
            </a:r>
            <a:r>
              <a:rPr sz="2400" spc="55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(uma</a:t>
            </a:r>
            <a:r>
              <a:rPr sz="2400" spc="5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tipo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Departamento).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Trebuchet MS"/>
              <a:cs typeface="Trebuchet MS"/>
            </a:endParaRPr>
          </a:p>
          <a:p>
            <a:pPr marL="299085" marR="7620" indent="-287020" algn="just">
              <a:lnSpc>
                <a:spcPct val="100000"/>
              </a:lnSpc>
            </a:pPr>
            <a:r>
              <a:rPr sz="2400" spc="-3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0" dirty="0">
                <a:latin typeface="Trebuchet MS"/>
                <a:cs typeface="Trebuchet MS"/>
              </a:rPr>
              <a:t>Um </a:t>
            </a:r>
            <a:r>
              <a:rPr sz="2400" spc="-5" dirty="0">
                <a:latin typeface="Trebuchet MS"/>
                <a:cs typeface="Trebuchet MS"/>
              </a:rPr>
              <a:t>relacionamento binário </a:t>
            </a:r>
            <a:r>
              <a:rPr sz="2400" dirty="0">
                <a:latin typeface="Trebuchet MS"/>
                <a:cs typeface="Trebuchet MS"/>
              </a:rPr>
              <a:t>é uma </a:t>
            </a:r>
            <a:r>
              <a:rPr sz="2400" spc="-5" dirty="0">
                <a:latin typeface="Trebuchet MS"/>
                <a:cs typeface="Trebuchet MS"/>
              </a:rPr>
              <a:t>representação abstrata </a:t>
            </a:r>
            <a:r>
              <a:rPr sz="2400" spc="-10" dirty="0">
                <a:latin typeface="Trebuchet MS"/>
                <a:cs typeface="Trebuchet MS"/>
              </a:rPr>
              <a:t>da </a:t>
            </a:r>
            <a:r>
              <a:rPr sz="2400" spc="-5" dirty="0">
                <a:latin typeface="Trebuchet MS"/>
                <a:cs typeface="Trebuchet MS"/>
              </a:rPr>
              <a:t> associação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entre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duas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entidades.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749" y="463297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8033" y="1380144"/>
            <a:ext cx="8980170" cy="324231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000" b="1" i="1" dirty="0">
                <a:latin typeface="Trebuchet MS"/>
                <a:cs typeface="Trebuchet MS"/>
              </a:rPr>
              <a:t>Relacionamentos</a:t>
            </a:r>
            <a:endParaRPr sz="2000" dirty="0">
              <a:latin typeface="Trebuchet MS"/>
              <a:cs typeface="Trebuchet MS"/>
            </a:endParaRPr>
          </a:p>
          <a:p>
            <a:pPr marL="299085" marR="8255" indent="-287020" algn="just">
              <a:lnSpc>
                <a:spcPct val="100000"/>
              </a:lnSpc>
              <a:spcBef>
                <a:spcPts val="1505"/>
              </a:spcBef>
            </a:pPr>
            <a:r>
              <a:rPr sz="2400" spc="-3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0" dirty="0">
                <a:latin typeface="Trebuchet MS"/>
                <a:cs typeface="Trebuchet MS"/>
              </a:rPr>
              <a:t>Da </a:t>
            </a:r>
            <a:r>
              <a:rPr sz="2400" spc="-5" dirty="0">
                <a:latin typeface="Trebuchet MS"/>
                <a:cs typeface="Trebuchet MS"/>
              </a:rPr>
              <a:t>mesma </a:t>
            </a:r>
            <a:r>
              <a:rPr sz="2400" dirty="0">
                <a:latin typeface="Trebuchet MS"/>
                <a:cs typeface="Trebuchet MS"/>
              </a:rPr>
              <a:t>forma </a:t>
            </a:r>
            <a:r>
              <a:rPr sz="2400" spc="-5" dirty="0">
                <a:latin typeface="Trebuchet MS"/>
                <a:cs typeface="Trebuchet MS"/>
              </a:rPr>
              <a:t>que </a:t>
            </a:r>
            <a:r>
              <a:rPr sz="2400" dirty="0">
                <a:latin typeface="Trebuchet MS"/>
                <a:cs typeface="Trebuchet MS"/>
              </a:rPr>
              <a:t>as </a:t>
            </a:r>
            <a:r>
              <a:rPr sz="2400" spc="-5" dirty="0">
                <a:latin typeface="Trebuchet MS"/>
                <a:cs typeface="Trebuchet MS"/>
              </a:rPr>
              <a:t>entidades, </a:t>
            </a:r>
            <a:r>
              <a:rPr sz="2400" dirty="0">
                <a:latin typeface="Trebuchet MS"/>
                <a:cs typeface="Trebuchet MS"/>
              </a:rPr>
              <a:t>estamos </a:t>
            </a:r>
            <a:r>
              <a:rPr sz="2400" spc="-5" dirty="0">
                <a:latin typeface="Trebuchet MS"/>
                <a:cs typeface="Trebuchet MS"/>
              </a:rPr>
              <a:t>mais interessados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modelar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tipos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relacionamentos</a:t>
            </a:r>
            <a:r>
              <a:rPr sz="2400" spc="-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</a:pPr>
            <a:r>
              <a:rPr sz="2400" spc="-3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30" dirty="0">
                <a:latin typeface="Trebuchet MS"/>
                <a:cs typeface="Trebuchet MS"/>
              </a:rPr>
              <a:t>Um</a:t>
            </a:r>
            <a:r>
              <a:rPr sz="2400" spc="30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tipo</a:t>
            </a:r>
            <a:r>
              <a:rPr sz="2400" spc="3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(ou</a:t>
            </a:r>
            <a:r>
              <a:rPr sz="2400" spc="30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conjunto)</a:t>
            </a:r>
            <a:r>
              <a:rPr sz="2400" spc="3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3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relacionamentos</a:t>
            </a:r>
            <a:r>
              <a:rPr sz="2400" spc="3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é</a:t>
            </a:r>
            <a:r>
              <a:rPr sz="2400" spc="3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</a:t>
            </a:r>
            <a:r>
              <a:rPr sz="2400" spc="3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subconjunto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 produto cartesiano dos conjuntos de entidades </a:t>
            </a:r>
            <a:r>
              <a:rPr sz="2400" dirty="0">
                <a:latin typeface="Trebuchet MS"/>
                <a:cs typeface="Trebuchet MS"/>
              </a:rPr>
              <a:t>envolvidos, 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sendo </a:t>
            </a:r>
            <a:r>
              <a:rPr sz="2400" spc="-5" dirty="0">
                <a:latin typeface="Trebuchet MS"/>
                <a:cs typeface="Trebuchet MS"/>
              </a:rPr>
              <a:t>representado </a:t>
            </a:r>
            <a:r>
              <a:rPr sz="2400" dirty="0">
                <a:latin typeface="Trebuchet MS"/>
                <a:cs typeface="Trebuchet MS"/>
              </a:rPr>
              <a:t>por </a:t>
            </a:r>
            <a:r>
              <a:rPr sz="2400" spc="-5" dirty="0">
                <a:latin typeface="Trebuchet MS"/>
                <a:cs typeface="Trebuchet MS"/>
              </a:rPr>
              <a:t>um </a:t>
            </a:r>
            <a:r>
              <a:rPr sz="2400" dirty="0">
                <a:latin typeface="Trebuchet MS"/>
                <a:cs typeface="Trebuchet MS"/>
              </a:rPr>
              <a:t>losango </a:t>
            </a:r>
            <a:r>
              <a:rPr sz="2400" spc="-5" dirty="0">
                <a:latin typeface="Trebuchet MS"/>
                <a:cs typeface="Trebuchet MS"/>
              </a:rPr>
              <a:t>com </a:t>
            </a:r>
            <a:r>
              <a:rPr sz="2400" dirty="0">
                <a:latin typeface="Trebuchet MS"/>
                <a:cs typeface="Trebuchet MS"/>
              </a:rPr>
              <a:t>um verbo para </a:t>
            </a:r>
            <a:r>
              <a:rPr sz="2400" spc="-5" dirty="0">
                <a:latin typeface="Trebuchet MS"/>
                <a:cs typeface="Trebuchet MS"/>
              </a:rPr>
              <a:t>indicar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ação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</a:t>
            </a:r>
            <a:r>
              <a:rPr sz="2400" spc="-5" dirty="0">
                <a:latin typeface="Trebuchet MS"/>
                <a:cs typeface="Trebuchet MS"/>
              </a:rPr>
              <a:t> uma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seta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para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informar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sentido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leitura.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15" dirty="0">
                <a:latin typeface="Trebuchet MS"/>
                <a:cs typeface="Trebuchet MS"/>
              </a:rPr>
              <a:t>Exemplo: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0423" y="4677155"/>
            <a:ext cx="8525256" cy="17175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7382" y="415247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3746" y="1360390"/>
            <a:ext cx="8978265" cy="214503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000" b="1" i="1" dirty="0">
                <a:latin typeface="Trebuchet MS"/>
                <a:cs typeface="Trebuchet MS"/>
              </a:rPr>
              <a:t>Relacionamentos</a:t>
            </a:r>
            <a:endParaRPr sz="2000" dirty="0">
              <a:latin typeface="Trebuchet MS"/>
              <a:cs typeface="Trebuchet MS"/>
            </a:endParaRPr>
          </a:p>
          <a:p>
            <a:pPr marL="299085" marR="6350" indent="-287020">
              <a:lnSpc>
                <a:spcPct val="100000"/>
              </a:lnSpc>
              <a:spcBef>
                <a:spcPts val="1505"/>
              </a:spcBef>
              <a:tabLst>
                <a:tab pos="658495" algn="l"/>
                <a:tab pos="2380615" algn="l"/>
                <a:tab pos="3308985" algn="l"/>
                <a:tab pos="4007485" algn="l"/>
                <a:tab pos="4946015" algn="l"/>
                <a:tab pos="5429250" algn="l"/>
                <a:tab pos="7886065" algn="l"/>
              </a:tabLst>
            </a:pPr>
            <a:r>
              <a:rPr sz="2400" spc="-9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dirty="0">
                <a:latin typeface="Trebuchet MS"/>
                <a:cs typeface="Trebuchet MS"/>
              </a:rPr>
              <a:t>É	</a:t>
            </a:r>
            <a:r>
              <a:rPr sz="2400" spc="-5" dirty="0">
                <a:latin typeface="Trebuchet MS"/>
                <a:cs typeface="Trebuchet MS"/>
              </a:rPr>
              <a:t>imp</a:t>
            </a:r>
            <a:r>
              <a:rPr sz="2400" spc="-10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rt</a:t>
            </a:r>
            <a:r>
              <a:rPr sz="2400" spc="10" dirty="0">
                <a:latin typeface="Trebuchet MS"/>
                <a:cs typeface="Trebuchet MS"/>
              </a:rPr>
              <a:t>a</a:t>
            </a:r>
            <a:r>
              <a:rPr sz="2400" spc="-5" dirty="0">
                <a:latin typeface="Trebuchet MS"/>
                <a:cs typeface="Trebuchet MS"/>
              </a:rPr>
              <a:t>nt</a:t>
            </a:r>
            <a:r>
              <a:rPr sz="2400" dirty="0">
                <a:latin typeface="Trebuchet MS"/>
                <a:cs typeface="Trebuchet MS"/>
              </a:rPr>
              <a:t>e	</a:t>
            </a:r>
            <a:r>
              <a:rPr sz="2400" spc="5" dirty="0">
                <a:latin typeface="Trebuchet MS"/>
                <a:cs typeface="Trebuchet MS"/>
              </a:rPr>
              <a:t>n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10" dirty="0">
                <a:latin typeface="Trebuchet MS"/>
                <a:cs typeface="Trebuchet MS"/>
              </a:rPr>
              <a:t>t</a:t>
            </a:r>
            <a:r>
              <a:rPr sz="2400" spc="-5" dirty="0">
                <a:latin typeface="Trebuchet MS"/>
                <a:cs typeface="Trebuchet MS"/>
              </a:rPr>
              <a:t>a</a:t>
            </a:r>
            <a:r>
              <a:rPr sz="2400" dirty="0">
                <a:latin typeface="Trebuchet MS"/>
                <a:cs typeface="Trebuchet MS"/>
              </a:rPr>
              <a:t>r	</a:t>
            </a:r>
            <a:r>
              <a:rPr sz="2400" spc="-5" dirty="0">
                <a:latin typeface="Trebuchet MS"/>
                <a:cs typeface="Trebuchet MS"/>
              </a:rPr>
              <a:t>qu</a:t>
            </a:r>
            <a:r>
              <a:rPr sz="2400" dirty="0">
                <a:latin typeface="Trebuchet MS"/>
                <a:cs typeface="Trebuchet MS"/>
              </a:rPr>
              <a:t>e	</a:t>
            </a:r>
            <a:r>
              <a:rPr sz="2400" spc="5" dirty="0">
                <a:latin typeface="Trebuchet MS"/>
                <a:cs typeface="Trebuchet MS"/>
              </a:rPr>
              <a:t>t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10" dirty="0">
                <a:latin typeface="Trebuchet MS"/>
                <a:cs typeface="Trebuchet MS"/>
              </a:rPr>
              <a:t>d</a:t>
            </a:r>
            <a:r>
              <a:rPr sz="2400" spc="5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s	</a:t>
            </a:r>
            <a:r>
              <a:rPr sz="2400" spc="-5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s	r</a:t>
            </a:r>
            <a:r>
              <a:rPr sz="2400" spc="10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la</a:t>
            </a:r>
            <a:r>
              <a:rPr sz="2400" spc="5" dirty="0">
                <a:latin typeface="Trebuchet MS"/>
                <a:cs typeface="Trebuchet MS"/>
              </a:rPr>
              <a:t>c</a:t>
            </a:r>
            <a:r>
              <a:rPr sz="2400" spc="-5" dirty="0">
                <a:latin typeface="Trebuchet MS"/>
                <a:cs typeface="Trebuchet MS"/>
              </a:rPr>
              <a:t>io</a:t>
            </a:r>
            <a:r>
              <a:rPr sz="2400" spc="-10" dirty="0">
                <a:latin typeface="Trebuchet MS"/>
                <a:cs typeface="Trebuchet MS"/>
              </a:rPr>
              <a:t>n</a:t>
            </a:r>
            <a:r>
              <a:rPr sz="2400" spc="-5" dirty="0">
                <a:latin typeface="Trebuchet MS"/>
                <a:cs typeface="Trebuchet MS"/>
              </a:rPr>
              <a:t>am</a:t>
            </a:r>
            <a:r>
              <a:rPr sz="2400" spc="5" dirty="0">
                <a:latin typeface="Trebuchet MS"/>
                <a:cs typeface="Trebuchet MS"/>
              </a:rPr>
              <a:t>e</a:t>
            </a:r>
            <a:r>
              <a:rPr sz="2400" spc="-5" dirty="0">
                <a:latin typeface="Trebuchet MS"/>
                <a:cs typeface="Trebuchet MS"/>
              </a:rPr>
              <a:t>nto</a:t>
            </a:r>
            <a:r>
              <a:rPr sz="2400" dirty="0">
                <a:latin typeface="Trebuchet MS"/>
                <a:cs typeface="Trebuchet MS"/>
              </a:rPr>
              <a:t>s	</a:t>
            </a:r>
            <a:r>
              <a:rPr sz="2400" spc="-5" dirty="0">
                <a:latin typeface="Trebuchet MS"/>
                <a:cs typeface="Trebuchet MS"/>
              </a:rPr>
              <a:t>biná</a:t>
            </a:r>
            <a:r>
              <a:rPr sz="2400" dirty="0">
                <a:latin typeface="Trebuchet MS"/>
                <a:cs typeface="Trebuchet MS"/>
              </a:rPr>
              <a:t>r</a:t>
            </a:r>
            <a:r>
              <a:rPr sz="2400" spc="-5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os  </a:t>
            </a:r>
            <a:r>
              <a:rPr sz="2400" spc="-5" dirty="0">
                <a:latin typeface="Trebuchet MS"/>
                <a:cs typeface="Trebuchet MS"/>
              </a:rPr>
              <a:t>possuem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uma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leitura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inversa.</a:t>
            </a:r>
            <a:endParaRPr sz="2400" dirty="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tabLst>
                <a:tab pos="939165" algn="l"/>
                <a:tab pos="1882775" algn="l"/>
                <a:tab pos="2440305" algn="l"/>
                <a:tab pos="3129280" algn="l"/>
                <a:tab pos="5333365" algn="l"/>
                <a:tab pos="6137910" algn="l"/>
                <a:tab pos="8187690" algn="l"/>
              </a:tabLst>
            </a:pPr>
            <a:r>
              <a:rPr sz="2400" spc="-90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dirty="0">
                <a:latin typeface="Trebuchet MS"/>
                <a:cs typeface="Trebuchet MS"/>
              </a:rPr>
              <a:t>Ou	sej</a:t>
            </a:r>
            <a:r>
              <a:rPr sz="2400" spc="10" dirty="0">
                <a:latin typeface="Trebuchet MS"/>
                <a:cs typeface="Trebuchet MS"/>
              </a:rPr>
              <a:t>a</a:t>
            </a:r>
            <a:r>
              <a:rPr sz="2400" dirty="0">
                <a:latin typeface="Trebuchet MS"/>
                <a:cs typeface="Trebuchet MS"/>
              </a:rPr>
              <a:t>,	se	</a:t>
            </a:r>
            <a:r>
              <a:rPr sz="2400" spc="-5" dirty="0">
                <a:latin typeface="Trebuchet MS"/>
                <a:cs typeface="Trebuchet MS"/>
              </a:rPr>
              <a:t>u</a:t>
            </a:r>
            <a:r>
              <a:rPr sz="2400" dirty="0">
                <a:latin typeface="Trebuchet MS"/>
                <a:cs typeface="Trebuchet MS"/>
              </a:rPr>
              <a:t>m	</a:t>
            </a:r>
            <a:r>
              <a:rPr sz="2400" spc="-5" dirty="0">
                <a:latin typeface="Trebuchet MS"/>
                <a:cs typeface="Trebuchet MS"/>
              </a:rPr>
              <a:t>de</a:t>
            </a:r>
            <a:r>
              <a:rPr sz="2400" spc="-10" dirty="0">
                <a:latin typeface="Trebuchet MS"/>
                <a:cs typeface="Trebuchet MS"/>
              </a:rPr>
              <a:t>p</a:t>
            </a:r>
            <a:r>
              <a:rPr sz="2400" spc="5" dirty="0">
                <a:latin typeface="Trebuchet MS"/>
                <a:cs typeface="Trebuchet MS"/>
              </a:rPr>
              <a:t>a</a:t>
            </a:r>
            <a:r>
              <a:rPr sz="2400" dirty="0">
                <a:latin typeface="Trebuchet MS"/>
                <a:cs typeface="Trebuchet MS"/>
              </a:rPr>
              <a:t>rtam</a:t>
            </a:r>
            <a:r>
              <a:rPr sz="2400" spc="10" dirty="0">
                <a:latin typeface="Trebuchet MS"/>
                <a:cs typeface="Trebuchet MS"/>
              </a:rPr>
              <a:t>e</a:t>
            </a:r>
            <a:r>
              <a:rPr sz="2400" spc="-5" dirty="0">
                <a:latin typeface="Trebuchet MS"/>
                <a:cs typeface="Trebuchet MS"/>
              </a:rPr>
              <a:t>nt</a:t>
            </a:r>
            <a:r>
              <a:rPr sz="2400" dirty="0">
                <a:latin typeface="Trebuchet MS"/>
                <a:cs typeface="Trebuchet MS"/>
              </a:rPr>
              <a:t>o	</a:t>
            </a:r>
            <a:r>
              <a:rPr sz="2400" spc="5" dirty="0">
                <a:latin typeface="Trebuchet MS"/>
                <a:cs typeface="Trebuchet MS"/>
              </a:rPr>
              <a:t>l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10" dirty="0">
                <a:latin typeface="Trebuchet MS"/>
                <a:cs typeface="Trebuchet MS"/>
              </a:rPr>
              <a:t>t</a:t>
            </a:r>
            <a:r>
              <a:rPr sz="2400" dirty="0">
                <a:latin typeface="Trebuchet MS"/>
                <a:cs typeface="Trebuchet MS"/>
              </a:rPr>
              <a:t>a	funcionár</a:t>
            </a:r>
            <a:r>
              <a:rPr sz="2400" spc="10" dirty="0">
                <a:latin typeface="Trebuchet MS"/>
                <a:cs typeface="Trebuchet MS"/>
              </a:rPr>
              <a:t>i</a:t>
            </a:r>
            <a:r>
              <a:rPr sz="2400" spc="5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s,	</a:t>
            </a:r>
            <a:r>
              <a:rPr sz="2400" spc="-5" dirty="0">
                <a:latin typeface="Trebuchet MS"/>
                <a:cs typeface="Trebuchet MS"/>
              </a:rPr>
              <a:t>então  funcionários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estão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lotados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em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departamentos.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b="21803"/>
          <a:stretch/>
        </p:blipFill>
        <p:spPr>
          <a:xfrm>
            <a:off x="1566755" y="3858308"/>
            <a:ext cx="8525256" cy="14327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1177" y="663822"/>
            <a:ext cx="8416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Modelagem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 de</a:t>
            </a:r>
            <a:r>
              <a:rPr sz="3200" b="1" spc="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Entidades</a:t>
            </a:r>
            <a:r>
              <a:rPr sz="3200" b="1" spc="-35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2C330"/>
                </a:solidFill>
                <a:latin typeface="Trebuchet MS"/>
                <a:cs typeface="Trebuchet MS"/>
              </a:rPr>
              <a:t>e</a:t>
            </a:r>
            <a:r>
              <a:rPr sz="3200" b="1" spc="10" dirty="0">
                <a:solidFill>
                  <a:srgbClr val="92C330"/>
                </a:solidFill>
                <a:latin typeface="Trebuchet MS"/>
                <a:cs typeface="Trebuchet MS"/>
              </a:rPr>
              <a:t> </a:t>
            </a:r>
            <a:r>
              <a:rPr sz="3200" b="1" spc="-5" dirty="0">
                <a:solidFill>
                  <a:srgbClr val="92C330"/>
                </a:solidFill>
                <a:latin typeface="Trebuchet MS"/>
                <a:cs typeface="Trebuchet MS"/>
              </a:rPr>
              <a:t>Relacionamentos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7932" y="1510458"/>
            <a:ext cx="8980170" cy="324231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000" b="1" i="1" dirty="0">
                <a:latin typeface="Trebuchet MS"/>
                <a:cs typeface="Trebuchet MS"/>
              </a:rPr>
              <a:t>Relacionamentos</a:t>
            </a:r>
            <a:endParaRPr sz="2000" dirty="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505"/>
              </a:spcBef>
            </a:pPr>
            <a:r>
              <a:rPr sz="2400" spc="-1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15" dirty="0">
                <a:latin typeface="Trebuchet MS"/>
                <a:cs typeface="Trebuchet MS"/>
              </a:rPr>
              <a:t>Conforme </a:t>
            </a:r>
            <a:r>
              <a:rPr sz="2400" spc="-5" dirty="0">
                <a:latin typeface="Trebuchet MS"/>
                <a:cs typeface="Trebuchet MS"/>
              </a:rPr>
              <a:t>mencionado, um conjunto de relacionamentos </a:t>
            </a:r>
            <a:r>
              <a:rPr sz="2400" dirty="0">
                <a:latin typeface="Trebuchet MS"/>
                <a:cs typeface="Trebuchet MS"/>
              </a:rPr>
              <a:t>é </a:t>
            </a:r>
            <a:r>
              <a:rPr sz="2400" spc="-5" dirty="0">
                <a:latin typeface="Trebuchet MS"/>
                <a:cs typeface="Trebuchet MS"/>
              </a:rPr>
              <a:t>um 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subconjunto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produto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cartesiano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entidades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envolvidas.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 dirty="0">
              <a:latin typeface="Trebuchet MS"/>
              <a:cs typeface="Trebuchet MS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2510"/>
              </a:spcBef>
            </a:pPr>
            <a:r>
              <a:rPr sz="2400" spc="-45" dirty="0">
                <a:solidFill>
                  <a:srgbClr val="92C330"/>
                </a:solidFill>
                <a:latin typeface="Lucida Sans Unicode"/>
                <a:cs typeface="Lucida Sans Unicode"/>
              </a:rPr>
              <a:t>▶</a:t>
            </a:r>
            <a:r>
              <a:rPr sz="2400" spc="-45" dirty="0">
                <a:latin typeface="Trebuchet MS"/>
                <a:cs typeface="Trebuchet MS"/>
              </a:rPr>
              <a:t>É</a:t>
            </a:r>
            <a:r>
              <a:rPr sz="2400" spc="1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necessário,</a:t>
            </a:r>
            <a:r>
              <a:rPr sz="2400" spc="1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portanto,</a:t>
            </a:r>
            <a:r>
              <a:rPr sz="2400" spc="1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descrever</a:t>
            </a:r>
            <a:r>
              <a:rPr sz="2400" spc="1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</a:t>
            </a:r>
            <a:r>
              <a:rPr sz="2400" spc="1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forma</a:t>
            </a:r>
            <a:r>
              <a:rPr sz="2400" spc="1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mais</a:t>
            </a:r>
            <a:r>
              <a:rPr sz="2400" spc="1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apurada</a:t>
            </a:r>
            <a:r>
              <a:rPr sz="2400" spc="1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qual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é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esse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subconjunto.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Isto</a:t>
            </a:r>
            <a:r>
              <a:rPr sz="2400" dirty="0">
                <a:latin typeface="Trebuchet MS"/>
                <a:cs typeface="Trebuchet MS"/>
              </a:rPr>
              <a:t> é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feito</a:t>
            </a:r>
            <a:r>
              <a:rPr sz="2400" dirty="0">
                <a:latin typeface="Trebuchet MS"/>
                <a:cs typeface="Trebuchet MS"/>
              </a:rPr>
              <a:t> via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definição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 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cardinalidades</a:t>
            </a:r>
            <a:r>
              <a:rPr sz="2400" spc="-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191</TotalTime>
  <Words>3182</Words>
  <Application>Microsoft Office PowerPoint</Application>
  <PresentationFormat>Widescreen</PresentationFormat>
  <Paragraphs>287</Paragraphs>
  <Slides>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8" baseType="lpstr">
      <vt:lpstr>Arial</vt:lpstr>
      <vt:lpstr>Lucida Sans Unicode</vt:lpstr>
      <vt:lpstr>Trebuchet MS</vt:lpstr>
      <vt:lpstr>Tw Cen MT</vt:lpstr>
      <vt:lpstr>Circuito</vt:lpstr>
      <vt:lpstr>Banco de dados 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Apresentação do PowerPoint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Modelagem de Entidades e Relacionamentos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Aluno</cp:lastModifiedBy>
  <cp:revision>3</cp:revision>
  <dcterms:created xsi:type="dcterms:W3CDTF">2024-07-24T16:57:34Z</dcterms:created>
  <dcterms:modified xsi:type="dcterms:W3CDTF">2024-08-13T16:10:01Z</dcterms:modified>
</cp:coreProperties>
</file>