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4" r:id="rId4"/>
    <p:sldId id="265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6E195-BBFD-1B29-68BB-08C8D92B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2716"/>
            <a:ext cx="9905998" cy="1824372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/>
              <a:t>O que é Programação Orientada a Objetos (POO)?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339015-D9D3-2F62-2FDF-129B7FE94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85000" lnSpcReduction="20000"/>
          </a:bodyPr>
          <a:lstStyle/>
          <a:p>
            <a:r>
              <a:rPr lang="pt-BR" sz="4000" dirty="0"/>
              <a:t>A POO é um paradigma de programação que se baseia na concepção de "objetos". Esses objetos são instâncias de classes, que servem como modelos para a criação de estruturas de dados e funcionalidades. Em </a:t>
            </a:r>
            <a:r>
              <a:rPr lang="pt-BR" sz="4000" dirty="0" err="1"/>
              <a:t>JavaScript</a:t>
            </a:r>
            <a:r>
              <a:rPr lang="pt-BR" sz="4000" dirty="0"/>
              <a:t>, a POO é implementada usando protótipos e, mais recentemente, com a introdução das classes no </a:t>
            </a:r>
            <a:r>
              <a:rPr lang="pt-BR" sz="4000" dirty="0" err="1"/>
              <a:t>ECMAScript</a:t>
            </a:r>
            <a:r>
              <a:rPr lang="pt-BR" sz="4000" dirty="0"/>
              <a:t> 2015.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143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63D43-2847-CD9D-F217-B054B728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/>
              <a:t>Classes em </a:t>
            </a:r>
            <a:r>
              <a:rPr lang="pt-BR" sz="4000" b="1" dirty="0" err="1"/>
              <a:t>JavaScript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8438E2-12EF-EC5C-3910-68DE37EA9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67854"/>
            <a:ext cx="9905999" cy="4271628"/>
          </a:xfrm>
        </p:spPr>
        <p:txBody>
          <a:bodyPr>
            <a:noAutofit/>
          </a:bodyPr>
          <a:lstStyle/>
          <a:p>
            <a:r>
              <a:rPr lang="pt-BR" sz="4000" dirty="0"/>
              <a:t>As classes em </a:t>
            </a:r>
            <a:r>
              <a:rPr lang="pt-BR" sz="4000" dirty="0" err="1"/>
              <a:t>JavaScript</a:t>
            </a:r>
            <a:r>
              <a:rPr lang="pt-BR" sz="4000" dirty="0"/>
              <a:t> são uma adição mais recente à linguagem, proporcionando uma sintaxe mais clara e familiar para a criação de objetos. </a:t>
            </a:r>
          </a:p>
        </p:txBody>
      </p:sp>
    </p:spTree>
    <p:extLst>
      <p:ext uri="{BB962C8B-B14F-4D97-AF65-F5344CB8AC3E}">
        <p14:creationId xmlns:p14="http://schemas.microsoft.com/office/powerpoint/2010/main" val="404592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0BE7C-69C2-430F-B0E3-185AA4276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4803" y="1073950"/>
            <a:ext cx="4882394" cy="1283356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Tw Cen MT" panose="020B0602020104020603" pitchFamily="34" charset="0"/>
              </a:rPr>
              <a:t>Classes internas</a:t>
            </a:r>
            <a:br>
              <a:rPr lang="pt-BR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3C2BEB-757D-FA9C-7370-1E0217400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412" y="2432806"/>
            <a:ext cx="10007176" cy="2684478"/>
          </a:xfrm>
        </p:spPr>
        <p:txBody>
          <a:bodyPr>
            <a:noAutofit/>
          </a:bodyPr>
          <a:lstStyle/>
          <a:p>
            <a:r>
              <a:rPr lang="pt-BR" sz="4000" b="0" i="0" dirty="0">
                <a:effectLst/>
                <a:latin typeface="Tw Cen MT" panose="020B0602020104020603" pitchFamily="34" charset="0"/>
              </a:rPr>
              <a:t>Uma classe interna é uma classe que é subordinada a uma outra classe, sendo definida no corpo dessa outra classe.</a:t>
            </a:r>
          </a:p>
        </p:txBody>
      </p:sp>
    </p:spTree>
    <p:extLst>
      <p:ext uri="{BB962C8B-B14F-4D97-AF65-F5344CB8AC3E}">
        <p14:creationId xmlns:p14="http://schemas.microsoft.com/office/powerpoint/2010/main" val="71200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4982B63-D078-7B8F-D4BF-E5A9CBDC6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854" y="135461"/>
            <a:ext cx="9905999" cy="66368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b="0" dirty="0" err="1">
                <a:solidFill>
                  <a:srgbClr val="F286C4"/>
                </a:solidFill>
                <a:effectLst/>
                <a:latin typeface="Fira Code" pitchFamily="1" charset="0"/>
              </a:rPr>
              <a:t>class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dirty="0" err="1">
                <a:solidFill>
                  <a:srgbClr val="97E1F1"/>
                </a:solidFill>
                <a:effectLst/>
                <a:latin typeface="Fira Code" pitchFamily="1" charset="0"/>
              </a:rPr>
              <a:t>ClasseExterna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{</a:t>
            </a:r>
          </a:p>
          <a:p>
            <a:pPr marL="0" indent="0">
              <a:buNone/>
            </a:pPr>
            <a:r>
              <a:rPr lang="pt-BR" sz="1400" b="0" dirty="0" err="1">
                <a:solidFill>
                  <a:srgbClr val="F286C4"/>
                </a:solidFill>
                <a:effectLst/>
                <a:latin typeface="Fira Code" pitchFamily="1" charset="0"/>
              </a:rPr>
              <a:t>private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i="1" dirty="0" err="1">
                <a:solidFill>
                  <a:srgbClr val="97E1F1"/>
                </a:solidFill>
                <a:effectLst/>
                <a:latin typeface="Fira Code" pitchFamily="1" charset="0"/>
              </a:rPr>
              <a:t>int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x;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    </a:t>
            </a:r>
            <a:r>
              <a:rPr lang="pt-BR" sz="1400" b="0" dirty="0" err="1">
                <a:solidFill>
                  <a:srgbClr val="F286C4"/>
                </a:solidFill>
                <a:effectLst/>
                <a:latin typeface="Fira Code" pitchFamily="1" charset="0"/>
              </a:rPr>
              <a:t>public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dirty="0" err="1">
                <a:solidFill>
                  <a:srgbClr val="62E884"/>
                </a:solidFill>
                <a:effectLst/>
                <a:latin typeface="Fira Code" pitchFamily="1" charset="0"/>
              </a:rPr>
              <a:t>ClasseExterna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(</a:t>
            </a:r>
            <a:r>
              <a:rPr lang="pt-BR" sz="1400" b="0" i="1" dirty="0" err="1">
                <a:solidFill>
                  <a:srgbClr val="97E1F1"/>
                </a:solidFill>
                <a:effectLst/>
                <a:latin typeface="Fira Code" pitchFamily="1" charset="0"/>
              </a:rPr>
              <a:t>int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i="1" dirty="0">
                <a:solidFill>
                  <a:srgbClr val="FFB86C"/>
                </a:solidFill>
                <a:effectLst/>
                <a:latin typeface="Fira Code" pitchFamily="1" charset="0"/>
              </a:rPr>
              <a:t>valor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) {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        x </a:t>
            </a:r>
            <a:r>
              <a:rPr lang="pt-BR" sz="1400" b="0" dirty="0">
                <a:solidFill>
                  <a:srgbClr val="F286C4"/>
                </a:solidFill>
                <a:effectLst/>
                <a:latin typeface="Fira Code" pitchFamily="1" charset="0"/>
              </a:rPr>
              <a:t>=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valor;} 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    </a:t>
            </a:r>
            <a:r>
              <a:rPr lang="pt-BR" sz="1400" b="0" dirty="0" err="1">
                <a:solidFill>
                  <a:srgbClr val="F286C4"/>
                </a:solidFill>
                <a:effectLst/>
                <a:latin typeface="Fira Code" pitchFamily="1" charset="0"/>
              </a:rPr>
              <a:t>public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i="1" dirty="0" err="1">
                <a:solidFill>
                  <a:srgbClr val="97E1F1"/>
                </a:solidFill>
                <a:effectLst/>
                <a:latin typeface="Fira Code" pitchFamily="1" charset="0"/>
              </a:rPr>
              <a:t>void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dirty="0">
                <a:solidFill>
                  <a:srgbClr val="62E884"/>
                </a:solidFill>
                <a:effectLst/>
                <a:latin typeface="Fira Code" pitchFamily="1" charset="0"/>
              </a:rPr>
              <a:t>roda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() {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        </a:t>
            </a:r>
            <a:r>
              <a:rPr lang="pt-BR" sz="1400" b="0" i="1" dirty="0" err="1">
                <a:solidFill>
                  <a:srgbClr val="97E1F1"/>
                </a:solidFill>
                <a:effectLst/>
                <a:latin typeface="Fira Code" pitchFamily="1" charset="0"/>
              </a:rPr>
              <a:t>ClasseInterna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dirty="0" err="1">
                <a:solidFill>
                  <a:srgbClr val="F6F6F4"/>
                </a:solidFill>
                <a:effectLst/>
                <a:latin typeface="Fira Code" pitchFamily="1" charset="0"/>
              </a:rPr>
              <a:t>ci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dirty="0">
                <a:solidFill>
                  <a:srgbClr val="F286C4"/>
                </a:solidFill>
                <a:effectLst/>
                <a:latin typeface="Fira Code" pitchFamily="1" charset="0"/>
              </a:rPr>
              <a:t>=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1" dirty="0">
                <a:solidFill>
                  <a:srgbClr val="F286C4"/>
                </a:solidFill>
                <a:effectLst/>
                <a:latin typeface="Fira Code" pitchFamily="1" charset="0"/>
              </a:rPr>
              <a:t>new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dirty="0" err="1">
                <a:solidFill>
                  <a:srgbClr val="62E884"/>
                </a:solidFill>
                <a:effectLst/>
                <a:latin typeface="Fira Code" pitchFamily="1" charset="0"/>
              </a:rPr>
              <a:t>ClasseInterna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();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        </a:t>
            </a:r>
            <a:r>
              <a:rPr lang="pt-BR" sz="1400" b="0" dirty="0" err="1">
                <a:solidFill>
                  <a:srgbClr val="F6F6F4"/>
                </a:solidFill>
                <a:effectLst/>
                <a:latin typeface="Fira Code" pitchFamily="1" charset="0"/>
              </a:rPr>
              <a:t>ci.</a:t>
            </a:r>
            <a:r>
              <a:rPr lang="pt-BR" sz="1400" b="0" dirty="0" err="1">
                <a:solidFill>
                  <a:srgbClr val="62E884"/>
                </a:solidFill>
                <a:effectLst/>
                <a:latin typeface="Fira Code" pitchFamily="1" charset="0"/>
              </a:rPr>
              <a:t>imprimeX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();}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    </a:t>
            </a:r>
            <a:r>
              <a:rPr lang="pt-BR" sz="1400" b="0" dirty="0" err="1">
                <a:solidFill>
                  <a:srgbClr val="F286C4"/>
                </a:solidFill>
                <a:effectLst/>
                <a:latin typeface="Fira Code" pitchFamily="1" charset="0"/>
              </a:rPr>
              <a:t>public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dirty="0" err="1">
                <a:solidFill>
                  <a:srgbClr val="F286C4"/>
                </a:solidFill>
                <a:effectLst/>
                <a:latin typeface="Fira Code" pitchFamily="1" charset="0"/>
              </a:rPr>
              <a:t>class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dirty="0" err="1">
                <a:solidFill>
                  <a:srgbClr val="97E1F1"/>
                </a:solidFill>
                <a:effectLst/>
                <a:latin typeface="Fira Code" pitchFamily="1" charset="0"/>
              </a:rPr>
              <a:t>ClasseInterna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{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       </a:t>
            </a:r>
            <a:r>
              <a:rPr lang="pt-BR" sz="1400" b="0" i="1" dirty="0" err="1">
                <a:solidFill>
                  <a:srgbClr val="97E1F1"/>
                </a:solidFill>
                <a:effectLst/>
                <a:latin typeface="Fira Code" pitchFamily="1" charset="0"/>
              </a:rPr>
              <a:t>int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y;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        </a:t>
            </a:r>
            <a:r>
              <a:rPr lang="pt-BR" sz="1400" b="0" dirty="0" err="1">
                <a:solidFill>
                  <a:srgbClr val="F286C4"/>
                </a:solidFill>
                <a:effectLst/>
                <a:latin typeface="Fira Code" pitchFamily="1" charset="0"/>
              </a:rPr>
              <a:t>public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i="1" dirty="0" err="1">
                <a:solidFill>
                  <a:srgbClr val="97E1F1"/>
                </a:solidFill>
                <a:effectLst/>
                <a:latin typeface="Fira Code" pitchFamily="1" charset="0"/>
              </a:rPr>
              <a:t>void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dirty="0" err="1">
                <a:solidFill>
                  <a:srgbClr val="62E884"/>
                </a:solidFill>
                <a:effectLst/>
                <a:latin typeface="Fira Code" pitchFamily="1" charset="0"/>
              </a:rPr>
              <a:t>imprimeX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() {                    </a:t>
            </a:r>
            <a:r>
              <a:rPr lang="pt-BR" sz="1400" b="0" dirty="0" err="1">
                <a:solidFill>
                  <a:srgbClr val="F6F6F4"/>
                </a:solidFill>
                <a:effectLst/>
                <a:latin typeface="Fira Code" pitchFamily="1" charset="0"/>
              </a:rPr>
              <a:t>System.out.</a:t>
            </a:r>
            <a:r>
              <a:rPr lang="pt-BR" sz="1400" b="0" dirty="0" err="1">
                <a:solidFill>
                  <a:srgbClr val="62E884"/>
                </a:solidFill>
                <a:effectLst/>
                <a:latin typeface="Fira Code" pitchFamily="1" charset="0"/>
              </a:rPr>
              <a:t>println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(x);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        }}}</a:t>
            </a:r>
          </a:p>
          <a:p>
            <a:pPr marL="0" indent="0">
              <a:buNone/>
            </a:pPr>
            <a:b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</a:br>
            <a:r>
              <a:rPr lang="pt-BR" sz="1400" b="0" dirty="0" err="1">
                <a:solidFill>
                  <a:srgbClr val="F286C4"/>
                </a:solidFill>
                <a:effectLst/>
                <a:latin typeface="Fira Code" pitchFamily="1" charset="0"/>
              </a:rPr>
              <a:t>public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dirty="0" err="1">
                <a:solidFill>
                  <a:srgbClr val="F286C4"/>
                </a:solidFill>
                <a:effectLst/>
                <a:latin typeface="Fira Code" pitchFamily="1" charset="0"/>
              </a:rPr>
              <a:t>class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dirty="0" err="1">
                <a:solidFill>
                  <a:srgbClr val="97E1F1"/>
                </a:solidFill>
                <a:effectLst/>
                <a:latin typeface="Fira Code" pitchFamily="1" charset="0"/>
              </a:rPr>
              <a:t>Main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{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    </a:t>
            </a:r>
            <a:r>
              <a:rPr lang="pt-BR" sz="1400" b="0" dirty="0" err="1">
                <a:solidFill>
                  <a:srgbClr val="F286C4"/>
                </a:solidFill>
                <a:effectLst/>
                <a:latin typeface="Fira Code" pitchFamily="1" charset="0"/>
              </a:rPr>
              <a:t>public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dirty="0" err="1">
                <a:solidFill>
                  <a:srgbClr val="F286C4"/>
                </a:solidFill>
                <a:effectLst/>
                <a:latin typeface="Fira Code" pitchFamily="1" charset="0"/>
              </a:rPr>
              <a:t>static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i="1" dirty="0" err="1">
                <a:solidFill>
                  <a:srgbClr val="97E1F1"/>
                </a:solidFill>
                <a:effectLst/>
                <a:latin typeface="Fira Code" pitchFamily="1" charset="0"/>
              </a:rPr>
              <a:t>void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dirty="0" err="1">
                <a:solidFill>
                  <a:srgbClr val="62E884"/>
                </a:solidFill>
                <a:effectLst/>
                <a:latin typeface="Fira Code" pitchFamily="1" charset="0"/>
              </a:rPr>
              <a:t>main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(</a:t>
            </a:r>
            <a:r>
              <a:rPr lang="pt-BR" sz="1400" b="0" i="1" dirty="0" err="1">
                <a:solidFill>
                  <a:srgbClr val="97E1F1"/>
                </a:solidFill>
                <a:effectLst/>
                <a:latin typeface="Fira Code" pitchFamily="1" charset="0"/>
              </a:rPr>
              <a:t>String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[] </a:t>
            </a:r>
            <a:r>
              <a:rPr lang="pt-BR" sz="1400" b="0" i="1" dirty="0" err="1">
                <a:solidFill>
                  <a:srgbClr val="FFB86C"/>
                </a:solidFill>
                <a:effectLst/>
                <a:latin typeface="Fira Code" pitchFamily="1" charset="0"/>
              </a:rPr>
              <a:t>args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) {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      </a:t>
            </a:r>
            <a:r>
              <a:rPr lang="pt-BR" sz="1400" b="0" i="1" dirty="0" err="1">
                <a:solidFill>
                  <a:srgbClr val="97E1F1"/>
                </a:solidFill>
                <a:effectLst/>
                <a:latin typeface="Fira Code" pitchFamily="1" charset="0"/>
              </a:rPr>
              <a:t>ClasseExterna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dirty="0" err="1">
                <a:solidFill>
                  <a:srgbClr val="F6F6F4"/>
                </a:solidFill>
                <a:effectLst/>
                <a:latin typeface="Fira Code" pitchFamily="1" charset="0"/>
              </a:rPr>
              <a:t>ce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dirty="0">
                <a:solidFill>
                  <a:srgbClr val="F286C4"/>
                </a:solidFill>
                <a:effectLst/>
                <a:latin typeface="Fira Code" pitchFamily="1" charset="0"/>
              </a:rPr>
              <a:t>=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1" dirty="0">
                <a:solidFill>
                  <a:srgbClr val="F286C4"/>
                </a:solidFill>
                <a:effectLst/>
                <a:latin typeface="Fira Code" pitchFamily="1" charset="0"/>
              </a:rPr>
              <a:t>new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dirty="0" err="1">
                <a:solidFill>
                  <a:srgbClr val="62E884"/>
                </a:solidFill>
                <a:effectLst/>
                <a:latin typeface="Fira Code" pitchFamily="1" charset="0"/>
              </a:rPr>
              <a:t>ClasseExterna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(</a:t>
            </a:r>
            <a:r>
              <a:rPr lang="pt-BR" sz="1400" b="0" dirty="0">
                <a:solidFill>
                  <a:srgbClr val="BF9EEE"/>
                </a:solidFill>
                <a:effectLst/>
                <a:latin typeface="Fira Code" pitchFamily="1" charset="0"/>
              </a:rPr>
              <a:t>5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);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        </a:t>
            </a:r>
            <a:r>
              <a:rPr lang="pt-BR" sz="1400" b="0" dirty="0" err="1">
                <a:solidFill>
                  <a:srgbClr val="F6F6F4"/>
                </a:solidFill>
                <a:effectLst/>
                <a:latin typeface="Fira Code" pitchFamily="1" charset="0"/>
              </a:rPr>
              <a:t>ce.</a:t>
            </a:r>
            <a:r>
              <a:rPr lang="pt-BR" sz="1400" b="0" dirty="0" err="1">
                <a:solidFill>
                  <a:srgbClr val="62E884"/>
                </a:solidFill>
                <a:effectLst/>
                <a:latin typeface="Fira Code" pitchFamily="1" charset="0"/>
              </a:rPr>
              <a:t>roda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();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    }}</a:t>
            </a:r>
          </a:p>
        </p:txBody>
      </p:sp>
    </p:spTree>
    <p:extLst>
      <p:ext uri="{BB962C8B-B14F-4D97-AF65-F5344CB8AC3E}">
        <p14:creationId xmlns:p14="http://schemas.microsoft.com/office/powerpoint/2010/main" val="301296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2337F-CE9E-3F66-31AB-30D91D5B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81788"/>
            <a:ext cx="9905998" cy="1427747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/>
              <a:t>Classes Anônimas em </a:t>
            </a:r>
            <a:r>
              <a:rPr lang="pt-BR" sz="4000" b="1" dirty="0" err="1"/>
              <a:t>JavaScript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E54008-7914-4C6F-48C5-7015D5393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29853"/>
            <a:ext cx="9905999" cy="3946359"/>
          </a:xfrm>
        </p:spPr>
        <p:txBody>
          <a:bodyPr/>
          <a:lstStyle/>
          <a:p>
            <a:r>
              <a:rPr lang="pt-BR" sz="4000" dirty="0"/>
              <a:t>Classes anônimas são aquelas que não têm um nome identificador. Elas são úteis quando você precisa de uma classe temporária. Veja um exemplo: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824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FF57452-9B4C-76A4-A594-B7D52D991D3B}"/>
              </a:ext>
            </a:extLst>
          </p:cNvPr>
          <p:cNvSpPr txBox="1"/>
          <p:nvPr/>
        </p:nvSpPr>
        <p:spPr>
          <a:xfrm>
            <a:off x="1852863" y="428178"/>
            <a:ext cx="8486273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>
                <a:solidFill>
                  <a:srgbClr val="00B0F0"/>
                </a:solidFill>
              </a:rPr>
              <a:t>const</a:t>
            </a:r>
            <a:r>
              <a:rPr lang="pt-BR" sz="3200" dirty="0"/>
              <a:t> </a:t>
            </a:r>
            <a:r>
              <a:rPr lang="pt-BR" sz="3200" dirty="0">
                <a:solidFill>
                  <a:srgbClr val="FF0000"/>
                </a:solidFill>
              </a:rPr>
              <a:t>Carro</a:t>
            </a:r>
            <a:r>
              <a:rPr lang="pt-BR" sz="3200" dirty="0"/>
              <a:t> = </a:t>
            </a:r>
            <a:r>
              <a:rPr lang="pt-BR" sz="3200" dirty="0" err="1">
                <a:solidFill>
                  <a:srgbClr val="00B0F0"/>
                </a:solidFill>
              </a:rPr>
              <a:t>class</a:t>
            </a:r>
            <a:r>
              <a:rPr lang="pt-BR" sz="3200" dirty="0"/>
              <a:t> {</a:t>
            </a:r>
          </a:p>
          <a:p>
            <a:r>
              <a:rPr lang="pt-BR" sz="3200" dirty="0"/>
              <a:t>  </a:t>
            </a:r>
            <a:r>
              <a:rPr lang="pt-BR" sz="3200" dirty="0" err="1">
                <a:solidFill>
                  <a:srgbClr val="FF0000"/>
                </a:solidFill>
              </a:rPr>
              <a:t>constructor</a:t>
            </a:r>
            <a:r>
              <a:rPr lang="pt-BR" sz="3200" dirty="0"/>
              <a:t>(marca) {</a:t>
            </a:r>
          </a:p>
          <a:p>
            <a:r>
              <a:rPr lang="pt-BR" sz="3200" dirty="0">
                <a:solidFill>
                  <a:srgbClr val="7030A0"/>
                </a:solidFill>
              </a:rPr>
              <a:t>   </a:t>
            </a:r>
            <a:r>
              <a:rPr lang="pt-BR" sz="3200" dirty="0">
                <a:solidFill>
                  <a:srgbClr val="FFFF00"/>
                </a:solidFill>
              </a:rPr>
              <a:t> </a:t>
            </a:r>
            <a:r>
              <a:rPr lang="pt-BR" sz="3200" dirty="0" err="1">
                <a:solidFill>
                  <a:srgbClr val="FFFF00"/>
                </a:solidFill>
              </a:rPr>
              <a:t>this</a:t>
            </a:r>
            <a:r>
              <a:rPr lang="pt-BR" sz="3200" dirty="0" err="1"/>
              <a:t>.marca</a:t>
            </a:r>
            <a:r>
              <a:rPr lang="pt-BR" sz="3200" dirty="0"/>
              <a:t> = marca;</a:t>
            </a:r>
          </a:p>
          <a:p>
            <a:r>
              <a:rPr lang="pt-BR" sz="3200" dirty="0"/>
              <a:t>  }</a:t>
            </a:r>
          </a:p>
          <a:p>
            <a:endParaRPr lang="pt-BR" sz="3200" dirty="0"/>
          </a:p>
          <a:p>
            <a:r>
              <a:rPr lang="pt-BR" sz="3200" dirty="0"/>
              <a:t> </a:t>
            </a:r>
            <a:r>
              <a:rPr lang="pt-BR" sz="3200" dirty="0">
                <a:solidFill>
                  <a:srgbClr val="FF0000"/>
                </a:solidFill>
              </a:rPr>
              <a:t> dirigir</a:t>
            </a:r>
            <a:r>
              <a:rPr lang="pt-BR" sz="3200" dirty="0"/>
              <a:t>() {</a:t>
            </a:r>
          </a:p>
          <a:p>
            <a:r>
              <a:rPr lang="pt-BR" sz="3200" dirty="0"/>
              <a:t>    </a:t>
            </a:r>
            <a:r>
              <a:rPr lang="pt-BR" sz="3200" dirty="0">
                <a:solidFill>
                  <a:srgbClr val="FFFF00"/>
                </a:solidFill>
              </a:rPr>
              <a:t>console</a:t>
            </a:r>
            <a:r>
              <a:rPr lang="pt-BR" sz="3200" dirty="0"/>
              <a:t>.</a:t>
            </a:r>
            <a:r>
              <a:rPr lang="pt-BR" sz="3200" dirty="0">
                <a:solidFill>
                  <a:srgbClr val="FF0000"/>
                </a:solidFill>
              </a:rPr>
              <a:t>log</a:t>
            </a:r>
            <a:r>
              <a:rPr lang="pt-BR" sz="3200" dirty="0"/>
              <a:t>(</a:t>
            </a:r>
            <a:r>
              <a:rPr lang="pt-BR" sz="3200" dirty="0">
                <a:solidFill>
                  <a:srgbClr val="00B050"/>
                </a:solidFill>
              </a:rPr>
              <a:t>“Carro em movimento!”</a:t>
            </a:r>
            <a:r>
              <a:rPr lang="pt-BR" sz="3200" dirty="0"/>
              <a:t>);</a:t>
            </a:r>
          </a:p>
          <a:p>
            <a:r>
              <a:rPr lang="pt-BR" sz="3200" dirty="0"/>
              <a:t>  }</a:t>
            </a:r>
          </a:p>
          <a:p>
            <a:r>
              <a:rPr lang="pt-BR" sz="3200" dirty="0"/>
              <a:t>};</a:t>
            </a:r>
          </a:p>
          <a:p>
            <a:endParaRPr lang="pt-BR" sz="3200" dirty="0"/>
          </a:p>
          <a:p>
            <a:r>
              <a:rPr lang="pt-BR" sz="3200" dirty="0" err="1">
                <a:solidFill>
                  <a:srgbClr val="00B0F0"/>
                </a:solidFill>
              </a:rPr>
              <a:t>const</a:t>
            </a:r>
            <a:r>
              <a:rPr lang="pt-BR" sz="3200" dirty="0">
                <a:solidFill>
                  <a:schemeClr val="tx2"/>
                </a:solidFill>
              </a:rPr>
              <a:t> </a:t>
            </a:r>
            <a:r>
              <a:rPr lang="pt-BR" sz="3200" dirty="0" err="1"/>
              <a:t>meuCarro</a:t>
            </a:r>
            <a:r>
              <a:rPr lang="pt-BR" sz="3200" dirty="0"/>
              <a:t> = </a:t>
            </a:r>
            <a:r>
              <a:rPr lang="pt-BR" sz="3200" dirty="0">
                <a:solidFill>
                  <a:srgbClr val="00B0F0"/>
                </a:solidFill>
              </a:rPr>
              <a:t>new</a:t>
            </a:r>
            <a:r>
              <a:rPr lang="pt-BR" sz="3200" dirty="0"/>
              <a:t> </a:t>
            </a:r>
            <a:r>
              <a:rPr lang="pt-BR" sz="3200" dirty="0">
                <a:solidFill>
                  <a:srgbClr val="FF0000"/>
                </a:solidFill>
              </a:rPr>
              <a:t>Carro</a:t>
            </a:r>
            <a:r>
              <a:rPr lang="pt-BR" sz="3200" dirty="0"/>
              <a:t>(</a:t>
            </a:r>
            <a:r>
              <a:rPr lang="pt-BR" sz="3200" dirty="0">
                <a:solidFill>
                  <a:srgbClr val="00B050"/>
                </a:solidFill>
              </a:rPr>
              <a:t>“Honda”</a:t>
            </a:r>
            <a:r>
              <a:rPr lang="pt-BR" sz="3200" dirty="0"/>
              <a:t>);</a:t>
            </a:r>
          </a:p>
          <a:p>
            <a:r>
              <a:rPr lang="pt-BR" sz="3200" dirty="0" err="1"/>
              <a:t>meuCarro.</a:t>
            </a:r>
            <a:r>
              <a:rPr lang="pt-BR" sz="3200" dirty="0" err="1">
                <a:solidFill>
                  <a:srgbClr val="FF0000"/>
                </a:solidFill>
              </a:rPr>
              <a:t>dirigir</a:t>
            </a:r>
            <a:r>
              <a:rPr lang="pt-BR" sz="32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59375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64C92-E985-5059-A893-8245ED8DA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563" y="322522"/>
            <a:ext cx="8651093" cy="1348871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/>
              <a:t>Atributos e Métodos em Classes</a:t>
            </a:r>
            <a:endParaRPr lang="pt-BR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558EBC-84A4-1720-1A72-352B984DA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8928" y="2463049"/>
            <a:ext cx="8791575" cy="3488572"/>
          </a:xfrm>
        </p:spPr>
        <p:txBody>
          <a:bodyPr>
            <a:normAutofit lnSpcReduction="10000"/>
          </a:bodyPr>
          <a:lstStyle/>
          <a:p>
            <a:r>
              <a:rPr lang="pt-BR" sz="4000" dirty="0">
                <a:solidFill>
                  <a:schemeClr val="tx1"/>
                </a:solidFill>
              </a:rPr>
              <a:t>Atributos são as características ou propriedades de uma classe, enquanto métodos são as funções associadas a ela. Vamos ver um exemplo mais abrangente: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360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9AC69A5-5297-0526-CD5A-C92C512F289C}"/>
              </a:ext>
            </a:extLst>
          </p:cNvPr>
          <p:cNvSpPr txBox="1"/>
          <p:nvPr/>
        </p:nvSpPr>
        <p:spPr>
          <a:xfrm>
            <a:off x="3043990" y="366623"/>
            <a:ext cx="610402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 err="1">
                <a:solidFill>
                  <a:srgbClr val="00B0F0"/>
                </a:solidFill>
              </a:rPr>
              <a:t>class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Pessoa</a:t>
            </a:r>
            <a:r>
              <a:rPr lang="pt-BR" sz="2800" dirty="0"/>
              <a:t> {</a:t>
            </a:r>
          </a:p>
          <a:p>
            <a:r>
              <a:rPr lang="pt-BR" sz="2800" dirty="0"/>
              <a:t>  </a:t>
            </a:r>
            <a:r>
              <a:rPr lang="pt-BR" sz="2800" dirty="0" err="1">
                <a:solidFill>
                  <a:srgbClr val="FF0000"/>
                </a:solidFill>
              </a:rPr>
              <a:t>constructo</a:t>
            </a:r>
            <a:r>
              <a:rPr lang="pt-BR" sz="2800" dirty="0" err="1"/>
              <a:t>r</a:t>
            </a:r>
            <a:r>
              <a:rPr lang="pt-BR" sz="2800" dirty="0"/>
              <a:t>(nome, idade) {</a:t>
            </a:r>
          </a:p>
          <a:p>
            <a:r>
              <a:rPr lang="pt-BR" sz="2800" dirty="0">
                <a:solidFill>
                  <a:srgbClr val="7030A0"/>
                </a:solidFill>
              </a:rPr>
              <a:t>    </a:t>
            </a:r>
            <a:r>
              <a:rPr lang="pt-BR" sz="2800" dirty="0" err="1">
                <a:solidFill>
                  <a:srgbClr val="FFFF00"/>
                </a:solidFill>
              </a:rPr>
              <a:t>this</a:t>
            </a:r>
            <a:r>
              <a:rPr lang="pt-BR" sz="2800" dirty="0" err="1"/>
              <a:t>.nome</a:t>
            </a:r>
            <a:r>
              <a:rPr lang="pt-BR" sz="2800" dirty="0"/>
              <a:t> = nome;</a:t>
            </a:r>
          </a:p>
          <a:p>
            <a:r>
              <a:rPr lang="pt-BR" sz="2800" dirty="0"/>
              <a:t>   </a:t>
            </a:r>
            <a:r>
              <a:rPr lang="pt-BR" sz="2800" dirty="0">
                <a:solidFill>
                  <a:srgbClr val="7030A0"/>
                </a:solidFill>
              </a:rPr>
              <a:t> </a:t>
            </a:r>
            <a:r>
              <a:rPr lang="pt-BR" sz="2800" dirty="0" err="1">
                <a:solidFill>
                  <a:srgbClr val="FFFF00"/>
                </a:solidFill>
              </a:rPr>
              <a:t>this</a:t>
            </a:r>
            <a:r>
              <a:rPr lang="pt-BR" sz="2800" dirty="0" err="1"/>
              <a:t>.idade</a:t>
            </a:r>
            <a:r>
              <a:rPr lang="pt-BR" sz="2800" dirty="0"/>
              <a:t> = idade;</a:t>
            </a:r>
          </a:p>
          <a:p>
            <a:r>
              <a:rPr lang="pt-BR" sz="2800" dirty="0"/>
              <a:t>  }</a:t>
            </a:r>
          </a:p>
          <a:p>
            <a:endParaRPr lang="pt-BR" sz="2800" dirty="0"/>
          </a:p>
          <a:p>
            <a:r>
              <a:rPr lang="pt-BR" sz="2800" dirty="0"/>
              <a:t>  </a:t>
            </a:r>
            <a:r>
              <a:rPr lang="pt-BR" sz="2800" dirty="0">
                <a:solidFill>
                  <a:srgbClr val="FF0000"/>
                </a:solidFill>
              </a:rPr>
              <a:t>apresentar</a:t>
            </a:r>
            <a:r>
              <a:rPr lang="pt-BR" sz="2800" dirty="0"/>
              <a:t>() {</a:t>
            </a:r>
          </a:p>
          <a:p>
            <a:r>
              <a:rPr lang="pt-BR" sz="2800" dirty="0"/>
              <a:t>   </a:t>
            </a:r>
            <a:r>
              <a:rPr lang="pt-BR" sz="2800" dirty="0">
                <a:solidFill>
                  <a:srgbClr val="7030A0"/>
                </a:solidFill>
              </a:rPr>
              <a:t> </a:t>
            </a:r>
            <a:r>
              <a:rPr lang="pt-BR" sz="2800" dirty="0">
                <a:solidFill>
                  <a:srgbClr val="FFFF00"/>
                </a:solidFill>
              </a:rPr>
              <a:t>console</a:t>
            </a:r>
            <a:r>
              <a:rPr lang="pt-BR" sz="2800" dirty="0"/>
              <a:t>.</a:t>
            </a:r>
            <a:r>
              <a:rPr lang="pt-BR" sz="2800" dirty="0">
                <a:solidFill>
                  <a:srgbClr val="FF0000"/>
                </a:solidFill>
              </a:rPr>
              <a:t>log</a:t>
            </a:r>
            <a:r>
              <a:rPr lang="pt-BR" sz="2800" dirty="0"/>
              <a:t>(</a:t>
            </a:r>
            <a:r>
              <a:rPr lang="pt-BR" sz="2800" dirty="0">
                <a:solidFill>
                  <a:srgbClr val="00B050"/>
                </a:solidFill>
              </a:rPr>
              <a:t>‘Olá, meu nome é ${</a:t>
            </a:r>
            <a:r>
              <a:rPr lang="pt-BR" sz="2800" dirty="0" err="1">
                <a:solidFill>
                  <a:srgbClr val="FFFF00"/>
                </a:solidFill>
              </a:rPr>
              <a:t>this</a:t>
            </a:r>
            <a:r>
              <a:rPr lang="pt-BR" sz="2800" dirty="0" err="1">
                <a:solidFill>
                  <a:srgbClr val="00B050"/>
                </a:solidFill>
              </a:rPr>
              <a:t>.nome</a:t>
            </a:r>
            <a:r>
              <a:rPr lang="pt-BR" sz="2800" dirty="0">
                <a:solidFill>
                  <a:srgbClr val="00B050"/>
                </a:solidFill>
              </a:rPr>
              <a:t>} e tenho ${</a:t>
            </a:r>
            <a:r>
              <a:rPr lang="pt-BR" sz="2800" dirty="0" err="1">
                <a:solidFill>
                  <a:srgbClr val="FFFF00"/>
                </a:solidFill>
              </a:rPr>
              <a:t>this</a:t>
            </a:r>
            <a:r>
              <a:rPr lang="pt-BR" sz="2800" dirty="0" err="1">
                <a:solidFill>
                  <a:srgbClr val="00B050"/>
                </a:solidFill>
              </a:rPr>
              <a:t>.idade</a:t>
            </a:r>
            <a:r>
              <a:rPr lang="pt-BR" sz="2800" dirty="0">
                <a:solidFill>
                  <a:srgbClr val="00B050"/>
                </a:solidFill>
              </a:rPr>
              <a:t>} anos.`</a:t>
            </a:r>
            <a:r>
              <a:rPr lang="pt-BR" sz="2800" dirty="0"/>
              <a:t>);</a:t>
            </a:r>
            <a:endParaRPr lang="pt-BR" sz="2800" dirty="0">
              <a:solidFill>
                <a:srgbClr val="00B050"/>
              </a:solidFill>
            </a:endParaRPr>
          </a:p>
          <a:p>
            <a:r>
              <a:rPr lang="pt-BR" sz="2800" dirty="0">
                <a:solidFill>
                  <a:srgbClr val="00B050"/>
                </a:solidFill>
              </a:rPr>
              <a:t>  }</a:t>
            </a:r>
          </a:p>
          <a:p>
            <a:r>
              <a:rPr lang="pt-BR" sz="2800" dirty="0"/>
              <a:t>}</a:t>
            </a:r>
          </a:p>
          <a:p>
            <a:endParaRPr lang="pt-BR" sz="2800" dirty="0"/>
          </a:p>
          <a:p>
            <a:r>
              <a:rPr lang="pt-BR" sz="2800" dirty="0" err="1">
                <a:solidFill>
                  <a:srgbClr val="00B0F0"/>
                </a:solidFill>
              </a:rPr>
              <a:t>const</a:t>
            </a:r>
            <a:r>
              <a:rPr lang="pt-BR" sz="2800" dirty="0"/>
              <a:t> pessoa1 =</a:t>
            </a:r>
            <a:r>
              <a:rPr lang="pt-BR" sz="2800" dirty="0">
                <a:solidFill>
                  <a:srgbClr val="00B0F0"/>
                </a:solidFill>
              </a:rPr>
              <a:t> new </a:t>
            </a:r>
            <a:r>
              <a:rPr lang="pt-BR" sz="2800" dirty="0">
                <a:solidFill>
                  <a:srgbClr val="FF0000"/>
                </a:solidFill>
              </a:rPr>
              <a:t>Pessoa</a:t>
            </a:r>
            <a:r>
              <a:rPr lang="pt-BR" sz="2800" dirty="0"/>
              <a:t>(</a:t>
            </a:r>
            <a:r>
              <a:rPr lang="pt-BR" sz="2800" dirty="0">
                <a:solidFill>
                  <a:srgbClr val="00B050"/>
                </a:solidFill>
              </a:rPr>
              <a:t>“João”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FF00"/>
                </a:solidFill>
              </a:rPr>
              <a:t>25</a:t>
            </a:r>
            <a:r>
              <a:rPr lang="pt-BR" sz="2800" dirty="0"/>
              <a:t>);</a:t>
            </a:r>
          </a:p>
          <a:p>
            <a:r>
              <a:rPr lang="pt-BR" sz="2800" dirty="0"/>
              <a:t>pessoa1.</a:t>
            </a:r>
            <a:r>
              <a:rPr lang="pt-BR" sz="2800" dirty="0">
                <a:solidFill>
                  <a:srgbClr val="FF0000"/>
                </a:solidFill>
              </a:rPr>
              <a:t>apresentar</a:t>
            </a:r>
            <a:r>
              <a:rPr lang="pt-BR" sz="2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97635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110</TotalTime>
  <Words>399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Fira Code</vt:lpstr>
      <vt:lpstr>Times New Roman</vt:lpstr>
      <vt:lpstr>Tw Cen MT</vt:lpstr>
      <vt:lpstr>Circuito</vt:lpstr>
      <vt:lpstr>O que é Programação Orientada a Objetos (POO)?</vt:lpstr>
      <vt:lpstr>Classes em JavaScript</vt:lpstr>
      <vt:lpstr>Classes internas </vt:lpstr>
      <vt:lpstr>Apresentação do PowerPoint</vt:lpstr>
      <vt:lpstr>Classes Anônimas em JavaScript</vt:lpstr>
      <vt:lpstr>Apresentação do PowerPoint</vt:lpstr>
      <vt:lpstr>Atributos e Métodos em Classes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Programação Orientada a Objetos (POO)?</dc:title>
  <dc:creator>Aluno</dc:creator>
  <cp:lastModifiedBy>Aluno</cp:lastModifiedBy>
  <cp:revision>3</cp:revision>
  <dcterms:created xsi:type="dcterms:W3CDTF">2023-11-24T11:37:00Z</dcterms:created>
  <dcterms:modified xsi:type="dcterms:W3CDTF">2023-11-24T13:52:50Z</dcterms:modified>
</cp:coreProperties>
</file>