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5" r:id="rId2"/>
    <p:sldId id="264" r:id="rId3"/>
    <p:sldId id="257" r:id="rId4"/>
    <p:sldId id="259" r:id="rId5"/>
    <p:sldId id="260" r:id="rId6"/>
    <p:sldId id="262" r:id="rId7"/>
    <p:sldId id="261" r:id="rId8"/>
    <p:sldId id="263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6835-8AE6-455C-987D-8E26E799A64C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4B4A-2183-4180-A47B-D41C9C153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83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6835-8AE6-455C-987D-8E26E799A64C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4B4A-2183-4180-A47B-D41C9C153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30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6835-8AE6-455C-987D-8E26E799A64C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4B4A-2183-4180-A47B-D41C9C153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5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6835-8AE6-455C-987D-8E26E799A64C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4B4A-2183-4180-A47B-D41C9C153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76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6835-8AE6-455C-987D-8E26E799A64C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4B4A-2183-4180-A47B-D41C9C153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63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6835-8AE6-455C-987D-8E26E799A64C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4B4A-2183-4180-A47B-D41C9C153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6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6835-8AE6-455C-987D-8E26E799A64C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4B4A-2183-4180-A47B-D41C9C153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5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6835-8AE6-455C-987D-8E26E799A64C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4B4A-2183-4180-A47B-D41C9C153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96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6835-8AE6-455C-987D-8E26E799A64C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4B4A-2183-4180-A47B-D41C9C153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15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6835-8AE6-455C-987D-8E26E799A64C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4B4A-2183-4180-A47B-D41C9C153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6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6835-8AE6-455C-987D-8E26E799A64C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4B4A-2183-4180-A47B-D41C9C153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36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chemeClr val="tx1"/>
            </a:gs>
            <a:gs pos="100000">
              <a:schemeClr val="tx2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C6835-8AE6-455C-987D-8E26E799A64C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84B4A-2183-4180-A47B-D41C9C1531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700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3FEF6-72A8-493C-A0A3-989305221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POLIMORFISMO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562360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48468-E6E1-4F73-BD2E-45521A169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</a:rPr>
              <a:t>CRÉDITOS: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C7CF47-0C39-4B17-BDAC-BF98C7548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pt-BR" dirty="0">
                <a:solidFill>
                  <a:schemeClr val="bg1"/>
                </a:solidFill>
              </a:rPr>
              <a:t>Cicero R. Soares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bg1"/>
                </a:solidFill>
              </a:rPr>
              <a:t>Erick S. Jesus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bg1"/>
                </a:solidFill>
              </a:rPr>
              <a:t>João V. Colosso</a:t>
            </a:r>
          </a:p>
          <a:p>
            <a:pPr marL="0" indent="0" algn="ctr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pt-BR" dirty="0">
                <a:solidFill>
                  <a:schemeClr val="bg1"/>
                </a:solidFill>
              </a:rPr>
              <a:t>SENAI-SP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bg1"/>
                </a:solidFill>
              </a:rPr>
              <a:t>Turma </a:t>
            </a:r>
            <a:r>
              <a:rPr lang="pt-BR" sz="3600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bg1"/>
                </a:solidFill>
              </a:rPr>
              <a:t>-DES</a:t>
            </a:r>
          </a:p>
        </p:txBody>
      </p:sp>
    </p:spTree>
    <p:extLst>
      <p:ext uri="{BB962C8B-B14F-4D97-AF65-F5344CB8AC3E}">
        <p14:creationId xmlns:p14="http://schemas.microsoft.com/office/powerpoint/2010/main" val="212095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A702A-12CF-4C84-A470-7A397FA4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10EC47-41C3-4696-A8F8-356247AF5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O polimorfismo é um dos quatro pilares da programação orientada a objetos (POO), sendo os outros três encapsulamento, herança e abstração. Em POO, o polimorfismo permite que objetos de diferentes classes sejam tratados como objetos de uma mesma classe por meio de uma interface comum.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426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0F55B-2282-FEF6-F3B5-9EC4C9682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495" y="1234281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675544-808E-82A0-DEBE-4034B74C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495" y="2559844"/>
            <a:ext cx="10515600" cy="1738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Polimorfismo: Na programação, e a capacidade de um objeto mudar de forma, derivado de uma super classe, tendo a mesma assinatura com comportamentos diferentes.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883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chemeClr val="tx1"/>
            </a:gs>
            <a:gs pos="100000">
              <a:schemeClr val="tx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2483F-1326-4652-9952-D7CE1588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Exemplo: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7573ED0-488D-4AE4-95D6-9EBECCA71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389" y="1825625"/>
            <a:ext cx="7227222" cy="4351338"/>
          </a:xfrm>
        </p:spPr>
      </p:pic>
    </p:spTree>
    <p:extLst>
      <p:ext uri="{BB962C8B-B14F-4D97-AF65-F5344CB8AC3E}">
        <p14:creationId xmlns:p14="http://schemas.microsoft.com/office/powerpoint/2010/main" val="407128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C5575-5B48-4678-A128-E928BD6A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Polimorfismo de Tempo de Compilação(Sobrecarga):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BB04F1-5D06-48C8-A3C7-77E7E6D62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Múltiplas implementações do mesmo método em uma classe.</a:t>
            </a:r>
          </a:p>
          <a:p>
            <a:pPr marL="0" indent="0">
              <a:buNone/>
            </a:pPr>
            <a:endParaRPr lang="pt-BR" sz="3200" dirty="0">
              <a:solidFill>
                <a:schemeClr val="bg1"/>
              </a:solidFill>
            </a:endParaRPr>
          </a:p>
          <a:p>
            <a:r>
              <a:rPr lang="pt-BR" sz="3200" dirty="0">
                <a:solidFill>
                  <a:schemeClr val="bg1"/>
                </a:solidFill>
              </a:rPr>
              <a:t>Escolha baseada nos tipos dos parâmetros em tempo de compilação.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0254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C634B-B27F-4E5F-9414-373F1D660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9003"/>
          </a:xfrm>
        </p:spPr>
        <p:txBody>
          <a:bodyPr>
            <a:normAutofit fontScale="90000"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Exemplo em Java:</a:t>
            </a:r>
            <a:br>
              <a:rPr lang="pt-BR" dirty="0">
                <a:solidFill>
                  <a:schemeClr val="bg1"/>
                </a:solidFill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D49809-ED0D-4624-939C-4D8A89BEC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732"/>
            <a:ext cx="10515600" cy="4762231"/>
          </a:xfrm>
        </p:spPr>
        <p:txBody>
          <a:bodyPr/>
          <a:lstStyle/>
          <a:p>
            <a:pPr marL="0" indent="0">
              <a:buNone/>
            </a:pPr>
            <a:r>
              <a:rPr lang="pt-BR" i="1" dirty="0" err="1">
                <a:solidFill>
                  <a:schemeClr val="bg1"/>
                </a:solidFill>
              </a:rPr>
              <a:t>public</a:t>
            </a:r>
            <a:r>
              <a:rPr lang="pt-BR" i="1" dirty="0">
                <a:solidFill>
                  <a:schemeClr val="bg1"/>
                </a:solidFill>
              </a:rPr>
              <a:t> </a:t>
            </a:r>
            <a:r>
              <a:rPr lang="pt-BR" i="1" dirty="0" err="1">
                <a:solidFill>
                  <a:schemeClr val="bg1"/>
                </a:solidFill>
              </a:rPr>
              <a:t>class</a:t>
            </a:r>
            <a:r>
              <a:rPr lang="pt-BR" i="1" dirty="0">
                <a:solidFill>
                  <a:schemeClr val="bg1"/>
                </a:solidFill>
              </a:rPr>
              <a:t> Calculadora {</a:t>
            </a:r>
          </a:p>
          <a:p>
            <a:pPr marL="0" indent="0">
              <a:buNone/>
            </a:pPr>
            <a:r>
              <a:rPr lang="pt-BR" i="1" dirty="0">
                <a:solidFill>
                  <a:schemeClr val="bg1"/>
                </a:solidFill>
              </a:rPr>
              <a:t>    </a:t>
            </a:r>
            <a:r>
              <a:rPr lang="pt-BR" i="1" dirty="0" err="1">
                <a:solidFill>
                  <a:schemeClr val="bg1"/>
                </a:solidFill>
              </a:rPr>
              <a:t>public</a:t>
            </a:r>
            <a:r>
              <a:rPr lang="pt-BR" i="1" dirty="0">
                <a:solidFill>
                  <a:schemeClr val="bg1"/>
                </a:solidFill>
              </a:rPr>
              <a:t> </a:t>
            </a:r>
            <a:r>
              <a:rPr lang="pt-BR" i="1" dirty="0" err="1">
                <a:solidFill>
                  <a:schemeClr val="bg1"/>
                </a:solidFill>
              </a:rPr>
              <a:t>int</a:t>
            </a:r>
            <a:r>
              <a:rPr lang="pt-BR" i="1" dirty="0">
                <a:solidFill>
                  <a:schemeClr val="bg1"/>
                </a:solidFill>
              </a:rPr>
              <a:t> somar(</a:t>
            </a:r>
            <a:r>
              <a:rPr lang="pt-BR" i="1" dirty="0" err="1">
                <a:solidFill>
                  <a:schemeClr val="bg1"/>
                </a:solidFill>
              </a:rPr>
              <a:t>int</a:t>
            </a:r>
            <a:r>
              <a:rPr lang="pt-BR" i="1" dirty="0">
                <a:solidFill>
                  <a:schemeClr val="bg1"/>
                </a:solidFill>
              </a:rPr>
              <a:t> a, </a:t>
            </a:r>
            <a:r>
              <a:rPr lang="pt-BR" i="1" dirty="0" err="1">
                <a:solidFill>
                  <a:schemeClr val="bg1"/>
                </a:solidFill>
              </a:rPr>
              <a:t>int</a:t>
            </a:r>
            <a:r>
              <a:rPr lang="pt-BR" i="1" dirty="0">
                <a:solidFill>
                  <a:schemeClr val="bg1"/>
                </a:solidFill>
              </a:rPr>
              <a:t> b) {</a:t>
            </a:r>
          </a:p>
          <a:p>
            <a:pPr marL="0" indent="0">
              <a:buNone/>
            </a:pPr>
            <a:r>
              <a:rPr lang="pt-BR" i="1" dirty="0">
                <a:solidFill>
                  <a:schemeClr val="bg1"/>
                </a:solidFill>
              </a:rPr>
              <a:t>        </a:t>
            </a:r>
            <a:r>
              <a:rPr lang="pt-BR" i="1" dirty="0" err="1">
                <a:solidFill>
                  <a:schemeClr val="bg1"/>
                </a:solidFill>
              </a:rPr>
              <a:t>return</a:t>
            </a:r>
            <a:r>
              <a:rPr lang="pt-BR" i="1" dirty="0">
                <a:solidFill>
                  <a:schemeClr val="bg1"/>
                </a:solidFill>
              </a:rPr>
              <a:t> a + b;</a:t>
            </a:r>
          </a:p>
          <a:p>
            <a:pPr marL="0" indent="0">
              <a:buNone/>
            </a:pPr>
            <a:r>
              <a:rPr lang="pt-BR" i="1" dirty="0">
                <a:solidFill>
                  <a:schemeClr val="bg1"/>
                </a:solidFill>
              </a:rPr>
              <a:t>    }</a:t>
            </a:r>
          </a:p>
          <a:p>
            <a:pPr marL="0" indent="0">
              <a:buNone/>
            </a:pPr>
            <a:endParaRPr lang="pt-BR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i="1" dirty="0">
                <a:solidFill>
                  <a:schemeClr val="bg1"/>
                </a:solidFill>
              </a:rPr>
              <a:t>    </a:t>
            </a:r>
            <a:r>
              <a:rPr lang="pt-BR" i="1" dirty="0" err="1">
                <a:solidFill>
                  <a:schemeClr val="bg1"/>
                </a:solidFill>
              </a:rPr>
              <a:t>public</a:t>
            </a:r>
            <a:r>
              <a:rPr lang="pt-BR" i="1" dirty="0">
                <a:solidFill>
                  <a:schemeClr val="bg1"/>
                </a:solidFill>
              </a:rPr>
              <a:t> </a:t>
            </a:r>
            <a:r>
              <a:rPr lang="pt-BR" i="1" dirty="0" err="1">
                <a:solidFill>
                  <a:schemeClr val="bg1"/>
                </a:solidFill>
              </a:rPr>
              <a:t>double</a:t>
            </a:r>
            <a:r>
              <a:rPr lang="pt-BR" i="1" dirty="0">
                <a:solidFill>
                  <a:schemeClr val="bg1"/>
                </a:solidFill>
              </a:rPr>
              <a:t> somar(</a:t>
            </a:r>
            <a:r>
              <a:rPr lang="pt-BR" i="1" dirty="0" err="1">
                <a:solidFill>
                  <a:schemeClr val="bg1"/>
                </a:solidFill>
              </a:rPr>
              <a:t>double</a:t>
            </a:r>
            <a:r>
              <a:rPr lang="pt-BR" i="1" dirty="0">
                <a:solidFill>
                  <a:schemeClr val="bg1"/>
                </a:solidFill>
              </a:rPr>
              <a:t> a, </a:t>
            </a:r>
            <a:r>
              <a:rPr lang="pt-BR" i="1" dirty="0" err="1">
                <a:solidFill>
                  <a:schemeClr val="bg1"/>
                </a:solidFill>
              </a:rPr>
              <a:t>double</a:t>
            </a:r>
            <a:r>
              <a:rPr lang="pt-BR" i="1" dirty="0">
                <a:solidFill>
                  <a:schemeClr val="bg1"/>
                </a:solidFill>
              </a:rPr>
              <a:t> b) {</a:t>
            </a:r>
          </a:p>
          <a:p>
            <a:pPr marL="0" indent="0">
              <a:buNone/>
            </a:pPr>
            <a:r>
              <a:rPr lang="pt-BR" i="1" dirty="0">
                <a:solidFill>
                  <a:schemeClr val="bg1"/>
                </a:solidFill>
              </a:rPr>
              <a:t>        </a:t>
            </a:r>
            <a:r>
              <a:rPr lang="pt-BR" i="1" dirty="0" err="1">
                <a:solidFill>
                  <a:schemeClr val="bg1"/>
                </a:solidFill>
              </a:rPr>
              <a:t>return</a:t>
            </a:r>
            <a:r>
              <a:rPr lang="pt-BR" i="1" dirty="0">
                <a:solidFill>
                  <a:schemeClr val="bg1"/>
                </a:solidFill>
              </a:rPr>
              <a:t> a + b;</a:t>
            </a:r>
          </a:p>
          <a:p>
            <a:pPr marL="0" indent="0">
              <a:buNone/>
            </a:pPr>
            <a:r>
              <a:rPr lang="pt-BR" i="1" dirty="0">
                <a:solidFill>
                  <a:schemeClr val="bg1"/>
                </a:solidFill>
              </a:rPr>
              <a:t>    }</a:t>
            </a:r>
          </a:p>
          <a:p>
            <a:pPr marL="0" indent="0">
              <a:buNone/>
            </a:pPr>
            <a:r>
              <a:rPr lang="pt-BR" i="1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12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A11B7-0BC1-44E7-A567-82FBB0CC4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0264"/>
          </a:xfrm>
        </p:spPr>
        <p:txBody>
          <a:bodyPr>
            <a:normAutofit fontScale="90000"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Polimorfismo de Tempo de Execução (Sobreposição):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45421B-4041-485B-8BD0-E44BA80E0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026"/>
            <a:ext cx="10515600" cy="5253937"/>
          </a:xfrm>
        </p:spPr>
        <p:txBody>
          <a:bodyPr>
            <a:normAutofit/>
          </a:bodyPr>
          <a:lstStyle/>
          <a:p>
            <a:endParaRPr lang="pt-BR" sz="3100" dirty="0">
              <a:solidFill>
                <a:schemeClr val="bg1"/>
              </a:solidFill>
            </a:endParaRPr>
          </a:p>
          <a:p>
            <a:r>
              <a:rPr lang="pt-BR" sz="3100" dirty="0">
                <a:solidFill>
                  <a:schemeClr val="bg1"/>
                </a:solidFill>
              </a:rPr>
              <a:t>Um objeto pode responder de maneiras diferentes a chamadas de método com base no tipo real em tempo de execução.</a:t>
            </a:r>
          </a:p>
          <a:p>
            <a:endParaRPr lang="pt-BR" sz="3100" dirty="0">
              <a:solidFill>
                <a:schemeClr val="bg1"/>
              </a:solidFill>
            </a:endParaRPr>
          </a:p>
          <a:p>
            <a:r>
              <a:rPr lang="pt-BR" sz="3100" dirty="0">
                <a:solidFill>
                  <a:schemeClr val="bg1"/>
                </a:solidFill>
              </a:rPr>
              <a:t>Implementação específica fornecida por classes derivadas.</a:t>
            </a:r>
          </a:p>
          <a:p>
            <a:pPr marL="0" indent="0">
              <a:buNone/>
            </a:pPr>
            <a:endParaRPr lang="pt-BR" sz="3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sz="3100" dirty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8161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C3E91-5FF0-405C-A058-FFE6C704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3011"/>
          </a:xfrm>
        </p:spPr>
        <p:txBody>
          <a:bodyPr>
            <a:normAutofit fontScale="90000"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Exemplo em Java:</a:t>
            </a:r>
            <a:endParaRPr lang="pt-BR" sz="32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9FC165-CE5E-494D-BDE8-443288CCC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6928"/>
            <a:ext cx="10515600" cy="509003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sz="5600" dirty="0" err="1">
                <a:solidFill>
                  <a:schemeClr val="bg1"/>
                </a:solidFill>
              </a:rPr>
              <a:t>public</a:t>
            </a:r>
            <a:r>
              <a:rPr lang="pt-BR" sz="5600" dirty="0">
                <a:solidFill>
                  <a:schemeClr val="bg1"/>
                </a:solidFill>
              </a:rPr>
              <a:t> </a:t>
            </a:r>
            <a:r>
              <a:rPr lang="pt-BR" sz="5600" dirty="0" err="1">
                <a:solidFill>
                  <a:schemeClr val="bg1"/>
                </a:solidFill>
              </a:rPr>
              <a:t>class</a:t>
            </a:r>
            <a:r>
              <a:rPr lang="pt-BR" sz="5600" dirty="0">
                <a:solidFill>
                  <a:schemeClr val="bg1"/>
                </a:solidFill>
              </a:rPr>
              <a:t> Animal {</a:t>
            </a:r>
          </a:p>
          <a:p>
            <a:pPr marL="0" indent="0">
              <a:buNone/>
            </a:pPr>
            <a:r>
              <a:rPr lang="pt-BR" sz="5600" dirty="0">
                <a:solidFill>
                  <a:schemeClr val="bg1"/>
                </a:solidFill>
              </a:rPr>
              <a:t>    </a:t>
            </a:r>
            <a:r>
              <a:rPr lang="pt-BR" sz="5600" dirty="0" err="1">
                <a:solidFill>
                  <a:schemeClr val="bg1"/>
                </a:solidFill>
              </a:rPr>
              <a:t>public</a:t>
            </a:r>
            <a:r>
              <a:rPr lang="pt-BR" sz="5600" dirty="0">
                <a:solidFill>
                  <a:schemeClr val="bg1"/>
                </a:solidFill>
              </a:rPr>
              <a:t> </a:t>
            </a:r>
            <a:r>
              <a:rPr lang="pt-BR" sz="5600" dirty="0" err="1">
                <a:solidFill>
                  <a:schemeClr val="bg1"/>
                </a:solidFill>
              </a:rPr>
              <a:t>void</a:t>
            </a:r>
            <a:r>
              <a:rPr lang="pt-BR" sz="5600" dirty="0">
                <a:solidFill>
                  <a:schemeClr val="bg1"/>
                </a:solidFill>
              </a:rPr>
              <a:t> </a:t>
            </a:r>
            <a:r>
              <a:rPr lang="pt-BR" sz="5600" dirty="0" err="1">
                <a:solidFill>
                  <a:schemeClr val="bg1"/>
                </a:solidFill>
              </a:rPr>
              <a:t>fazerSom</a:t>
            </a:r>
            <a:r>
              <a:rPr lang="pt-BR" sz="5600" dirty="0">
                <a:solidFill>
                  <a:schemeClr val="bg1"/>
                </a:solidFill>
              </a:rPr>
              <a:t>() {</a:t>
            </a:r>
          </a:p>
          <a:p>
            <a:pPr marL="0" indent="0">
              <a:buNone/>
            </a:pPr>
            <a:r>
              <a:rPr lang="pt-BR" sz="5600" dirty="0">
                <a:solidFill>
                  <a:schemeClr val="bg1"/>
                </a:solidFill>
              </a:rPr>
              <a:t>        </a:t>
            </a:r>
            <a:r>
              <a:rPr lang="pt-BR" sz="5600" dirty="0" err="1">
                <a:solidFill>
                  <a:schemeClr val="bg1"/>
                </a:solidFill>
              </a:rPr>
              <a:t>System.out.println</a:t>
            </a:r>
            <a:r>
              <a:rPr lang="pt-BR" sz="5600" dirty="0">
                <a:solidFill>
                  <a:schemeClr val="bg1"/>
                </a:solidFill>
              </a:rPr>
              <a:t>("Som genérico de animal");</a:t>
            </a:r>
          </a:p>
          <a:p>
            <a:pPr marL="0" indent="0">
              <a:buNone/>
            </a:pPr>
            <a:r>
              <a:rPr lang="pt-BR" sz="5600" dirty="0">
                <a:solidFill>
                  <a:schemeClr val="bg1"/>
                </a:solidFill>
              </a:rPr>
              <a:t>    }</a:t>
            </a:r>
          </a:p>
          <a:p>
            <a:pPr marL="0" indent="0">
              <a:buNone/>
            </a:pPr>
            <a:r>
              <a:rPr lang="pt-BR" sz="56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pt-BR" sz="5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sz="5600" dirty="0" err="1">
                <a:solidFill>
                  <a:schemeClr val="bg1"/>
                </a:solidFill>
              </a:rPr>
              <a:t>public</a:t>
            </a:r>
            <a:r>
              <a:rPr lang="pt-BR" sz="5600" dirty="0">
                <a:solidFill>
                  <a:schemeClr val="bg1"/>
                </a:solidFill>
              </a:rPr>
              <a:t> </a:t>
            </a:r>
            <a:r>
              <a:rPr lang="pt-BR" sz="5600" dirty="0" err="1">
                <a:solidFill>
                  <a:schemeClr val="bg1"/>
                </a:solidFill>
              </a:rPr>
              <a:t>class</a:t>
            </a:r>
            <a:r>
              <a:rPr lang="pt-BR" sz="5600" dirty="0">
                <a:solidFill>
                  <a:schemeClr val="bg1"/>
                </a:solidFill>
              </a:rPr>
              <a:t> Cachorro </a:t>
            </a:r>
            <a:r>
              <a:rPr lang="pt-BR" sz="5600" dirty="0" err="1">
                <a:solidFill>
                  <a:schemeClr val="bg1"/>
                </a:solidFill>
              </a:rPr>
              <a:t>extends</a:t>
            </a:r>
            <a:r>
              <a:rPr lang="pt-BR" sz="5600" dirty="0">
                <a:solidFill>
                  <a:schemeClr val="bg1"/>
                </a:solidFill>
              </a:rPr>
              <a:t> Animal {</a:t>
            </a:r>
          </a:p>
          <a:p>
            <a:pPr marL="0" indent="0">
              <a:buNone/>
            </a:pPr>
            <a:r>
              <a:rPr lang="pt-BR" sz="5600" dirty="0">
                <a:solidFill>
                  <a:schemeClr val="bg1"/>
                </a:solidFill>
              </a:rPr>
              <a:t>    @</a:t>
            </a:r>
            <a:r>
              <a:rPr lang="pt-BR" sz="5600" dirty="0" err="1">
                <a:solidFill>
                  <a:schemeClr val="bg1"/>
                </a:solidFill>
              </a:rPr>
              <a:t>Override</a:t>
            </a:r>
            <a:endParaRPr lang="pt-BR" sz="5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sz="5600" dirty="0">
                <a:solidFill>
                  <a:schemeClr val="bg1"/>
                </a:solidFill>
              </a:rPr>
              <a:t>    </a:t>
            </a:r>
            <a:r>
              <a:rPr lang="pt-BR" sz="5600" dirty="0" err="1">
                <a:solidFill>
                  <a:schemeClr val="bg1"/>
                </a:solidFill>
              </a:rPr>
              <a:t>public</a:t>
            </a:r>
            <a:r>
              <a:rPr lang="pt-BR" sz="5600" dirty="0">
                <a:solidFill>
                  <a:schemeClr val="bg1"/>
                </a:solidFill>
              </a:rPr>
              <a:t> </a:t>
            </a:r>
            <a:r>
              <a:rPr lang="pt-BR" sz="5600" dirty="0" err="1">
                <a:solidFill>
                  <a:schemeClr val="bg1"/>
                </a:solidFill>
              </a:rPr>
              <a:t>void</a:t>
            </a:r>
            <a:r>
              <a:rPr lang="pt-BR" sz="5600" dirty="0">
                <a:solidFill>
                  <a:schemeClr val="bg1"/>
                </a:solidFill>
              </a:rPr>
              <a:t> </a:t>
            </a:r>
            <a:r>
              <a:rPr lang="pt-BR" sz="5600" dirty="0" err="1">
                <a:solidFill>
                  <a:schemeClr val="bg1"/>
                </a:solidFill>
              </a:rPr>
              <a:t>fazerSom</a:t>
            </a:r>
            <a:r>
              <a:rPr lang="pt-BR" sz="5600" dirty="0">
                <a:solidFill>
                  <a:schemeClr val="bg1"/>
                </a:solidFill>
              </a:rPr>
              <a:t>() {</a:t>
            </a:r>
          </a:p>
          <a:p>
            <a:pPr marL="0" indent="0">
              <a:buNone/>
            </a:pPr>
            <a:r>
              <a:rPr lang="pt-BR" sz="5600" dirty="0">
                <a:solidFill>
                  <a:schemeClr val="bg1"/>
                </a:solidFill>
              </a:rPr>
              <a:t>        </a:t>
            </a:r>
            <a:r>
              <a:rPr lang="pt-BR" sz="5600" dirty="0" err="1">
                <a:solidFill>
                  <a:schemeClr val="bg1"/>
                </a:solidFill>
              </a:rPr>
              <a:t>System.out.println</a:t>
            </a:r>
            <a:r>
              <a:rPr lang="pt-BR" sz="5600" dirty="0">
                <a:solidFill>
                  <a:schemeClr val="bg1"/>
                </a:solidFill>
              </a:rPr>
              <a:t>("Latindo...");</a:t>
            </a:r>
          </a:p>
          <a:p>
            <a:pPr marL="0" indent="0">
              <a:buNone/>
            </a:pPr>
            <a:r>
              <a:rPr lang="pt-BR" sz="5600" dirty="0">
                <a:solidFill>
                  <a:schemeClr val="bg1"/>
                </a:solidFill>
              </a:rPr>
              <a:t>    }</a:t>
            </a:r>
          </a:p>
          <a:p>
            <a:pPr marL="0" indent="0">
              <a:buNone/>
            </a:pPr>
            <a:r>
              <a:rPr lang="pt-BR" sz="56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pt-BR" sz="5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sz="5600" dirty="0" err="1">
                <a:solidFill>
                  <a:schemeClr val="bg1"/>
                </a:solidFill>
              </a:rPr>
              <a:t>public</a:t>
            </a:r>
            <a:r>
              <a:rPr lang="pt-BR" sz="5600" dirty="0">
                <a:solidFill>
                  <a:schemeClr val="bg1"/>
                </a:solidFill>
              </a:rPr>
              <a:t> </a:t>
            </a:r>
            <a:r>
              <a:rPr lang="pt-BR" sz="5600" dirty="0" err="1">
                <a:solidFill>
                  <a:schemeClr val="bg1"/>
                </a:solidFill>
              </a:rPr>
              <a:t>class</a:t>
            </a:r>
            <a:r>
              <a:rPr lang="pt-BR" sz="5600" dirty="0">
                <a:solidFill>
                  <a:schemeClr val="bg1"/>
                </a:solidFill>
              </a:rPr>
              <a:t> Gato </a:t>
            </a:r>
            <a:r>
              <a:rPr lang="pt-BR" sz="5600" dirty="0" err="1">
                <a:solidFill>
                  <a:schemeClr val="bg1"/>
                </a:solidFill>
              </a:rPr>
              <a:t>extends</a:t>
            </a:r>
            <a:r>
              <a:rPr lang="pt-BR" sz="5600" dirty="0">
                <a:solidFill>
                  <a:schemeClr val="bg1"/>
                </a:solidFill>
              </a:rPr>
              <a:t> Animal {</a:t>
            </a:r>
          </a:p>
          <a:p>
            <a:pPr marL="0" indent="0">
              <a:buNone/>
            </a:pPr>
            <a:r>
              <a:rPr lang="pt-BR" sz="5600" dirty="0">
                <a:solidFill>
                  <a:schemeClr val="bg1"/>
                </a:solidFill>
              </a:rPr>
              <a:t>    @</a:t>
            </a:r>
            <a:r>
              <a:rPr lang="pt-BR" sz="5600" dirty="0" err="1">
                <a:solidFill>
                  <a:schemeClr val="bg1"/>
                </a:solidFill>
              </a:rPr>
              <a:t>Override</a:t>
            </a:r>
            <a:endParaRPr lang="pt-BR" sz="5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sz="5600" dirty="0">
                <a:solidFill>
                  <a:schemeClr val="bg1"/>
                </a:solidFill>
              </a:rPr>
              <a:t>    </a:t>
            </a:r>
            <a:r>
              <a:rPr lang="pt-BR" sz="5600" dirty="0" err="1">
                <a:solidFill>
                  <a:schemeClr val="bg1"/>
                </a:solidFill>
              </a:rPr>
              <a:t>public</a:t>
            </a:r>
            <a:r>
              <a:rPr lang="pt-BR" sz="5600" dirty="0">
                <a:solidFill>
                  <a:schemeClr val="bg1"/>
                </a:solidFill>
              </a:rPr>
              <a:t> </a:t>
            </a:r>
            <a:r>
              <a:rPr lang="pt-BR" sz="5600" dirty="0" err="1">
                <a:solidFill>
                  <a:schemeClr val="bg1"/>
                </a:solidFill>
              </a:rPr>
              <a:t>void</a:t>
            </a:r>
            <a:r>
              <a:rPr lang="pt-BR" sz="5600" dirty="0">
                <a:solidFill>
                  <a:schemeClr val="bg1"/>
                </a:solidFill>
              </a:rPr>
              <a:t> </a:t>
            </a:r>
            <a:r>
              <a:rPr lang="pt-BR" sz="5600" dirty="0" err="1">
                <a:solidFill>
                  <a:schemeClr val="bg1"/>
                </a:solidFill>
              </a:rPr>
              <a:t>fazerSom</a:t>
            </a:r>
            <a:r>
              <a:rPr lang="pt-BR" sz="5600" dirty="0">
                <a:solidFill>
                  <a:schemeClr val="bg1"/>
                </a:solidFill>
              </a:rPr>
              <a:t>() {</a:t>
            </a:r>
          </a:p>
          <a:p>
            <a:pPr marL="0" indent="0">
              <a:buNone/>
            </a:pPr>
            <a:r>
              <a:rPr lang="pt-BR" sz="5600" dirty="0">
                <a:solidFill>
                  <a:schemeClr val="bg1"/>
                </a:solidFill>
              </a:rPr>
              <a:t>        </a:t>
            </a:r>
            <a:r>
              <a:rPr lang="pt-BR" sz="5600" dirty="0" err="1">
                <a:solidFill>
                  <a:schemeClr val="bg1"/>
                </a:solidFill>
              </a:rPr>
              <a:t>System.out.println</a:t>
            </a:r>
            <a:r>
              <a:rPr lang="pt-BR" sz="5600" dirty="0">
                <a:solidFill>
                  <a:schemeClr val="bg1"/>
                </a:solidFill>
              </a:rPr>
              <a:t>("Miando...");</a:t>
            </a:r>
          </a:p>
          <a:p>
            <a:pPr marL="0" indent="0">
              <a:buNone/>
            </a:pPr>
            <a:r>
              <a:rPr lang="pt-BR" sz="5600" dirty="0">
                <a:solidFill>
                  <a:schemeClr val="bg1"/>
                </a:solidFill>
              </a:rPr>
              <a:t>    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5076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7A520-B9E8-4376-B95A-1281B6E0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02D6B0-70A0-4F1F-850D-C10ED6F3D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sz="3200" dirty="0">
                <a:solidFill>
                  <a:schemeClr val="bg1"/>
                </a:solidFill>
              </a:rPr>
              <a:t>O polimorfismo torna o código mais flexível, permitindo tratamento uniforme de diferentes tipos de objetos através de uma interface comum.</a:t>
            </a:r>
          </a:p>
        </p:txBody>
      </p:sp>
    </p:spTree>
    <p:extLst>
      <p:ext uri="{BB962C8B-B14F-4D97-AF65-F5344CB8AC3E}">
        <p14:creationId xmlns:p14="http://schemas.microsoft.com/office/powerpoint/2010/main" val="446288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dro Esfumaçado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</TotalTime>
  <Words>322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Candara</vt:lpstr>
      <vt:lpstr>Office Theme</vt:lpstr>
      <vt:lpstr>POLIMORFISMO</vt:lpstr>
      <vt:lpstr>Introdução</vt:lpstr>
      <vt:lpstr>O que é?</vt:lpstr>
      <vt:lpstr>Exemplo:</vt:lpstr>
      <vt:lpstr>Polimorfismo de Tempo de Compilação(Sobrecarga):</vt:lpstr>
      <vt:lpstr>Exemplo em Java: </vt:lpstr>
      <vt:lpstr>Polimorfismo de Tempo de Execução (Sobreposição):</vt:lpstr>
      <vt:lpstr>Exemplo em Java:</vt:lpstr>
      <vt:lpstr>Apresentação do PowerPoint</vt:lpstr>
      <vt:lpstr>CRÉDITOS: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POLIMORFISMO</dc:title>
  <dc:creator>Santiago Augusto</dc:creator>
  <cp:lastModifiedBy>Aluno</cp:lastModifiedBy>
  <cp:revision>14</cp:revision>
  <dcterms:created xsi:type="dcterms:W3CDTF">2023-11-21T14:03:31Z</dcterms:created>
  <dcterms:modified xsi:type="dcterms:W3CDTF">2023-11-24T13:47:22Z</dcterms:modified>
</cp:coreProperties>
</file>