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60F930-96F8-4D12-B9E4-DB8F1D556137}">
  <a:tblStyle styleId="{4B60F930-96F8-4D12-B9E4-DB8F1D5561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a474ac69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a474ac6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aeb6a13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aeb6a13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2485200" y="-1117225"/>
            <a:ext cx="13655700" cy="682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-1241600" y="-97875"/>
            <a:ext cx="11967900" cy="260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-67475" y="59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{4B60F930-96F8-4D12-B9E4-DB8F1D556137}</a:tableStyleId>
              </a:tblPr>
              <a:tblGrid>
                <a:gridCol w="2398375"/>
                <a:gridCol w="2398375"/>
                <a:gridCol w="2398375"/>
                <a:gridCol w="2398375"/>
              </a:tblGrid>
              <a:tr h="69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Heroe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"Heracles"</a:t>
                      </a: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"Clava"</a:t>
                      </a: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, 12, 9)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F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Heroe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"Perseo"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"Escudo"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4, 9)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F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Heroe 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"Aquiles"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"Xifos"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3, 2)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F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Heroe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("Diómedes"</a:t>
                      </a: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"Xifos Espartano"</a:t>
                      </a: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, 4, 0)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286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7E7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-1173950" y="725263"/>
            <a:ext cx="987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9F7451"/>
                </a:solidFill>
                <a:latin typeface="Roboto"/>
                <a:ea typeface="Roboto"/>
                <a:cs typeface="Roboto"/>
                <a:sym typeface="Roboto"/>
              </a:rPr>
              <a:t>lista 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==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A3E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9024000" y="2079263"/>
            <a:ext cx="987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listIter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3E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9422100" y="1469725"/>
            <a:ext cx="190800" cy="656700"/>
          </a:xfrm>
          <a:prstGeom prst="upArrow">
            <a:avLst>
              <a:gd fmla="val 38917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787300" y="163125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212400" y="163125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610325" y="163125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8008250" y="163125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-2485200" y="-1117225"/>
            <a:ext cx="13655700" cy="682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-1241600" y="-97875"/>
            <a:ext cx="10963500" cy="2609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659875" y="59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{4B60F930-96F8-4D12-B9E4-DB8F1D556137}</a:tableStyleId>
              </a:tblPr>
              <a:tblGrid>
                <a:gridCol w="1501575"/>
                <a:gridCol w="1501575"/>
                <a:gridCol w="1501575"/>
                <a:gridCol w="1130925"/>
                <a:gridCol w="1603975"/>
              </a:tblGrid>
              <a:tr h="427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Objeto 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F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Objeto 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F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Objeto 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F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>
                          <a:latin typeface="Roboto"/>
                          <a:ea typeface="Roboto"/>
                          <a:cs typeface="Roboto"/>
                          <a:sym typeface="Roboto"/>
                        </a:rPr>
                        <a:t>…</a:t>
                      </a:r>
                      <a:endParaRPr b="1" sz="1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Objeto x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FFD"/>
                    </a:solidFill>
                  </a:tcPr>
                </a:tc>
              </a:tr>
            </a:tbl>
          </a:graphicData>
        </a:graphic>
      </p:graphicFrame>
      <p:sp>
        <p:nvSpPr>
          <p:cNvPr id="71" name="Google Shape;71;p14"/>
          <p:cNvSpPr txBox="1"/>
          <p:nvPr/>
        </p:nvSpPr>
        <p:spPr>
          <a:xfrm>
            <a:off x="-1100225" y="1183350"/>
            <a:ext cx="1362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Posición del cursor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A3E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000" y="1611138"/>
            <a:ext cx="987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3E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95100" y="1183350"/>
            <a:ext cx="190800" cy="427800"/>
          </a:xfrm>
          <a:prstGeom prst="upArrow">
            <a:avLst>
              <a:gd fmla="val 38917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037425" y="163125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2518738" y="163125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4000050" y="163125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6714225" y="163125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n-1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2074150" y="1183350"/>
            <a:ext cx="190800" cy="427800"/>
          </a:xfrm>
          <a:prstGeom prst="upArrow">
            <a:avLst>
              <a:gd fmla="val 38917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553200" y="1183350"/>
            <a:ext cx="190800" cy="427800"/>
          </a:xfrm>
          <a:prstGeom prst="upArrow">
            <a:avLst>
              <a:gd fmla="val 38917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5032238" y="1183350"/>
            <a:ext cx="190800" cy="427800"/>
          </a:xfrm>
          <a:prstGeom prst="upArrow">
            <a:avLst>
              <a:gd fmla="val 38917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250350" y="1183350"/>
            <a:ext cx="190800" cy="427800"/>
          </a:xfrm>
          <a:prstGeom prst="upArrow">
            <a:avLst>
              <a:gd fmla="val 38917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772875" y="1183350"/>
            <a:ext cx="190800" cy="427800"/>
          </a:xfrm>
          <a:prstGeom prst="upArrow">
            <a:avLst>
              <a:gd fmla="val 38917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1930300" y="1611150"/>
            <a:ext cx="4785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409350" y="1611150"/>
            <a:ext cx="4785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4888388" y="1611150"/>
            <a:ext cx="4785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6194963" y="1611150"/>
            <a:ext cx="3588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7525700" y="1611150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n+1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-2485200" y="-1117225"/>
            <a:ext cx="13655700" cy="6820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-2126100" y="65350"/>
            <a:ext cx="11906400" cy="2506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15"/>
          <p:cNvGraphicFramePr/>
          <p:nvPr/>
        </p:nvGraphicFramePr>
        <p:xfrm>
          <a:off x="-1093100" y="59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{4B60F930-96F8-4D12-B9E4-DB8F1D556137}</a:tableStyleId>
              </a:tblPr>
              <a:tblGrid>
                <a:gridCol w="2123825"/>
                <a:gridCol w="2123825"/>
                <a:gridCol w="2123825"/>
                <a:gridCol w="2123825"/>
                <a:gridCol w="2123825"/>
              </a:tblGrid>
              <a:tr h="697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Heroe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"Heracles"</a:t>
                      </a: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"Clava"</a:t>
                      </a: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, 12, 9)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F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Heroe</a:t>
                      </a:r>
                      <a:endParaRPr b="1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"Perseo"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"Escudo"</a:t>
                      </a:r>
                      <a:r>
                        <a:rPr lang="es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, 4, 9)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F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Heroe 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"Aquiles"</a:t>
                      </a: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"Xifos"</a:t>
                      </a: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, 3, 2)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F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Heroe 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(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"Jasón"</a:t>
                      </a: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"Lanza"</a:t>
                      </a: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, 4, 7)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286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F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Heroe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("Odiseo"</a:t>
                      </a: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, </a:t>
                      </a:r>
                      <a:r>
                        <a:rPr lang="es">
                          <a:solidFill>
                            <a:srgbClr val="0000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"Espada"</a:t>
                      </a:r>
                      <a:r>
                        <a:rPr lang="es">
                          <a:latin typeface="Roboto"/>
                          <a:ea typeface="Roboto"/>
                          <a:cs typeface="Roboto"/>
                          <a:sym typeface="Roboto"/>
                        </a:rPr>
                        <a:t>, 24, 1)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2286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FFFD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5"/>
          <p:cNvSpPr txBox="1"/>
          <p:nvPr/>
        </p:nvSpPr>
        <p:spPr>
          <a:xfrm>
            <a:off x="-2126100" y="788038"/>
            <a:ext cx="987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9F7451"/>
                </a:solidFill>
                <a:latin typeface="Roboto"/>
                <a:ea typeface="Roboto"/>
                <a:cs typeface="Roboto"/>
                <a:sym typeface="Roboto"/>
              </a:rPr>
              <a:t>lista </a:t>
            </a:r>
            <a:r>
              <a:rPr b="1" lang="es" sz="1800">
                <a:latin typeface="Roboto"/>
                <a:ea typeface="Roboto"/>
                <a:cs typeface="Roboto"/>
                <a:sym typeface="Roboto"/>
              </a:rPr>
              <a:t>==</a:t>
            </a:r>
            <a:endParaRPr sz="18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6A3E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6913950" y="2079275"/>
            <a:ext cx="9870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listIter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3E3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7312050" y="1492675"/>
            <a:ext cx="190800" cy="656700"/>
          </a:xfrm>
          <a:prstGeom prst="upArrow">
            <a:avLst>
              <a:gd fmla="val 38917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-343600" y="163125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1744363" y="163125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3832325" y="163125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6007400" y="163125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8182475" y="163125"/>
            <a:ext cx="685200" cy="2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