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58" r:id="rId10"/>
    <p:sldId id="264" r:id="rId11"/>
    <p:sldId id="278" r:id="rId12"/>
    <p:sldId id="279" r:id="rId13"/>
    <p:sldId id="267" r:id="rId14"/>
    <p:sldId id="268" r:id="rId15"/>
    <p:sldId id="269" r:id="rId16"/>
    <p:sldId id="270" r:id="rId17"/>
    <p:sldId id="272" r:id="rId18"/>
    <p:sldId id="273" r:id="rId19"/>
    <p:sldId id="274" r:id="rId20"/>
    <p:sldId id="275"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84" d="100"/>
          <a:sy n="84" d="100"/>
        </p:scale>
        <p:origin x="143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dirty="0"/>
          </a:p>
        </p:txBody>
      </p:sp>
    </p:spTree>
    <p:extLst>
      <p:ext uri="{BB962C8B-B14F-4D97-AF65-F5344CB8AC3E}">
        <p14:creationId xmlns:p14="http://schemas.microsoft.com/office/powerpoint/2010/main" val="35433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20" Type="http://schemas.openxmlformats.org/officeDocument/2006/relationships/image" Target="../media/image14.svg"/><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19" Type="http://schemas.openxmlformats.org/officeDocument/2006/relationships/image" Target="../media/image13.png"/><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857250" y="462562"/>
            <a:ext cx="10732769" cy="1325563"/>
          </a:xfrm>
        </p:spPr>
        <p:txBody>
          <a:bodyPr anchor="ctr">
            <a:normAutofit/>
          </a:bodyPr>
          <a:lstStyle/>
          <a:p>
            <a:pPr algn="ctr"/>
            <a:r>
              <a:rPr lang="en-US" dirty="0">
                <a:solidFill>
                  <a:srgbClr val="0E659B"/>
                </a:solidFill>
              </a:rPr>
              <a:t>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2510856"/>
            <a:ext cx="5181600" cy="2616956"/>
          </a:xfrm>
        </p:spPr>
        <p:txBody>
          <a:bodyPr>
            <a:normAutofit/>
          </a:bodyPr>
          <a:lstStyle/>
          <a:p>
            <a:pPr marL="0" indent="0">
              <a:buNone/>
            </a:pPr>
            <a:r>
              <a:rPr lang="en-US" dirty="0"/>
              <a:t>Lucas Vilas Boas de Lima</a:t>
            </a:r>
          </a:p>
          <a:p>
            <a:pPr marL="0" indent="0">
              <a:buNone/>
            </a:pPr>
            <a:r>
              <a:rPr lang="en-US" dirty="0"/>
              <a:t>18</a:t>
            </a:r>
            <a:r>
              <a:rPr lang="en-US" baseline="30000" dirty="0"/>
              <a:t>th</a:t>
            </a:r>
            <a:r>
              <a:rPr lang="en-US" dirty="0"/>
              <a:t> of August,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385901"/>
            <a:ext cx="7068725" cy="2569239"/>
          </a:xfrm>
        </p:spPr>
        <p:txBody>
          <a:bodyPr>
            <a:noAutofit/>
          </a:bodyPr>
          <a:lstStyle/>
          <a:p>
            <a:pPr marL="0" indent="0">
              <a:buNone/>
            </a:pPr>
            <a:r>
              <a:rPr lang="en-US" sz="2400" dirty="0"/>
              <a:t>Dashboard created to better visualize and understand the current and future Language and Database needs, along with more vital information:</a:t>
            </a:r>
          </a:p>
          <a:p>
            <a:pPr marL="0" indent="0">
              <a:buNone/>
            </a:pPr>
            <a:endParaRPr lang="en-US" sz="2400" dirty="0"/>
          </a:p>
          <a:p>
            <a:pPr marL="0" indent="0">
              <a:buNone/>
            </a:pPr>
            <a:r>
              <a:rPr lang="en-US" sz="2400" dirty="0"/>
              <a:t>https://dataplatform.cloud.ibm.com/dashboards/f6354f91-ea69-4ecc-8ac6-c0623743ab0e/view/7f09e02c2ee31de24cb2dce407cf2d527f37210ee7bb870082827b495c697197f0681499c828485dda195363a7ee10599a</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29640" y="-388303"/>
            <a:ext cx="10515600" cy="1325563"/>
          </a:xfrm>
        </p:spPr>
        <p:txBody>
          <a:bodyPr anchor="ctr">
            <a:normAutofit/>
          </a:bodyPr>
          <a:lstStyle/>
          <a:p>
            <a:pPr algn="ctr"/>
            <a:r>
              <a:rPr lang="en-US" sz="2000" dirty="0"/>
              <a:t>Current Popular Languages and Databases</a:t>
            </a:r>
            <a:br>
              <a:rPr lang="en-US" sz="2000" dirty="0"/>
            </a:br>
            <a:r>
              <a:rPr lang="en-US" sz="1400" dirty="0"/>
              <a:t>Leaded by JavaScript and MySQL, respectively</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C13FB9FA-608E-A37C-17E9-97D56F4FDDD9}"/>
              </a:ext>
            </a:extLst>
          </p:cNvPr>
          <p:cNvPicPr>
            <a:picLocks noChangeAspect="1"/>
          </p:cNvPicPr>
          <p:nvPr/>
        </p:nvPicPr>
        <p:blipFill>
          <a:blip r:embed="rId3"/>
          <a:stretch>
            <a:fillRect/>
          </a:stretch>
        </p:blipFill>
        <p:spPr>
          <a:xfrm>
            <a:off x="100314" y="520065"/>
            <a:ext cx="11991372" cy="581787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75360" y="-434975"/>
            <a:ext cx="10515600" cy="1325563"/>
          </a:xfrm>
        </p:spPr>
        <p:txBody>
          <a:bodyPr anchor="ctr">
            <a:normAutofit/>
          </a:bodyPr>
          <a:lstStyle/>
          <a:p>
            <a:pPr algn="ctr"/>
            <a:r>
              <a:rPr lang="en-US" sz="2000" dirty="0"/>
              <a:t>Popular Languages and Databases to Learn in near Future</a:t>
            </a:r>
            <a:br>
              <a:rPr lang="en-US" sz="2000" dirty="0"/>
            </a:br>
            <a:r>
              <a:rPr lang="en-US" sz="1400" dirty="0"/>
              <a:t>Leaded by JavaScript and PostgreSQL, respectively</a:t>
            </a:r>
          </a:p>
        </p:txBody>
      </p:sp>
      <p:pic>
        <p:nvPicPr>
          <p:cNvPr id="6" name="Picture 5">
            <a:extLst>
              <a:ext uri="{FF2B5EF4-FFF2-40B4-BE49-F238E27FC236}">
                <a16:creationId xmlns:a16="http://schemas.microsoft.com/office/drawing/2014/main" id="{A058C2E8-23A5-D5A7-958A-BE98D89FA274}"/>
              </a:ext>
            </a:extLst>
          </p:cNvPr>
          <p:cNvPicPr>
            <a:picLocks noChangeAspect="1"/>
          </p:cNvPicPr>
          <p:nvPr/>
        </p:nvPicPr>
        <p:blipFill>
          <a:blip r:embed="rId2"/>
          <a:stretch>
            <a:fillRect/>
          </a:stretch>
        </p:blipFill>
        <p:spPr>
          <a:xfrm>
            <a:off x="0" y="434340"/>
            <a:ext cx="12192000" cy="582930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98220" y="-281941"/>
            <a:ext cx="10515600" cy="1325563"/>
          </a:xfrm>
        </p:spPr>
        <p:txBody>
          <a:bodyPr anchor="ctr">
            <a:normAutofit/>
          </a:bodyPr>
          <a:lstStyle/>
          <a:p>
            <a:pPr algn="ctr"/>
            <a:r>
              <a:rPr lang="en-US" sz="2000" dirty="0"/>
              <a:t>Overview of Respondents pictured by Gender,</a:t>
            </a:r>
            <a:br>
              <a:rPr lang="en-US" sz="2000" dirty="0"/>
            </a:br>
            <a:r>
              <a:rPr lang="en-US" sz="2000" dirty="0"/>
              <a:t> Geographical location, Age and Education Level</a:t>
            </a:r>
          </a:p>
        </p:txBody>
      </p:sp>
      <p:pic>
        <p:nvPicPr>
          <p:cNvPr id="6" name="Picture 5">
            <a:extLst>
              <a:ext uri="{FF2B5EF4-FFF2-40B4-BE49-F238E27FC236}">
                <a16:creationId xmlns:a16="http://schemas.microsoft.com/office/drawing/2014/main" id="{8E6104D2-CEA9-AD73-3374-B023745A31B2}"/>
              </a:ext>
            </a:extLst>
          </p:cNvPr>
          <p:cNvPicPr>
            <a:picLocks noChangeAspect="1"/>
          </p:cNvPicPr>
          <p:nvPr/>
        </p:nvPicPr>
        <p:blipFill>
          <a:blip r:embed="rId2"/>
          <a:stretch>
            <a:fillRect/>
          </a:stretch>
        </p:blipFill>
        <p:spPr>
          <a:xfrm>
            <a:off x="0" y="731520"/>
            <a:ext cx="12192000" cy="555498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Although the data was extracted from a very ample source, it represents a very Northern American Male dominated opinion. Would be interesting to compare with results from other countries, preferably with a more diverse Sample of Respondents.</a:t>
            </a:r>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endParaRPr lang="en-US" dirty="0"/>
          </a:p>
          <a:p>
            <a:r>
              <a:rPr lang="en-US" dirty="0"/>
              <a:t>Current Language and Database Trend around JavaScript, HTML and MySQL</a:t>
            </a:r>
          </a:p>
          <a:p>
            <a:r>
              <a:rPr lang="en-US" dirty="0"/>
              <a:t>Future Language and Database currently tend to stay close to JavaScript and PostgreSQL</a:t>
            </a:r>
          </a:p>
          <a:p>
            <a:r>
              <a:rPr lang="en-US" dirty="0"/>
              <a:t>Python in strong tendence to be learned</a:t>
            </a:r>
          </a:p>
          <a:p>
            <a:r>
              <a:rPr lang="en-US" dirty="0"/>
              <a:t>Important eye-catching Keywords:  Linux, Android, Windows, Docker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lgn="ctr">
              <a:buNone/>
            </a:pPr>
            <a:endParaRPr lang="en-US" dirty="0"/>
          </a:p>
          <a:p>
            <a:pPr marL="0" indent="0" algn="ctr">
              <a:buNone/>
            </a:pPr>
            <a:endParaRPr lang="en-US" dirty="0"/>
          </a:p>
          <a:p>
            <a:pPr marL="0" indent="0" algn="ctr">
              <a:buNone/>
            </a:pPr>
            <a:r>
              <a:rPr lang="en-US" dirty="0"/>
              <a:t>It is clear the importance of JavaScript and HTML in todays interconnected world. And consequentially, because of that interconnectivity, the high demand for Python programming with SQL based Databases.</a:t>
            </a:r>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218661" y="1649412"/>
            <a:ext cx="6809509" cy="4351338"/>
          </a:xfrm>
        </p:spPr>
        <p:txBody>
          <a:bodyPr/>
          <a:lstStyle/>
          <a:p>
            <a:r>
              <a:rPr lang="en-US" dirty="0"/>
              <a:t>Dominance of JavaScript and HTML programming</a:t>
            </a:r>
          </a:p>
          <a:p>
            <a:r>
              <a:rPr lang="en-US" dirty="0"/>
              <a:t>SQL based Databases are super popular</a:t>
            </a:r>
          </a:p>
          <a:p>
            <a:endParaRPr lang="en-US" dirty="0"/>
          </a:p>
          <a:p>
            <a:r>
              <a:rPr lang="en-US" dirty="0"/>
              <a:t>Python and SQL learning should be beneficial for the near future for virtually every Economical sector </a:t>
            </a:r>
          </a:p>
        </p:txBody>
      </p:sp>
      <p:pic>
        <p:nvPicPr>
          <p:cNvPr id="4" name="Graphic 3" descr="Bar graph with upward trend with solid fill">
            <a:extLst>
              <a:ext uri="{FF2B5EF4-FFF2-40B4-BE49-F238E27FC236}">
                <a16:creationId xmlns:a16="http://schemas.microsoft.com/office/drawing/2014/main" id="{B497FD0C-D656-0E46-BF7B-17C5C89E63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772" y="1565910"/>
            <a:ext cx="4434840" cy="4434840"/>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Additionally, despite the aforementioned dominance in todays Language knowledge being around JavaScript, HTML and Python/SQL, we can observe a very high demand in C based programming after scraping online for job postings.</a:t>
            </a:r>
          </a:p>
          <a:p>
            <a:r>
              <a:rPr lang="en-US" dirty="0"/>
              <a:t>Overall, Pay grade seems to not differ much between programming Language. </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0" y="-154001"/>
            <a:ext cx="12192000" cy="1325563"/>
          </a:xfrm>
        </p:spPr>
        <p:txBody>
          <a:bodyPr anchor="ctr">
            <a:normAutofit/>
          </a:bodyPr>
          <a:lstStyle/>
          <a:p>
            <a:pPr algn="ctr"/>
            <a:r>
              <a:rPr lang="en-US" sz="3200" dirty="0"/>
              <a:t> JOB POSTINGS</a:t>
            </a:r>
            <a:br>
              <a:rPr lang="en-US" dirty="0"/>
            </a:br>
            <a:r>
              <a:rPr lang="en-US" sz="2400" dirty="0"/>
              <a:t>and the related Programming Language</a:t>
            </a:r>
          </a:p>
        </p:txBody>
      </p:sp>
      <p:pic>
        <p:nvPicPr>
          <p:cNvPr id="7" name="Picture 6">
            <a:extLst>
              <a:ext uri="{FF2B5EF4-FFF2-40B4-BE49-F238E27FC236}">
                <a16:creationId xmlns:a16="http://schemas.microsoft.com/office/drawing/2014/main" id="{714FF25A-DA71-1858-FC44-B3A971AE6E9B}"/>
              </a:ext>
            </a:extLst>
          </p:cNvPr>
          <p:cNvPicPr>
            <a:picLocks noChangeAspect="1"/>
          </p:cNvPicPr>
          <p:nvPr/>
        </p:nvPicPr>
        <p:blipFill>
          <a:blip r:embed="rId2"/>
          <a:stretch>
            <a:fillRect/>
          </a:stretch>
        </p:blipFill>
        <p:spPr>
          <a:xfrm>
            <a:off x="1474470" y="1458216"/>
            <a:ext cx="8823960" cy="4759704"/>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0" y="-5569"/>
            <a:ext cx="12192000" cy="1325563"/>
          </a:xfrm>
        </p:spPr>
        <p:txBody>
          <a:bodyPr anchor="ctr">
            <a:normAutofit/>
          </a:bodyPr>
          <a:lstStyle/>
          <a:p>
            <a:pPr algn="ctr"/>
            <a:r>
              <a:rPr lang="en-US" sz="2800" dirty="0"/>
              <a:t>POPULAR LANGUAGES</a:t>
            </a:r>
            <a:br>
              <a:rPr lang="en-US" sz="2800" dirty="0"/>
            </a:br>
            <a:r>
              <a:rPr lang="en-US" sz="1800" dirty="0"/>
              <a:t>and their associated Average Salaries</a:t>
            </a:r>
          </a:p>
        </p:txBody>
      </p:sp>
      <p:pic>
        <p:nvPicPr>
          <p:cNvPr id="7" name="Picture 6">
            <a:extLst>
              <a:ext uri="{FF2B5EF4-FFF2-40B4-BE49-F238E27FC236}">
                <a16:creationId xmlns:a16="http://schemas.microsoft.com/office/drawing/2014/main" id="{C68953C7-EC2D-D2EE-E091-EAFED3272E9B}"/>
              </a:ext>
            </a:extLst>
          </p:cNvPr>
          <p:cNvPicPr>
            <a:picLocks noChangeAspect="1"/>
          </p:cNvPicPr>
          <p:nvPr/>
        </p:nvPicPr>
        <p:blipFill>
          <a:blip r:embed="rId2"/>
          <a:stretch>
            <a:fillRect/>
          </a:stretch>
        </p:blipFill>
        <p:spPr>
          <a:xfrm>
            <a:off x="2045970" y="1416301"/>
            <a:ext cx="7966710" cy="4584449"/>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pic>
        <p:nvPicPr>
          <p:cNvPr id="6" name="Graphic 5" descr="Teacher with solid fill">
            <a:extLst>
              <a:ext uri="{FF2B5EF4-FFF2-40B4-BE49-F238E27FC236}">
                <a16:creationId xmlns:a16="http://schemas.microsoft.com/office/drawing/2014/main" id="{C388F367-6A73-524B-BC0D-6F2333579C7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050780" y="469032"/>
            <a:ext cx="914400" cy="914400"/>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2200" dirty="0"/>
              <a:t>The Internet and the Interconnectivity of our World are at their highest points of importance. With that comes the necessity of people capable of manipulating web pages, databases, software and, often, with interconnected programming Languages.</a:t>
            </a:r>
          </a:p>
          <a:p>
            <a:pPr marL="0" indent="0">
              <a:buNone/>
            </a:pPr>
            <a:endParaRPr lang="en-US" sz="2200" dirty="0"/>
          </a:p>
          <a:p>
            <a:pPr marL="0" indent="0">
              <a:buNone/>
            </a:pPr>
            <a:r>
              <a:rPr lang="en-US" sz="2200" dirty="0"/>
              <a:t>But the question is, what Languages and Databases are dominating the current Market? How are todays Data manipulators and Code writers preparing themselves for the future?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t>Through a very ample study involving Professionals in the Programming world we will try to find out:</a:t>
            </a:r>
          </a:p>
          <a:p>
            <a:pPr marL="0" indent="0">
              <a:buNone/>
            </a:pPr>
            <a:endParaRPr lang="en-US" sz="1800" dirty="0"/>
          </a:p>
          <a:p>
            <a:r>
              <a:rPr lang="en-US" sz="1800" dirty="0"/>
              <a:t>What Languages they currently use</a:t>
            </a:r>
          </a:p>
          <a:p>
            <a:r>
              <a:rPr lang="en-US" sz="1800" dirty="0"/>
              <a:t>What Languages the plan to learn in the future</a:t>
            </a:r>
          </a:p>
          <a:p>
            <a:r>
              <a:rPr lang="en-US" sz="1800" dirty="0"/>
              <a:t>What Database they make use of</a:t>
            </a:r>
          </a:p>
          <a:p>
            <a:r>
              <a:rPr lang="en-US" sz="1800" dirty="0"/>
              <a:t>Which Databases they are preparing themselves for</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0" indent="0">
              <a:buNone/>
            </a:pPr>
            <a:r>
              <a:rPr lang="en-US" sz="2200" dirty="0"/>
              <a:t>The data presented has been collected from Kaggle and IBM database with following methods applied:</a:t>
            </a:r>
          </a:p>
          <a:p>
            <a:endParaRPr lang="en-US" sz="2200" dirty="0"/>
          </a:p>
          <a:p>
            <a:r>
              <a:rPr lang="en-US" sz="2200" dirty="0"/>
              <a:t>Scraping from websites</a:t>
            </a:r>
          </a:p>
          <a:p>
            <a:r>
              <a:rPr lang="en-US" sz="2200" dirty="0"/>
              <a:t>API and direct connect retrievals</a:t>
            </a:r>
          </a:p>
          <a:p>
            <a:r>
              <a:rPr lang="en-US" sz="2200" dirty="0"/>
              <a:t>Cleaned and Sorted (outliers removed, sorted for better understanding etc.)</a:t>
            </a:r>
          </a:p>
          <a:p>
            <a:r>
              <a:rPr lang="en-US" sz="2200" dirty="0"/>
              <a:t>Clustered and Graphed out to enhance the visibility of main factors related to presentation of the Data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97657"/>
            <a:ext cx="10515600" cy="1325563"/>
          </a:xfrm>
        </p:spPr>
        <p:txBody>
          <a:bodyPr>
            <a:normAutofit/>
          </a:bodyPr>
          <a:lstStyle/>
          <a:p>
            <a:pPr algn="ctr"/>
            <a:r>
              <a:rPr lang="en-US" sz="2800" dirty="0"/>
              <a:t>PROGRAMMING LANGUAGE TRENDS</a:t>
            </a:r>
          </a:p>
        </p:txBody>
      </p:sp>
      <p:pic>
        <p:nvPicPr>
          <p:cNvPr id="12" name="Picture 11">
            <a:extLst>
              <a:ext uri="{FF2B5EF4-FFF2-40B4-BE49-F238E27FC236}">
                <a16:creationId xmlns:a16="http://schemas.microsoft.com/office/drawing/2014/main" id="{D8CF4B0B-2990-355E-8ACB-5D853AA97FF4}"/>
              </a:ext>
            </a:extLst>
          </p:cNvPr>
          <p:cNvPicPr>
            <a:picLocks noChangeAspect="1"/>
          </p:cNvPicPr>
          <p:nvPr/>
        </p:nvPicPr>
        <p:blipFill>
          <a:blip r:embed="rId2"/>
          <a:stretch>
            <a:fillRect/>
          </a:stretch>
        </p:blipFill>
        <p:spPr>
          <a:xfrm>
            <a:off x="0" y="560070"/>
            <a:ext cx="12192000" cy="569214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From these graphs we can retrieve that:</a:t>
            </a:r>
          </a:p>
          <a:p>
            <a:r>
              <a:rPr lang="en-US" dirty="0"/>
              <a:t>JavaScript holds the top position for Current and Future Programming Languages</a:t>
            </a:r>
          </a:p>
          <a:p>
            <a:r>
              <a:rPr lang="en-US" dirty="0"/>
              <a:t>Html following right behind JavaScript</a:t>
            </a:r>
          </a:p>
          <a:p>
            <a:r>
              <a:rPr lang="en-US" dirty="0"/>
              <a:t>Python gaining space from 5</a:t>
            </a:r>
            <a:r>
              <a:rPr lang="en-US" baseline="30000" dirty="0"/>
              <a:t>th</a:t>
            </a:r>
            <a:r>
              <a:rPr lang="en-US" dirty="0"/>
              <a:t> to 3</a:t>
            </a:r>
            <a:r>
              <a:rPr lang="en-US" baseline="30000" dirty="0"/>
              <a:t>rd</a:t>
            </a:r>
            <a:r>
              <a:rPr lang="en-US" dirty="0"/>
              <a:t>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We see a strong JavaScript and HTML dominance when it comes to Programming Languages, but with Python gaining space and SQL coding is in top 4. That comes to show the magnitude of necessity of all the tools within Python and SQL to make use of the information created in HTML and JavaScript.</a:t>
            </a:r>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337042"/>
            <a:ext cx="10515600" cy="1325563"/>
          </a:xfrm>
        </p:spPr>
        <p:txBody>
          <a:bodyPr/>
          <a:lstStyle/>
          <a:p>
            <a:pPr algn="ctr"/>
            <a:r>
              <a:rPr lang="en-US" dirty="0"/>
              <a:t>DATABASE TRENDS</a:t>
            </a:r>
          </a:p>
        </p:txBody>
      </p:sp>
      <p:pic>
        <p:nvPicPr>
          <p:cNvPr id="12" name="Picture 11">
            <a:extLst>
              <a:ext uri="{FF2B5EF4-FFF2-40B4-BE49-F238E27FC236}">
                <a16:creationId xmlns:a16="http://schemas.microsoft.com/office/drawing/2014/main" id="{8F7CD167-19DB-92F9-7C71-E5472B17E90D}"/>
              </a:ext>
            </a:extLst>
          </p:cNvPr>
          <p:cNvPicPr>
            <a:picLocks noChangeAspect="1"/>
          </p:cNvPicPr>
          <p:nvPr/>
        </p:nvPicPr>
        <p:blipFill>
          <a:blip r:embed="rId2"/>
          <a:stretch>
            <a:fillRect/>
          </a:stretch>
        </p:blipFill>
        <p:spPr>
          <a:xfrm>
            <a:off x="0" y="571500"/>
            <a:ext cx="12192000" cy="5772150"/>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The Database Trends Graphs allow us to analyze:</a:t>
            </a:r>
          </a:p>
          <a:p>
            <a:pPr marL="0" indent="0">
              <a:buNone/>
            </a:pPr>
            <a:endParaRPr lang="en-US" dirty="0"/>
          </a:p>
          <a:p>
            <a:r>
              <a:rPr lang="en-US" dirty="0"/>
              <a:t>Clear SQL dominance in the current Database sector</a:t>
            </a:r>
          </a:p>
          <a:p>
            <a:r>
              <a:rPr lang="en-US" dirty="0"/>
              <a:t> More diverse Databases desired to learn</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Considering these observations, we can easily identify the importance of SQL database knowledge currently. Also valid to note that the trend is to incorporate other Database formats and Languages in the near future!</a:t>
            </a:r>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723</TotalTime>
  <Words>674</Words>
  <Application>Microsoft Office PowerPoint</Application>
  <PresentationFormat>Widescreen</PresentationFormat>
  <Paragraphs>77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Capstone Project</vt:lpstr>
      <vt:lpstr>OUTLINE</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Current Popular Languages and Databases Leaded by JavaScript and MySQL, respectively</vt:lpstr>
      <vt:lpstr>Popular Languages and Databases to Learn in near Future Leaded by JavaScript and PostgreSQL, respectively</vt:lpstr>
      <vt:lpstr>Overview of Respondents pictured by Gender,  Geographical location, Age and Education Level</vt:lpstr>
      <vt:lpstr>DISCUSSION</vt:lpstr>
      <vt:lpstr>OVERALL FINDINGS &amp; IMPLICATIONS</vt:lpstr>
      <vt:lpstr>CONCLUSION</vt:lpstr>
      <vt:lpstr>APPENDIX</vt:lpstr>
      <vt:lpstr> JOB POSTINGS and the related Programming Language</vt:lpstr>
      <vt:lpstr>POPULAR LANGUAGES and their associated Average Salaries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Lucas De Lima</cp:lastModifiedBy>
  <cp:revision>19</cp:revision>
  <dcterms:created xsi:type="dcterms:W3CDTF">2020-10-28T18:29:43Z</dcterms:created>
  <dcterms:modified xsi:type="dcterms:W3CDTF">2022-08-18T17:57:15Z</dcterms:modified>
</cp:coreProperties>
</file>