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1.xml" ContentType="application/vnd.openxmlformats-officedocument.presentationml.tags+xml"/>
  <Override PartName="/ppt/notesSlides/notesSlide1.xml" ContentType="application/vnd.openxmlformats-officedocument.presentationml.notesSlide+xml"/>
  <Override PartName="/ppt/tags/tag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0" r:id="rId4"/>
  </p:sldMasterIdLst>
  <p:notesMasterIdLst>
    <p:notesMasterId r:id="rId17"/>
  </p:notesMasterIdLst>
  <p:handoutMasterIdLst>
    <p:handoutMasterId r:id="rId18"/>
  </p:handoutMasterIdLst>
  <p:sldIdLst>
    <p:sldId id="265" r:id="rId5"/>
    <p:sldId id="479" r:id="rId6"/>
    <p:sldId id="480" r:id="rId7"/>
    <p:sldId id="484" r:id="rId8"/>
    <p:sldId id="269" r:id="rId9"/>
    <p:sldId id="490" r:id="rId10"/>
    <p:sldId id="487" r:id="rId11"/>
    <p:sldId id="491" r:id="rId12"/>
    <p:sldId id="481" r:id="rId13"/>
    <p:sldId id="488" r:id="rId14"/>
    <p:sldId id="489" r:id="rId15"/>
    <p:sldId id="259" r:id="rId16"/>
  </p:sldIdLst>
  <p:sldSz cx="12192000" cy="6858000"/>
  <p:notesSz cx="6934200" cy="9220200"/>
  <p:custDataLst>
    <p:tags r:id="rId19"/>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04">
          <p15:clr>
            <a:srgbClr val="A4A3A4"/>
          </p15:clr>
        </p15:guide>
        <p15:guide id="2" pos="218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cademic Tablet" initials="A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8C8C8C"/>
    <a:srgbClr val="F0F0F0"/>
    <a:srgbClr val="91C8D7"/>
    <a:srgbClr val="ED1B2F"/>
    <a:srgbClr val="E43029"/>
    <a:srgbClr val="FF0000"/>
    <a:srgbClr val="698335"/>
    <a:srgbClr val="DFF1CB"/>
    <a:srgbClr val="E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43" autoAdjust="0"/>
    <p:restoredTop sz="96240" autoAdjust="0"/>
  </p:normalViewPr>
  <p:slideViewPr>
    <p:cSldViewPr>
      <p:cViewPr varScale="1">
        <p:scale>
          <a:sx n="115" d="100"/>
          <a:sy n="115" d="100"/>
        </p:scale>
        <p:origin x="520" y="20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50" d="100"/>
        <a:sy n="150" d="100"/>
      </p:scale>
      <p:origin x="0" y="-4046"/>
    </p:cViewPr>
  </p:sorterViewPr>
  <p:notesViewPr>
    <p:cSldViewPr>
      <p:cViewPr varScale="1">
        <p:scale>
          <a:sx n="55" d="100"/>
          <a:sy n="55" d="100"/>
        </p:scale>
        <p:origin x="-2892" y="-102"/>
      </p:cViewPr>
      <p:guideLst>
        <p:guide orient="horz" pos="2904"/>
        <p:guide pos="218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1"/>
            <a:ext cx="3005121" cy="460400"/>
          </a:xfrm>
          <a:prstGeom prst="rect">
            <a:avLst/>
          </a:prstGeom>
          <a:noFill/>
          <a:ln w="9525">
            <a:noFill/>
            <a:miter lim="800000"/>
            <a:headEnd/>
            <a:tailEnd/>
          </a:ln>
          <a:effectLst/>
        </p:spPr>
        <p:txBody>
          <a:bodyPr vert="horz" wrap="square" lIns="87316" tIns="43658" rIns="87316" bIns="43658" numCol="1" anchor="t" anchorCtr="0" compatLnSpc="1">
            <a:prstTxWarp prst="textNoShape">
              <a:avLst/>
            </a:prstTxWarp>
          </a:bodyPr>
          <a:lstStyle>
            <a:lvl1pPr>
              <a:defRPr sz="1100"/>
            </a:lvl1pPr>
          </a:lstStyle>
          <a:p>
            <a:endParaRPr lang="en-US" dirty="0">
              <a:latin typeface="Calibri" panose="020F0502020204030204" pitchFamily="34" charset="0"/>
            </a:endParaRPr>
          </a:p>
        </p:txBody>
      </p:sp>
      <p:sp>
        <p:nvSpPr>
          <p:cNvPr id="70659" name="Rectangle 3"/>
          <p:cNvSpPr>
            <a:spLocks noGrp="1" noChangeArrowheads="1"/>
          </p:cNvSpPr>
          <p:nvPr>
            <p:ph type="dt" sz="quarter" idx="1"/>
          </p:nvPr>
        </p:nvSpPr>
        <p:spPr bwMode="auto">
          <a:xfrm>
            <a:off x="3927574" y="1"/>
            <a:ext cx="3005121" cy="460400"/>
          </a:xfrm>
          <a:prstGeom prst="rect">
            <a:avLst/>
          </a:prstGeom>
          <a:noFill/>
          <a:ln w="9525">
            <a:noFill/>
            <a:miter lim="800000"/>
            <a:headEnd/>
            <a:tailEnd/>
          </a:ln>
          <a:effectLst/>
        </p:spPr>
        <p:txBody>
          <a:bodyPr vert="horz" wrap="square" lIns="87316" tIns="43658" rIns="87316" bIns="43658" numCol="1" anchor="t" anchorCtr="0" compatLnSpc="1">
            <a:prstTxWarp prst="textNoShape">
              <a:avLst/>
            </a:prstTxWarp>
          </a:bodyPr>
          <a:lstStyle>
            <a:lvl1pPr algn="r">
              <a:defRPr sz="1100"/>
            </a:lvl1pPr>
          </a:lstStyle>
          <a:p>
            <a:endParaRPr lang="en-US" dirty="0">
              <a:latin typeface="Calibri" panose="020F0502020204030204" pitchFamily="34" charset="0"/>
            </a:endParaRPr>
          </a:p>
        </p:txBody>
      </p:sp>
      <p:sp>
        <p:nvSpPr>
          <p:cNvPr id="70660" name="Rectangle 4"/>
          <p:cNvSpPr>
            <a:spLocks noGrp="1" noChangeArrowheads="1"/>
          </p:cNvSpPr>
          <p:nvPr>
            <p:ph type="ftr" sz="quarter" idx="2"/>
          </p:nvPr>
        </p:nvSpPr>
        <p:spPr bwMode="auto">
          <a:xfrm>
            <a:off x="0" y="8758276"/>
            <a:ext cx="3005121" cy="460400"/>
          </a:xfrm>
          <a:prstGeom prst="rect">
            <a:avLst/>
          </a:prstGeom>
          <a:noFill/>
          <a:ln w="9525">
            <a:noFill/>
            <a:miter lim="800000"/>
            <a:headEnd/>
            <a:tailEnd/>
          </a:ln>
          <a:effectLst/>
        </p:spPr>
        <p:txBody>
          <a:bodyPr vert="horz" wrap="square" lIns="87316" tIns="43658" rIns="87316" bIns="43658" numCol="1" anchor="b" anchorCtr="0" compatLnSpc="1">
            <a:prstTxWarp prst="textNoShape">
              <a:avLst/>
            </a:prstTxWarp>
          </a:bodyPr>
          <a:lstStyle>
            <a:lvl1pPr>
              <a:defRPr sz="1100"/>
            </a:lvl1pPr>
          </a:lstStyle>
          <a:p>
            <a:endParaRPr lang="en-US" dirty="0">
              <a:latin typeface="Calibri" panose="020F0502020204030204" pitchFamily="34" charset="0"/>
            </a:endParaRPr>
          </a:p>
        </p:txBody>
      </p:sp>
      <p:sp>
        <p:nvSpPr>
          <p:cNvPr id="70661" name="Rectangle 5"/>
          <p:cNvSpPr>
            <a:spLocks noGrp="1" noChangeArrowheads="1"/>
          </p:cNvSpPr>
          <p:nvPr>
            <p:ph type="sldNum" sz="quarter" idx="3"/>
          </p:nvPr>
        </p:nvSpPr>
        <p:spPr bwMode="auto">
          <a:xfrm>
            <a:off x="3927574" y="8758276"/>
            <a:ext cx="3005121" cy="460400"/>
          </a:xfrm>
          <a:prstGeom prst="rect">
            <a:avLst/>
          </a:prstGeom>
          <a:noFill/>
          <a:ln w="9525">
            <a:noFill/>
            <a:miter lim="800000"/>
            <a:headEnd/>
            <a:tailEnd/>
          </a:ln>
          <a:effectLst/>
        </p:spPr>
        <p:txBody>
          <a:bodyPr vert="horz" wrap="square" lIns="87316" tIns="43658" rIns="87316" bIns="43658" numCol="1" anchor="b" anchorCtr="0" compatLnSpc="1">
            <a:prstTxWarp prst="textNoShape">
              <a:avLst/>
            </a:prstTxWarp>
          </a:bodyPr>
          <a:lstStyle>
            <a:lvl1pPr algn="r">
              <a:defRPr sz="1100"/>
            </a:lvl1pPr>
          </a:lstStyle>
          <a:p>
            <a:fld id="{DD28354E-E48C-49CC-8370-7D038345486C}" type="slidenum">
              <a:rPr lang="en-US">
                <a:latin typeface="Calibri" panose="020F0502020204030204" pitchFamily="34" charset="0"/>
              </a:rPr>
              <a:pPr/>
              <a:t>‹#›</a:t>
            </a:fld>
            <a:endParaRPr lang="en-US" dirty="0">
              <a:latin typeface="Calibri" panose="020F0502020204030204" pitchFamily="34" charset="0"/>
            </a:endParaRPr>
          </a:p>
        </p:txBody>
      </p:sp>
    </p:spTree>
    <p:extLst>
      <p:ext uri="{BB962C8B-B14F-4D97-AF65-F5344CB8AC3E}">
        <p14:creationId xmlns:p14="http://schemas.microsoft.com/office/powerpoint/2010/main" val="40903845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1"/>
            <a:ext cx="3005121" cy="46040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defTabSz="923186">
              <a:defRPr sz="1200">
                <a:latin typeface="Calibri" panose="020F0502020204030204" pitchFamily="34" charset="0"/>
              </a:defRPr>
            </a:lvl1pPr>
          </a:lstStyle>
          <a:p>
            <a:endParaRPr lang="en-US" dirty="0"/>
          </a:p>
        </p:txBody>
      </p:sp>
      <p:sp>
        <p:nvSpPr>
          <p:cNvPr id="31747" name="Rectangle 3"/>
          <p:cNvSpPr>
            <a:spLocks noGrp="1" noChangeArrowheads="1"/>
          </p:cNvSpPr>
          <p:nvPr>
            <p:ph type="dt" idx="1"/>
          </p:nvPr>
        </p:nvSpPr>
        <p:spPr bwMode="auto">
          <a:xfrm>
            <a:off x="3927574" y="1"/>
            <a:ext cx="3005121" cy="46040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186">
              <a:defRPr sz="1200">
                <a:latin typeface="Calibri" panose="020F0502020204030204" pitchFamily="34" charset="0"/>
              </a:defRPr>
            </a:lvl1pPr>
          </a:lstStyle>
          <a:p>
            <a:endParaRPr lang="en-US" dirty="0"/>
          </a:p>
        </p:txBody>
      </p:sp>
      <p:sp>
        <p:nvSpPr>
          <p:cNvPr id="31748" name="Rectangle 4"/>
          <p:cNvSpPr>
            <a:spLocks noGrp="1" noRot="1" noChangeAspect="1" noChangeArrowheads="1" noTextEdit="1"/>
          </p:cNvSpPr>
          <p:nvPr>
            <p:ph type="sldImg" idx="2"/>
          </p:nvPr>
        </p:nvSpPr>
        <p:spPr bwMode="auto">
          <a:xfrm>
            <a:off x="393700" y="692150"/>
            <a:ext cx="6146800" cy="3457575"/>
          </a:xfrm>
          <a:prstGeom prst="rect">
            <a:avLst/>
          </a:prstGeom>
          <a:noFill/>
          <a:ln w="9525">
            <a:solidFill>
              <a:srgbClr val="000000"/>
            </a:solidFill>
            <a:miter lim="800000"/>
            <a:headEnd/>
            <a:tailEnd/>
          </a:ln>
          <a:effectLst/>
        </p:spPr>
      </p:sp>
      <p:sp>
        <p:nvSpPr>
          <p:cNvPr id="31749" name="Rectangle 5"/>
          <p:cNvSpPr>
            <a:spLocks noGrp="1" noChangeArrowheads="1"/>
          </p:cNvSpPr>
          <p:nvPr>
            <p:ph type="body" sz="quarter" idx="3"/>
          </p:nvPr>
        </p:nvSpPr>
        <p:spPr bwMode="auto">
          <a:xfrm>
            <a:off x="693722" y="4379901"/>
            <a:ext cx="5546758" cy="41481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750" name="Rectangle 6"/>
          <p:cNvSpPr>
            <a:spLocks noGrp="1" noChangeArrowheads="1"/>
          </p:cNvSpPr>
          <p:nvPr>
            <p:ph type="ftr" sz="quarter" idx="4"/>
          </p:nvPr>
        </p:nvSpPr>
        <p:spPr bwMode="auto">
          <a:xfrm>
            <a:off x="0" y="8758276"/>
            <a:ext cx="3005121" cy="460400"/>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defTabSz="923186">
              <a:defRPr sz="1200">
                <a:latin typeface="Calibri" panose="020F0502020204030204" pitchFamily="34" charset="0"/>
              </a:defRPr>
            </a:lvl1pPr>
          </a:lstStyle>
          <a:p>
            <a:endParaRPr lang="en-US" dirty="0"/>
          </a:p>
        </p:txBody>
      </p:sp>
      <p:sp>
        <p:nvSpPr>
          <p:cNvPr id="31751" name="Rectangle 7"/>
          <p:cNvSpPr>
            <a:spLocks noGrp="1" noChangeArrowheads="1"/>
          </p:cNvSpPr>
          <p:nvPr>
            <p:ph type="sldNum" sz="quarter" idx="5"/>
          </p:nvPr>
        </p:nvSpPr>
        <p:spPr bwMode="auto">
          <a:xfrm>
            <a:off x="3927574" y="8758276"/>
            <a:ext cx="3005121" cy="460400"/>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186">
              <a:defRPr sz="1200">
                <a:latin typeface="Calibri" panose="020F0502020204030204" pitchFamily="34" charset="0"/>
              </a:defRPr>
            </a:lvl1pPr>
          </a:lstStyle>
          <a:p>
            <a:fld id="{87F161E8-846D-4747-B53A-F633A57CCB41}" type="slidenum">
              <a:rPr lang="en-US" smtClean="0"/>
              <a:pPr/>
              <a:t>‹#›</a:t>
            </a:fld>
            <a:endParaRPr lang="en-US" dirty="0"/>
          </a:p>
        </p:txBody>
      </p:sp>
    </p:spTree>
    <p:extLst>
      <p:ext uri="{BB962C8B-B14F-4D97-AF65-F5344CB8AC3E}">
        <p14:creationId xmlns:p14="http://schemas.microsoft.com/office/powerpoint/2010/main" val="323901115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anose="020F0502020204030204" pitchFamily="34" charset="0"/>
        <a:ea typeface="+mn-ea"/>
        <a:cs typeface="+mn-cs"/>
      </a:defRPr>
    </a:lvl1pPr>
    <a:lvl2pPr marL="457200" algn="l" rtl="0" fontAlgn="base">
      <a:spcBef>
        <a:spcPct val="30000"/>
      </a:spcBef>
      <a:spcAft>
        <a:spcPct val="0"/>
      </a:spcAft>
      <a:defRPr sz="1200" kern="1200">
        <a:solidFill>
          <a:schemeClr val="tx1"/>
        </a:solidFill>
        <a:latin typeface="Calibri" panose="020F0502020204030204" pitchFamily="34" charset="0"/>
        <a:ea typeface="+mn-ea"/>
        <a:cs typeface="+mn-cs"/>
      </a:defRPr>
    </a:lvl2pPr>
    <a:lvl3pPr marL="914400" algn="l" rtl="0" fontAlgn="base">
      <a:spcBef>
        <a:spcPct val="30000"/>
      </a:spcBef>
      <a:spcAft>
        <a:spcPct val="0"/>
      </a:spcAft>
      <a:defRPr sz="1200" kern="1200">
        <a:solidFill>
          <a:schemeClr val="tx1"/>
        </a:solidFill>
        <a:latin typeface="Calibri" panose="020F0502020204030204" pitchFamily="34" charset="0"/>
        <a:ea typeface="+mn-ea"/>
        <a:cs typeface="+mn-cs"/>
      </a:defRPr>
    </a:lvl3pPr>
    <a:lvl4pPr marL="1371600" algn="l" rtl="0" fontAlgn="base">
      <a:spcBef>
        <a:spcPct val="30000"/>
      </a:spcBef>
      <a:spcAft>
        <a:spcPct val="0"/>
      </a:spcAft>
      <a:defRPr sz="1200" kern="1200">
        <a:solidFill>
          <a:schemeClr val="tx1"/>
        </a:solidFill>
        <a:latin typeface="Calibri" panose="020F0502020204030204" pitchFamily="34" charset="0"/>
        <a:ea typeface="+mn-ea"/>
        <a:cs typeface="+mn-cs"/>
      </a:defRPr>
    </a:lvl4pPr>
    <a:lvl5pPr marL="1828800" algn="l" rtl="0" fontAlgn="base">
      <a:spcBef>
        <a:spcPct val="30000"/>
      </a:spcBef>
      <a:spcAft>
        <a:spcPct val="0"/>
      </a:spcAft>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C9A592-94B2-B84F-B245-FC37D1676DC1}" type="slidenum">
              <a:rPr lang="en-US" smtClean="0"/>
              <a:t>8</a:t>
            </a:fld>
            <a:endParaRPr lang="en-US"/>
          </a:p>
        </p:txBody>
      </p:sp>
    </p:spTree>
    <p:extLst>
      <p:ext uri="{BB962C8B-B14F-4D97-AF65-F5344CB8AC3E}">
        <p14:creationId xmlns:p14="http://schemas.microsoft.com/office/powerpoint/2010/main" val="41658044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Layout">
    <p:spTree>
      <p:nvGrpSpPr>
        <p:cNvPr id="1" name=""/>
        <p:cNvGrpSpPr/>
        <p:nvPr/>
      </p:nvGrpSpPr>
      <p:grpSpPr>
        <a:xfrm>
          <a:off x="0" y="0"/>
          <a:ext cx="0" cy="0"/>
          <a:chOff x="0" y="0"/>
          <a:chExt cx="0" cy="0"/>
        </a:xfrm>
      </p:grpSpPr>
      <p:sp>
        <p:nvSpPr>
          <p:cNvPr id="5" name="Rectangle 4"/>
          <p:cNvSpPr/>
          <p:nvPr userDrawn="1"/>
        </p:nvSpPr>
        <p:spPr>
          <a:xfrm>
            <a:off x="11049000" y="6400800"/>
            <a:ext cx="914400" cy="381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a:extLst>
              <a:ext uri="{FF2B5EF4-FFF2-40B4-BE49-F238E27FC236}">
                <a16:creationId xmlns:a16="http://schemas.microsoft.com/office/drawing/2014/main" id="{653468EA-74BA-7E40-BA51-C1DD4585DF5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654"/>
            <a:ext cx="12192000" cy="6854691"/>
          </a:xfrm>
          <a:prstGeom prst="rect">
            <a:avLst/>
          </a:prstGeom>
        </p:spPr>
      </p:pic>
      <p:sp>
        <p:nvSpPr>
          <p:cNvPr id="2" name="Title 1"/>
          <p:cNvSpPr>
            <a:spLocks noGrp="1"/>
          </p:cNvSpPr>
          <p:nvPr>
            <p:ph type="title" hasCustomPrompt="1"/>
          </p:nvPr>
        </p:nvSpPr>
        <p:spPr>
          <a:xfrm>
            <a:off x="0" y="-24384"/>
            <a:ext cx="9372600" cy="5053584"/>
          </a:xfrm>
          <a:noFill/>
        </p:spPr>
        <p:txBody>
          <a:bodyPr/>
          <a:lstStyle/>
          <a:p>
            <a:pPr lvl="0"/>
            <a:r>
              <a:rPr lang="en-US" dirty="0"/>
              <a:t>Click </a:t>
            </a:r>
            <a:r>
              <a:rPr lang="en-US" sz="3600" b="1" dirty="0" err="1">
                <a:solidFill>
                  <a:schemeClr val="tx1"/>
                </a:solidFill>
                <a:latin typeface="+mj-lt"/>
              </a:rPr>
              <a:t>Click</a:t>
            </a:r>
            <a:r>
              <a:rPr lang="en-US" sz="3600" b="1" dirty="0">
                <a:solidFill>
                  <a:schemeClr val="tx1"/>
                </a:solidFill>
                <a:latin typeface="+mj-lt"/>
              </a:rPr>
              <a:t> and type the Course Title</a:t>
            </a:r>
            <a:br>
              <a:rPr lang="en-US" sz="3600" b="1" dirty="0">
                <a:solidFill>
                  <a:schemeClr val="tx1"/>
                </a:solidFill>
                <a:latin typeface="+mj-lt"/>
              </a:rPr>
            </a:br>
            <a:r>
              <a:rPr lang="en-US" sz="3600" b="1" dirty="0">
                <a:solidFill>
                  <a:schemeClr val="tx1"/>
                </a:solidFill>
                <a:latin typeface="+mj-lt"/>
              </a:rPr>
              <a:t>Course Number</a:t>
            </a:r>
            <a:br>
              <a:rPr lang="en-US" sz="3600" b="1" dirty="0">
                <a:solidFill>
                  <a:schemeClr val="tx1"/>
                </a:solidFill>
                <a:latin typeface="+mj-lt"/>
              </a:rPr>
            </a:br>
            <a:r>
              <a:rPr lang="en-US" sz="3600" b="1" dirty="0">
                <a:solidFill>
                  <a:schemeClr val="tx1"/>
                </a:solidFill>
                <a:latin typeface="+mj-lt"/>
              </a:rPr>
              <a:t>Session Title</a:t>
            </a:r>
            <a:br>
              <a:rPr lang="en-US" sz="3600" b="1" dirty="0">
                <a:solidFill>
                  <a:schemeClr val="tx1"/>
                </a:solidFill>
                <a:latin typeface="+mj-lt"/>
              </a:rPr>
            </a:br>
            <a:r>
              <a:rPr lang="en-US" sz="3600" b="1" dirty="0">
                <a:solidFill>
                  <a:schemeClr val="tx1"/>
                </a:solidFill>
                <a:latin typeface="+mj-lt"/>
              </a:rPr>
              <a:t>Instructor Name</a:t>
            </a:r>
          </a:p>
        </p:txBody>
      </p:sp>
    </p:spTree>
    <p:custDataLst>
      <p:tags r:id="rId1"/>
    </p:custDataLst>
    <p:extLst>
      <p:ext uri="{BB962C8B-B14F-4D97-AF65-F5344CB8AC3E}">
        <p14:creationId xmlns:p14="http://schemas.microsoft.com/office/powerpoint/2010/main" val="1819375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08000" y="914400"/>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and type subtitle text</a:t>
            </a:r>
          </a:p>
        </p:txBody>
      </p:sp>
      <p:sp>
        <p:nvSpPr>
          <p:cNvPr id="4" name="Content Placeholder 3"/>
          <p:cNvSpPr>
            <a:spLocks noGrp="1"/>
          </p:cNvSpPr>
          <p:nvPr>
            <p:ph sz="half" idx="2" hasCustomPrompt="1"/>
          </p:nvPr>
        </p:nvSpPr>
        <p:spPr>
          <a:xfrm>
            <a:off x="609600" y="1752601"/>
            <a:ext cx="5386917" cy="43735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and type text</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97601" y="914400"/>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and type subtitle text</a:t>
            </a:r>
          </a:p>
        </p:txBody>
      </p:sp>
      <p:sp>
        <p:nvSpPr>
          <p:cNvPr id="6" name="Content Placeholder 5"/>
          <p:cNvSpPr>
            <a:spLocks noGrp="1"/>
          </p:cNvSpPr>
          <p:nvPr>
            <p:ph sz="quarter" idx="4" hasCustomPrompt="1"/>
          </p:nvPr>
        </p:nvSpPr>
        <p:spPr>
          <a:xfrm>
            <a:off x="6193368" y="1752601"/>
            <a:ext cx="5389033" cy="43735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and type text</a:t>
            </a:r>
          </a:p>
          <a:p>
            <a:pPr lvl="1"/>
            <a:r>
              <a:rPr lang="en-US" dirty="0"/>
              <a:t>Second level</a:t>
            </a:r>
          </a:p>
          <a:p>
            <a:pPr lvl="2"/>
            <a:r>
              <a:rPr lang="en-US" dirty="0"/>
              <a:t>Third level</a:t>
            </a:r>
          </a:p>
        </p:txBody>
      </p:sp>
      <p:sp>
        <p:nvSpPr>
          <p:cNvPr id="7"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2077906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1773158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227443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p:cNvSpPr/>
          <p:nvPr userDrawn="1"/>
        </p:nvSpPr>
        <p:spPr>
          <a:xfrm>
            <a:off x="0" y="6400800"/>
            <a:ext cx="12192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a:extLst>
              <a:ext uri="{FF2B5EF4-FFF2-40B4-BE49-F238E27FC236}">
                <a16:creationId xmlns:a16="http://schemas.microsoft.com/office/drawing/2014/main" id="{653468EA-74BA-7E40-BA51-C1DD4585DF5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654"/>
            <a:ext cx="12192000" cy="6854691"/>
          </a:xfrm>
          <a:prstGeom prst="rect">
            <a:avLst/>
          </a:prstGeom>
        </p:spPr>
      </p:pic>
      <p:sp>
        <p:nvSpPr>
          <p:cNvPr id="3" name="Title Placeholder 1"/>
          <p:cNvSpPr>
            <a:spLocks noGrp="1"/>
          </p:cNvSpPr>
          <p:nvPr>
            <p:ph type="title"/>
          </p:nvPr>
        </p:nvSpPr>
        <p:spPr>
          <a:xfrm>
            <a:off x="685800" y="609600"/>
            <a:ext cx="10668000" cy="1411560"/>
          </a:xfrm>
          <a:prstGeom prst="rect">
            <a:avLst/>
          </a:prstGeom>
          <a:noFill/>
        </p:spPr>
        <p:txBody>
          <a:bodyPr vert="horz" lIns="91440" tIns="45720" rIns="91440" bIns="45720" rtlCol="0" anchor="ctr">
            <a:normAutofit/>
          </a:bodyPr>
          <a:lstStyle>
            <a:lvl1pPr>
              <a:defRPr>
                <a:solidFill>
                  <a:srgbClr val="024F6D"/>
                </a:solidFill>
              </a:defRPr>
            </a:lvl1pPr>
          </a:lstStyle>
          <a:p>
            <a:r>
              <a:rPr lang="en-US" dirty="0"/>
              <a:t>Click to edit Master title style</a:t>
            </a:r>
          </a:p>
        </p:txBody>
      </p:sp>
    </p:spTree>
    <p:custDataLst>
      <p:tags r:id="rId1"/>
    </p:custDataLst>
    <p:extLst>
      <p:ext uri="{BB962C8B-B14F-4D97-AF65-F5344CB8AC3E}">
        <p14:creationId xmlns:p14="http://schemas.microsoft.com/office/powerpoint/2010/main" val="925790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and discussion question">
    <p:spTree>
      <p:nvGrpSpPr>
        <p:cNvPr id="1" name=""/>
        <p:cNvGrpSpPr/>
        <p:nvPr/>
      </p:nvGrpSpPr>
      <p:grpSpPr>
        <a:xfrm>
          <a:off x="0" y="0"/>
          <a:ext cx="0" cy="0"/>
          <a:chOff x="0" y="0"/>
          <a:chExt cx="0" cy="0"/>
        </a:xfrm>
      </p:grpSpPr>
      <p:sp>
        <p:nvSpPr>
          <p:cNvPr id="8" name="Text Placeholder 3"/>
          <p:cNvSpPr>
            <a:spLocks noGrp="1"/>
          </p:cNvSpPr>
          <p:nvPr>
            <p:ph type="body" sz="half" idx="2" hasCustomPrompt="1"/>
          </p:nvPr>
        </p:nvSpPr>
        <p:spPr>
          <a:xfrm>
            <a:off x="609600" y="990601"/>
            <a:ext cx="11074400" cy="2286000"/>
          </a:xfrm>
          <a:prstGeom prst="rect">
            <a:avLst/>
          </a:prstGeom>
        </p:spPr>
        <p:txBody>
          <a:bodyPr>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Discussion text</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8001" y="3322027"/>
            <a:ext cx="6515100" cy="3228975"/>
          </a:xfrm>
          <a:prstGeom prst="rect">
            <a:avLst/>
          </a:prstGeom>
        </p:spPr>
      </p:pic>
      <p:sp>
        <p:nvSpPr>
          <p:cNvPr id="13" name="Rounded Rectangular Callout 12"/>
          <p:cNvSpPr/>
          <p:nvPr userDrawn="1"/>
        </p:nvSpPr>
        <p:spPr>
          <a:xfrm>
            <a:off x="3009900" y="3273595"/>
            <a:ext cx="8026400" cy="1600200"/>
          </a:xfrm>
          <a:prstGeom prst="wedgeRoundRectCallout">
            <a:avLst/>
          </a:prstGeom>
          <a:gradFill>
            <a:gsLst>
              <a:gs pos="0">
                <a:srgbClr val="EF5F5F">
                  <a:alpha val="79000"/>
                </a:srgbClr>
              </a:gs>
              <a:gs pos="80000">
                <a:srgbClr val="E64242">
                  <a:alpha val="87000"/>
                </a:srgbClr>
              </a:gs>
              <a:gs pos="100000">
                <a:srgbClr val="D01212"/>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11" name="TextBox 10"/>
          <p:cNvSpPr txBox="1"/>
          <p:nvPr userDrawn="1"/>
        </p:nvSpPr>
        <p:spPr>
          <a:xfrm>
            <a:off x="3009900" y="3133217"/>
            <a:ext cx="1016000" cy="923330"/>
          </a:xfrm>
          <a:prstGeom prst="rect">
            <a:avLst/>
          </a:prstGeom>
          <a:noFill/>
        </p:spPr>
        <p:txBody>
          <a:bodyPr wrap="square" rtlCol="0">
            <a:spAutoFit/>
          </a:bodyPr>
          <a:lstStyle/>
          <a:p>
            <a:r>
              <a:rPr lang="en-CA" sz="5400" dirty="0">
                <a:solidFill>
                  <a:schemeClr val="bg1"/>
                </a:solidFill>
                <a:effectLst>
                  <a:outerShdw blurRad="38100" dist="38100" dir="2700000" algn="tl">
                    <a:srgbClr val="000000">
                      <a:alpha val="43137"/>
                    </a:srgbClr>
                  </a:outerShdw>
                </a:effectLst>
                <a:latin typeface="Calibri" panose="020F0502020204030204" pitchFamily="34" charset="0"/>
              </a:rPr>
              <a:t>Q</a:t>
            </a:r>
          </a:p>
        </p:txBody>
      </p:sp>
      <p:sp>
        <p:nvSpPr>
          <p:cNvPr id="14" name="Text Placeholder 3"/>
          <p:cNvSpPr>
            <a:spLocks noGrp="1"/>
          </p:cNvSpPr>
          <p:nvPr>
            <p:ph type="body" sz="half" idx="14" hasCustomPrompt="1"/>
          </p:nvPr>
        </p:nvSpPr>
        <p:spPr>
          <a:xfrm>
            <a:off x="3814109" y="3407226"/>
            <a:ext cx="7057092" cy="1240974"/>
          </a:xfrm>
          <a:prstGeom prst="rect">
            <a:avLst/>
          </a:prstGeom>
        </p:spPr>
        <p:txBody>
          <a:bodyPr>
            <a:normAutofit/>
          </a:bodyPr>
          <a:lstStyle>
            <a:lvl1pPr marL="0" indent="0">
              <a:buNone/>
              <a:defRPr sz="32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question text.</a:t>
            </a:r>
          </a:p>
        </p:txBody>
      </p:sp>
      <p:sp>
        <p:nvSpPr>
          <p:cNvPr id="9" name="Title Placeholder 1"/>
          <p:cNvSpPr>
            <a:spLocks noGrp="1"/>
          </p:cNvSpPr>
          <p:nvPr>
            <p:ph type="title"/>
          </p:nvPr>
        </p:nvSpPr>
        <p:spPr>
          <a:xfrm>
            <a:off x="0" y="0"/>
            <a:ext cx="12192000" cy="684000"/>
          </a:xfrm>
          <a:prstGeom prst="rect">
            <a:avLst/>
          </a:prstGeom>
          <a:solidFill>
            <a:schemeClr val="bg1">
              <a:lumMod val="95000"/>
            </a:schemeClr>
          </a:solidFill>
        </p:spPr>
        <p:txBody>
          <a:bodyPr vert="horz" lIns="91440" tIns="45720" rIns="91440" bIns="45720" rtlCol="0" anchor="ctr">
            <a:normAutofit/>
          </a:bodyPr>
          <a:lstStyle/>
          <a:p>
            <a:r>
              <a:rPr lang="en-US" dirty="0"/>
              <a:t>Click to edit Master title style</a:t>
            </a:r>
            <a:endParaRPr lang="en-CA" dirty="0"/>
          </a:p>
        </p:txBody>
      </p:sp>
    </p:spTree>
    <p:custDataLst>
      <p:tags r:id="rId1"/>
    </p:custDataLst>
    <p:extLst>
      <p:ext uri="{BB962C8B-B14F-4D97-AF65-F5344CB8AC3E}">
        <p14:creationId xmlns:p14="http://schemas.microsoft.com/office/powerpoint/2010/main" val="3100885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se example text and question">
    <p:spTree>
      <p:nvGrpSpPr>
        <p:cNvPr id="1" name=""/>
        <p:cNvGrpSpPr/>
        <p:nvPr/>
      </p:nvGrpSpPr>
      <p:grpSpPr>
        <a:xfrm>
          <a:off x="0" y="0"/>
          <a:ext cx="0" cy="0"/>
          <a:chOff x="0" y="0"/>
          <a:chExt cx="0" cy="0"/>
        </a:xfrm>
      </p:grpSpPr>
      <p:sp>
        <p:nvSpPr>
          <p:cNvPr id="8" name="Text Placeholder 3"/>
          <p:cNvSpPr>
            <a:spLocks noGrp="1"/>
          </p:cNvSpPr>
          <p:nvPr>
            <p:ph type="body" sz="half" idx="2" hasCustomPrompt="1"/>
          </p:nvPr>
        </p:nvSpPr>
        <p:spPr>
          <a:xfrm>
            <a:off x="609600" y="990600"/>
            <a:ext cx="11074400" cy="3505200"/>
          </a:xfrm>
          <a:prstGeom prst="rect">
            <a:avLst/>
          </a:prstGeom>
        </p:spPr>
        <p:txBody>
          <a:bodyPr>
            <a:normAutofit/>
          </a:bodyPr>
          <a:lstStyle>
            <a:lvl1pPr marL="0" indent="0">
              <a:buNone/>
              <a:defRPr sz="2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Case Example text</a:t>
            </a:r>
          </a:p>
        </p:txBody>
      </p:sp>
      <p:sp>
        <p:nvSpPr>
          <p:cNvPr id="13" name="Rounded Rectangular Callout 12"/>
          <p:cNvSpPr/>
          <p:nvPr userDrawn="1"/>
        </p:nvSpPr>
        <p:spPr>
          <a:xfrm>
            <a:off x="609600" y="4572000"/>
            <a:ext cx="8026400" cy="1359578"/>
          </a:xfrm>
          <a:prstGeom prst="wedgeRoundRectCallout">
            <a:avLst/>
          </a:prstGeom>
          <a:gradFill>
            <a:gsLst>
              <a:gs pos="0">
                <a:srgbClr val="EF5F5F">
                  <a:alpha val="79000"/>
                </a:srgbClr>
              </a:gs>
              <a:gs pos="80000">
                <a:srgbClr val="E64242">
                  <a:alpha val="87000"/>
                </a:srgbClr>
              </a:gs>
              <a:gs pos="100000">
                <a:srgbClr val="D01212"/>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11" name="TextBox 10"/>
          <p:cNvSpPr txBox="1"/>
          <p:nvPr userDrawn="1"/>
        </p:nvSpPr>
        <p:spPr>
          <a:xfrm>
            <a:off x="609600" y="4495801"/>
            <a:ext cx="1016000" cy="830997"/>
          </a:xfrm>
          <a:prstGeom prst="rect">
            <a:avLst/>
          </a:prstGeom>
          <a:noFill/>
        </p:spPr>
        <p:txBody>
          <a:bodyPr wrap="square" rtlCol="0">
            <a:spAutoFit/>
          </a:bodyPr>
          <a:lstStyle/>
          <a:p>
            <a:r>
              <a:rPr lang="en-CA" sz="4800" dirty="0">
                <a:solidFill>
                  <a:schemeClr val="bg1"/>
                </a:solidFill>
                <a:effectLst>
                  <a:outerShdw blurRad="38100" dist="38100" dir="2700000" algn="tl">
                    <a:srgbClr val="000000">
                      <a:alpha val="43137"/>
                    </a:srgbClr>
                  </a:outerShdw>
                </a:effectLst>
                <a:latin typeface="Calibri" panose="020F0502020204030204" pitchFamily="34" charset="0"/>
              </a:rPr>
              <a:t>Q</a:t>
            </a:r>
          </a:p>
        </p:txBody>
      </p:sp>
      <p:sp>
        <p:nvSpPr>
          <p:cNvPr id="14" name="Text Placeholder 3"/>
          <p:cNvSpPr>
            <a:spLocks noGrp="1"/>
          </p:cNvSpPr>
          <p:nvPr>
            <p:ph type="body" sz="half" idx="14" hasCustomPrompt="1"/>
          </p:nvPr>
        </p:nvSpPr>
        <p:spPr>
          <a:xfrm>
            <a:off x="1219201" y="4652664"/>
            <a:ext cx="7251700" cy="1138536"/>
          </a:xfrm>
          <a:prstGeom prst="rect">
            <a:avLst/>
          </a:prstGeom>
        </p:spPr>
        <p:txBody>
          <a:bodyPr>
            <a:normAutofit/>
          </a:bodyPr>
          <a:lstStyle>
            <a:lvl1pPr marL="0" indent="0">
              <a:buNone/>
              <a:defRPr sz="2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question text.</a:t>
            </a:r>
          </a:p>
        </p:txBody>
      </p:sp>
      <p:sp>
        <p:nvSpPr>
          <p:cNvPr id="7" name="Title Placeholder 1"/>
          <p:cNvSpPr>
            <a:spLocks noGrp="1"/>
          </p:cNvSpPr>
          <p:nvPr>
            <p:ph type="title"/>
          </p:nvPr>
        </p:nvSpPr>
        <p:spPr>
          <a:xfrm>
            <a:off x="0" y="0"/>
            <a:ext cx="12192000" cy="684000"/>
          </a:xfrm>
          <a:prstGeom prst="rect">
            <a:avLst/>
          </a:prstGeom>
          <a:solidFill>
            <a:schemeClr val="bg1">
              <a:lumMod val="95000"/>
            </a:schemeClr>
          </a:solidFill>
        </p:spPr>
        <p:txBody>
          <a:bodyPr vert="horz" lIns="91440" tIns="45720" rIns="91440" bIns="45720" rtlCol="0" anchor="ctr">
            <a:normAutofit/>
          </a:bodyPr>
          <a:lstStyle/>
          <a:p>
            <a:r>
              <a:rPr lang="en-US" dirty="0"/>
              <a:t>Click to edit Master title style</a:t>
            </a:r>
            <a:endParaRPr lang="en-CA" dirty="0"/>
          </a:p>
        </p:txBody>
      </p:sp>
    </p:spTree>
    <p:custDataLst>
      <p:tags r:id="rId1"/>
    </p:custDataLst>
    <p:extLst>
      <p:ext uri="{BB962C8B-B14F-4D97-AF65-F5344CB8AC3E}">
        <p14:creationId xmlns:p14="http://schemas.microsoft.com/office/powerpoint/2010/main" val="19907389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hort questi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8001" y="3322027"/>
            <a:ext cx="6515100" cy="3228975"/>
          </a:xfrm>
          <a:prstGeom prst="rect">
            <a:avLst/>
          </a:prstGeom>
        </p:spPr>
      </p:pic>
      <p:sp>
        <p:nvSpPr>
          <p:cNvPr id="12" name="Rounded Rectangular Callout 11"/>
          <p:cNvSpPr/>
          <p:nvPr userDrawn="1"/>
        </p:nvSpPr>
        <p:spPr>
          <a:xfrm>
            <a:off x="1237129" y="1519536"/>
            <a:ext cx="9144000" cy="2819382"/>
          </a:xfrm>
          <a:prstGeom prst="wedgeRoundRectCallout">
            <a:avLst/>
          </a:prstGeom>
          <a:gradFill>
            <a:gsLst>
              <a:gs pos="0">
                <a:srgbClr val="EF5F5F">
                  <a:alpha val="79000"/>
                </a:srgbClr>
              </a:gs>
              <a:gs pos="80000">
                <a:srgbClr val="E64242">
                  <a:alpha val="87000"/>
                </a:srgbClr>
              </a:gs>
              <a:gs pos="100000">
                <a:srgbClr val="D01212"/>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13" name="TextBox 12"/>
          <p:cNvSpPr txBox="1"/>
          <p:nvPr userDrawn="1"/>
        </p:nvSpPr>
        <p:spPr>
          <a:xfrm>
            <a:off x="1320800" y="1447800"/>
            <a:ext cx="1016000" cy="923330"/>
          </a:xfrm>
          <a:prstGeom prst="rect">
            <a:avLst/>
          </a:prstGeom>
          <a:noFill/>
        </p:spPr>
        <p:txBody>
          <a:bodyPr wrap="square" rtlCol="0">
            <a:spAutoFit/>
          </a:bodyPr>
          <a:lstStyle/>
          <a:p>
            <a:r>
              <a:rPr lang="en-CA" sz="5400" dirty="0">
                <a:solidFill>
                  <a:schemeClr val="bg1"/>
                </a:solidFill>
                <a:effectLst>
                  <a:outerShdw blurRad="38100" dist="38100" dir="2700000" algn="tl">
                    <a:srgbClr val="000000">
                      <a:alpha val="43137"/>
                    </a:srgbClr>
                  </a:outerShdw>
                </a:effectLst>
                <a:latin typeface="Calibri" panose="020F0502020204030204" pitchFamily="34" charset="0"/>
              </a:rPr>
              <a:t>Q</a:t>
            </a:r>
          </a:p>
        </p:txBody>
      </p:sp>
      <p:sp>
        <p:nvSpPr>
          <p:cNvPr id="14" name="Text Placeholder 3"/>
          <p:cNvSpPr>
            <a:spLocks noGrp="1"/>
          </p:cNvSpPr>
          <p:nvPr>
            <p:ph type="body" sz="half" idx="14" hasCustomPrompt="1"/>
          </p:nvPr>
        </p:nvSpPr>
        <p:spPr>
          <a:xfrm>
            <a:off x="2032000" y="1696286"/>
            <a:ext cx="8026400" cy="2418514"/>
          </a:xfrm>
          <a:prstGeom prst="rect">
            <a:avLst/>
          </a:prstGeom>
        </p:spPr>
        <p:txBody>
          <a:bodyPr>
            <a:normAutofit/>
          </a:bodyPr>
          <a:lstStyle>
            <a:lvl1pPr marL="0" indent="0">
              <a:buNone/>
              <a:defRPr sz="32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question text.</a:t>
            </a:r>
          </a:p>
        </p:txBody>
      </p:sp>
      <p:sp>
        <p:nvSpPr>
          <p:cNvPr id="7" name="Title Placeholder 1"/>
          <p:cNvSpPr>
            <a:spLocks noGrp="1"/>
          </p:cNvSpPr>
          <p:nvPr>
            <p:ph type="title"/>
          </p:nvPr>
        </p:nvSpPr>
        <p:spPr>
          <a:xfrm>
            <a:off x="0" y="0"/>
            <a:ext cx="12192000" cy="684000"/>
          </a:xfrm>
          <a:prstGeom prst="rect">
            <a:avLst/>
          </a:prstGeom>
          <a:solidFill>
            <a:schemeClr val="bg1">
              <a:lumMod val="95000"/>
            </a:schemeClr>
          </a:solidFill>
        </p:spPr>
        <p:txBody>
          <a:bodyPr vert="horz" lIns="91440" tIns="45720" rIns="91440" bIns="45720" rtlCol="0" anchor="ctr">
            <a:normAutofit/>
          </a:bodyPr>
          <a:lstStyle/>
          <a:p>
            <a:r>
              <a:rPr lang="en-US" dirty="0"/>
              <a:t>Click to edit Master title style</a:t>
            </a:r>
            <a:endParaRPr lang="en-CA" dirty="0"/>
          </a:p>
        </p:txBody>
      </p:sp>
    </p:spTree>
    <p:custDataLst>
      <p:tags r:id="rId1"/>
    </p:custDataLst>
    <p:extLst>
      <p:ext uri="{BB962C8B-B14F-4D97-AF65-F5344CB8AC3E}">
        <p14:creationId xmlns:p14="http://schemas.microsoft.com/office/powerpoint/2010/main" val="27995998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estion and Response">
    <p:spTree>
      <p:nvGrpSpPr>
        <p:cNvPr id="1" name=""/>
        <p:cNvGrpSpPr/>
        <p:nvPr/>
      </p:nvGrpSpPr>
      <p:grpSpPr>
        <a:xfrm>
          <a:off x="0" y="0"/>
          <a:ext cx="0" cy="0"/>
          <a:chOff x="0" y="0"/>
          <a:chExt cx="0" cy="0"/>
        </a:xfrm>
      </p:grpSpPr>
      <p:sp>
        <p:nvSpPr>
          <p:cNvPr id="11" name="Rounded Rectangular Callout 10"/>
          <p:cNvSpPr/>
          <p:nvPr userDrawn="1"/>
        </p:nvSpPr>
        <p:spPr>
          <a:xfrm>
            <a:off x="505288" y="916594"/>
            <a:ext cx="7825913" cy="2128813"/>
          </a:xfrm>
          <a:prstGeom prst="wedgeRoundRectCallout">
            <a:avLst>
              <a:gd name="adj1" fmla="val -3023"/>
              <a:gd name="adj2" fmla="val 84693"/>
              <a:gd name="adj3" fmla="val 16667"/>
            </a:avLst>
          </a:prstGeom>
          <a:gradFill>
            <a:gsLst>
              <a:gs pos="0">
                <a:srgbClr val="EF5F5F">
                  <a:alpha val="79000"/>
                </a:srgbClr>
              </a:gs>
              <a:gs pos="80000">
                <a:srgbClr val="E64242">
                  <a:alpha val="87000"/>
                </a:srgbClr>
              </a:gs>
              <a:gs pos="100000">
                <a:srgbClr val="D01212"/>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6101" y="3322027"/>
            <a:ext cx="6515100" cy="3228975"/>
          </a:xfrm>
          <a:prstGeom prst="rect">
            <a:avLst/>
          </a:prstGeom>
        </p:spPr>
      </p:pic>
      <p:sp>
        <p:nvSpPr>
          <p:cNvPr id="13" name="TextBox 12"/>
          <p:cNvSpPr txBox="1"/>
          <p:nvPr userDrawn="1"/>
        </p:nvSpPr>
        <p:spPr>
          <a:xfrm>
            <a:off x="609600" y="838201"/>
            <a:ext cx="1016000" cy="646331"/>
          </a:xfrm>
          <a:prstGeom prst="rect">
            <a:avLst/>
          </a:prstGeom>
          <a:noFill/>
        </p:spPr>
        <p:txBody>
          <a:bodyPr wrap="square" rtlCol="0">
            <a:spAutoFit/>
          </a:bodyPr>
          <a:lstStyle/>
          <a:p>
            <a:r>
              <a:rPr lang="en-CA" sz="3600" dirty="0">
                <a:solidFill>
                  <a:schemeClr val="bg1"/>
                </a:solidFill>
                <a:effectLst>
                  <a:outerShdw blurRad="38100" dist="38100" dir="2700000" algn="tl">
                    <a:srgbClr val="000000">
                      <a:alpha val="43137"/>
                    </a:srgbClr>
                  </a:outerShdw>
                </a:effectLst>
                <a:latin typeface="Calibri" panose="020F0502020204030204" pitchFamily="34" charset="0"/>
              </a:rPr>
              <a:t>Q</a:t>
            </a:r>
          </a:p>
        </p:txBody>
      </p:sp>
      <p:sp>
        <p:nvSpPr>
          <p:cNvPr id="17" name="Rounded Rectangular Callout 16"/>
          <p:cNvSpPr/>
          <p:nvPr userDrawn="1"/>
        </p:nvSpPr>
        <p:spPr>
          <a:xfrm>
            <a:off x="2743201" y="2200669"/>
            <a:ext cx="8872071" cy="2676692"/>
          </a:xfrm>
          <a:prstGeom prst="wedgeRoundRectCallout">
            <a:avLst/>
          </a:prstGeom>
          <a:gradFill>
            <a:gsLst>
              <a:gs pos="0">
                <a:srgbClr val="DFF1CB"/>
              </a:gs>
              <a:gs pos="80000">
                <a:schemeClr val="accent3"/>
              </a:gs>
              <a:gs pos="100000">
                <a:schemeClr val="accent3"/>
              </a:gs>
            </a:gsLst>
          </a:gradFill>
          <a:ln>
            <a:solidFill>
              <a:srgbClr val="698335"/>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15" name="TextBox 14"/>
          <p:cNvSpPr txBox="1"/>
          <p:nvPr userDrawn="1"/>
        </p:nvSpPr>
        <p:spPr>
          <a:xfrm>
            <a:off x="2844800" y="2124670"/>
            <a:ext cx="1016000" cy="923330"/>
          </a:xfrm>
          <a:prstGeom prst="rect">
            <a:avLst/>
          </a:prstGeom>
          <a:noFill/>
        </p:spPr>
        <p:txBody>
          <a:bodyPr wrap="square" rtlCol="0">
            <a:spAutoFit/>
          </a:bodyPr>
          <a:lstStyle/>
          <a:p>
            <a:r>
              <a:rPr lang="en-CA" sz="5400" dirty="0">
                <a:solidFill>
                  <a:schemeClr val="bg1"/>
                </a:solidFill>
                <a:effectLst>
                  <a:outerShdw blurRad="38100" dist="38100" dir="2700000" algn="tl">
                    <a:srgbClr val="000000">
                      <a:alpha val="43137"/>
                    </a:srgbClr>
                  </a:outerShdw>
                </a:effectLst>
                <a:latin typeface="Calibri" panose="020F0502020204030204" pitchFamily="34" charset="0"/>
              </a:rPr>
              <a:t>A</a:t>
            </a:r>
          </a:p>
        </p:txBody>
      </p:sp>
      <p:sp>
        <p:nvSpPr>
          <p:cNvPr id="14" name="Text Placeholder 3"/>
          <p:cNvSpPr>
            <a:spLocks noGrp="1"/>
          </p:cNvSpPr>
          <p:nvPr>
            <p:ph type="body" sz="half" idx="14" hasCustomPrompt="1"/>
          </p:nvPr>
        </p:nvSpPr>
        <p:spPr>
          <a:xfrm>
            <a:off x="3588871" y="2438400"/>
            <a:ext cx="7587129" cy="2286000"/>
          </a:xfrm>
          <a:prstGeom prst="rect">
            <a:avLst/>
          </a:prstGeom>
        </p:spPr>
        <p:txBody>
          <a:bodyPr>
            <a:normAutofit/>
          </a:bodyPr>
          <a:lstStyle>
            <a:lvl1pPr marL="0" indent="0">
              <a:buNone/>
              <a:defRPr sz="320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correct response.</a:t>
            </a:r>
          </a:p>
        </p:txBody>
      </p:sp>
      <p:sp>
        <p:nvSpPr>
          <p:cNvPr id="18" name="Text Placeholder 3"/>
          <p:cNvSpPr>
            <a:spLocks noGrp="1"/>
          </p:cNvSpPr>
          <p:nvPr>
            <p:ph type="body" sz="half" idx="2" hasCustomPrompt="1"/>
          </p:nvPr>
        </p:nvSpPr>
        <p:spPr>
          <a:xfrm>
            <a:off x="1105648" y="1004651"/>
            <a:ext cx="7022353" cy="1196019"/>
          </a:xfrm>
          <a:prstGeom prst="rect">
            <a:avLst/>
          </a:prstGeom>
        </p:spPr>
        <p:txBody>
          <a:bodyPr>
            <a:normAutofit/>
          </a:bodyPr>
          <a:lstStyle>
            <a:lvl1pPr marL="0" indent="0">
              <a:buNone/>
              <a:defRPr sz="2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original question text.</a:t>
            </a:r>
          </a:p>
        </p:txBody>
      </p:sp>
      <p:sp>
        <p:nvSpPr>
          <p:cNvPr id="16" name="Title Placeholder 1"/>
          <p:cNvSpPr>
            <a:spLocks noGrp="1"/>
          </p:cNvSpPr>
          <p:nvPr>
            <p:ph type="title"/>
          </p:nvPr>
        </p:nvSpPr>
        <p:spPr>
          <a:xfrm>
            <a:off x="0" y="0"/>
            <a:ext cx="12192000" cy="684000"/>
          </a:xfrm>
          <a:prstGeom prst="rect">
            <a:avLst/>
          </a:prstGeom>
          <a:solidFill>
            <a:schemeClr val="bg1">
              <a:lumMod val="95000"/>
            </a:schemeClr>
          </a:solidFill>
        </p:spPr>
        <p:txBody>
          <a:bodyPr vert="horz" lIns="91440" tIns="45720" rIns="91440" bIns="45720" rtlCol="0" anchor="ctr">
            <a:normAutofit/>
          </a:bodyPr>
          <a:lstStyle/>
          <a:p>
            <a:r>
              <a:rPr lang="en-US" dirty="0"/>
              <a:t>Click to edit Master title style</a:t>
            </a:r>
            <a:endParaRPr lang="en-CA" dirty="0"/>
          </a:p>
        </p:txBody>
      </p:sp>
    </p:spTree>
    <p:custDataLst>
      <p:tags r:id="rId1"/>
    </p:custDataLst>
    <p:extLst>
      <p:ext uri="{BB962C8B-B14F-4D97-AF65-F5344CB8AC3E}">
        <p14:creationId xmlns:p14="http://schemas.microsoft.com/office/powerpoint/2010/main" val="9378132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reak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35200" y="1752600"/>
            <a:ext cx="7620000" cy="3921919"/>
          </a:xfrm>
          <a:prstGeom prst="rect">
            <a:avLst/>
          </a:prstGeom>
        </p:spPr>
      </p:pic>
      <p:sp>
        <p:nvSpPr>
          <p:cNvPr id="8" name="Text Placeholder 8"/>
          <p:cNvSpPr txBox="1">
            <a:spLocks/>
          </p:cNvSpPr>
          <p:nvPr userDrawn="1"/>
        </p:nvSpPr>
        <p:spPr>
          <a:xfrm>
            <a:off x="304800" y="76200"/>
            <a:ext cx="11582400" cy="609600"/>
          </a:xfrm>
          <a:prstGeom prst="rect">
            <a:avLst/>
          </a:prstGeom>
        </p:spPr>
        <p:txBody>
          <a:bodyPr>
            <a:noAutofit/>
          </a:bodyPr>
          <a:lstStyle>
            <a:lvl1pPr marL="0" indent="0" algn="ctr" defTabSz="914400" rtl="0" eaLnBrk="1" latinLnBrk="0" hangingPunct="1">
              <a:lnSpc>
                <a:spcPct val="80000"/>
              </a:lnSpc>
              <a:spcBef>
                <a:spcPct val="20000"/>
              </a:spcBef>
              <a:buFont typeface="Arial" pitchFamily="34" charset="0"/>
              <a:buNone/>
              <a:defRPr lang="en-US" sz="3700" b="1" kern="1200" baseline="0" dirty="0">
                <a:solidFill>
                  <a:schemeClr val="tx1">
                    <a:lumMod val="50000"/>
                    <a:lumOff val="50000"/>
                  </a:schemeClr>
                </a:solidFill>
                <a:latin typeface="+mj-lt"/>
                <a:ea typeface="+mn-ea"/>
                <a:cs typeface="Verdana"/>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700" dirty="0">
                <a:solidFill>
                  <a:schemeClr val="bg1"/>
                </a:solidFill>
                <a:cs typeface="Calibri" panose="020F0502020204030204" pitchFamily="34" charset="0"/>
              </a:rPr>
              <a:t>Break</a:t>
            </a:r>
            <a:endParaRPr lang="en-US" sz="3600" dirty="0">
              <a:solidFill>
                <a:schemeClr val="bg1"/>
              </a:solidFill>
              <a:cs typeface="Calibri" panose="020F0502020204030204" pitchFamily="34" charset="0"/>
            </a:endParaRPr>
          </a:p>
        </p:txBody>
      </p:sp>
    </p:spTree>
    <p:custDataLst>
      <p:tags r:id="rId1"/>
    </p:custDataLst>
    <p:extLst>
      <p:ext uri="{BB962C8B-B14F-4D97-AF65-F5344CB8AC3E}">
        <p14:creationId xmlns:p14="http://schemas.microsoft.com/office/powerpoint/2010/main" val="1353477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9/8/21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85014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opic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600" y="990600"/>
            <a:ext cx="10972800" cy="5135563"/>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baseline="0"/>
            </a:lvl1pPr>
          </a:lstStyle>
          <a:p>
            <a:pPr lvl="0"/>
            <a:r>
              <a:rPr lang="en-US" dirty="0"/>
              <a:t>Click and type text</a:t>
            </a:r>
          </a:p>
          <a:p>
            <a:pPr lvl="1"/>
            <a:r>
              <a:rPr lang="en-US" dirty="0"/>
              <a:t>Second level</a:t>
            </a:r>
          </a:p>
          <a:p>
            <a:pPr lvl="2"/>
            <a:r>
              <a:rPr lang="en-US" dirty="0"/>
              <a:t>Third level</a:t>
            </a:r>
          </a:p>
          <a:p>
            <a:pPr lvl="0"/>
            <a:endParaRPr lang="en-US" dirty="0"/>
          </a:p>
        </p:txBody>
      </p:sp>
      <p:sp>
        <p:nvSpPr>
          <p:cNvPr id="4"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10792582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9/8/21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57910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 Subtitl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600" y="2286001"/>
            <a:ext cx="10972800" cy="3840163"/>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baseline="0"/>
            </a:lvl1pPr>
          </a:lstStyle>
          <a:p>
            <a:pPr lvl="0"/>
            <a:r>
              <a:rPr lang="en-US" dirty="0"/>
              <a:t>Click and type text</a:t>
            </a:r>
          </a:p>
          <a:p>
            <a:pPr lvl="1"/>
            <a:r>
              <a:rPr lang="en-US" dirty="0"/>
              <a:t>Second level</a:t>
            </a:r>
          </a:p>
          <a:p>
            <a:pPr lvl="2"/>
            <a:r>
              <a:rPr lang="en-US" dirty="0"/>
              <a:t>Third level</a:t>
            </a:r>
          </a:p>
          <a:p>
            <a:pPr lvl="0"/>
            <a:endParaRPr lang="en-US" dirty="0"/>
          </a:p>
        </p:txBody>
      </p:sp>
      <p:sp>
        <p:nvSpPr>
          <p:cNvPr id="8" name="Text Placeholder 2"/>
          <p:cNvSpPr>
            <a:spLocks noGrp="1"/>
          </p:cNvSpPr>
          <p:nvPr>
            <p:ph type="body" idx="13" hasCustomPrompt="1"/>
          </p:nvPr>
        </p:nvSpPr>
        <p:spPr>
          <a:xfrm>
            <a:off x="508000" y="914400"/>
            <a:ext cx="10972800" cy="1143000"/>
          </a:xfrm>
          <a:prstGeom prst="rect">
            <a:avLst/>
          </a:prstGeom>
        </p:spPr>
        <p:txBody>
          <a:bodyPr anchor="t" anchorCtr="0">
            <a:normAutofit/>
          </a:bodyPr>
          <a:lstStyle>
            <a:lvl1pPr marL="0" indent="0" algn="l">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and type subtitle text</a:t>
            </a:r>
          </a:p>
        </p:txBody>
      </p:sp>
      <p:sp>
        <p:nvSpPr>
          <p:cNvPr id="5"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2004764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_Content with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766733" y="990600"/>
            <a:ext cx="6815667" cy="51355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and type text</a:t>
            </a:r>
          </a:p>
          <a:p>
            <a:pPr lvl="1"/>
            <a:r>
              <a:rPr lang="en-US" dirty="0"/>
              <a:t>Second level</a:t>
            </a:r>
          </a:p>
          <a:p>
            <a:pPr lvl="2"/>
            <a:r>
              <a:rPr lang="en-US" dirty="0"/>
              <a:t>Third level</a:t>
            </a:r>
          </a:p>
        </p:txBody>
      </p:sp>
      <p:sp>
        <p:nvSpPr>
          <p:cNvPr id="4" name="Text Placeholder 3"/>
          <p:cNvSpPr>
            <a:spLocks noGrp="1"/>
          </p:cNvSpPr>
          <p:nvPr>
            <p:ph type="body" sz="half" idx="2" hasCustomPrompt="1"/>
          </p:nvPr>
        </p:nvSpPr>
        <p:spPr>
          <a:xfrm>
            <a:off x="609601" y="990600"/>
            <a:ext cx="4011084" cy="5135563"/>
          </a:xfrm>
          <a:prstGeom prst="rect">
            <a:avLst/>
          </a:prstGeom>
        </p:spPr>
        <p:txBody>
          <a:bodyPr>
            <a:normAutofit/>
          </a:bodyPr>
          <a:lstStyle>
            <a:lvl1pPr marL="0" indent="0">
              <a:buNone/>
              <a:defRPr sz="2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caption text</a:t>
            </a:r>
          </a:p>
        </p:txBody>
      </p:sp>
      <p:sp>
        <p:nvSpPr>
          <p:cNvPr id="5"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2641215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_Content with Caption w Subtitl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766733" y="2362201"/>
            <a:ext cx="6815667" cy="3763963"/>
          </a:xfrm>
          <a:prstGeom prst="rect">
            <a:avLst/>
          </a:prstGeom>
        </p:spPr>
        <p:txBody>
          <a:bodyPr/>
          <a:lstStyle>
            <a:lvl1pPr>
              <a:defRPr sz="3200" baseline="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and type text</a:t>
            </a:r>
          </a:p>
          <a:p>
            <a:pPr lvl="1"/>
            <a:r>
              <a:rPr lang="en-US" dirty="0"/>
              <a:t>Second level</a:t>
            </a:r>
          </a:p>
          <a:p>
            <a:pPr lvl="2"/>
            <a:r>
              <a:rPr lang="en-US" dirty="0"/>
              <a:t>Third level</a:t>
            </a:r>
          </a:p>
        </p:txBody>
      </p:sp>
      <p:sp>
        <p:nvSpPr>
          <p:cNvPr id="4" name="Text Placeholder 3"/>
          <p:cNvSpPr>
            <a:spLocks noGrp="1"/>
          </p:cNvSpPr>
          <p:nvPr>
            <p:ph type="body" sz="half" idx="2" hasCustomPrompt="1"/>
          </p:nvPr>
        </p:nvSpPr>
        <p:spPr>
          <a:xfrm>
            <a:off x="609601" y="2362201"/>
            <a:ext cx="4011084" cy="3763963"/>
          </a:xfrm>
          <a:prstGeom prst="rect">
            <a:avLst/>
          </a:prstGeom>
        </p:spPr>
        <p:txBody>
          <a:bodyPr>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caption text</a:t>
            </a:r>
          </a:p>
        </p:txBody>
      </p:sp>
      <p:sp>
        <p:nvSpPr>
          <p:cNvPr id="8" name="Text Placeholder 2"/>
          <p:cNvSpPr>
            <a:spLocks noGrp="1"/>
          </p:cNvSpPr>
          <p:nvPr>
            <p:ph type="body" idx="13" hasCustomPrompt="1"/>
          </p:nvPr>
        </p:nvSpPr>
        <p:spPr>
          <a:xfrm>
            <a:off x="508000" y="914400"/>
            <a:ext cx="10972800" cy="1143000"/>
          </a:xfrm>
          <a:prstGeom prst="rect">
            <a:avLst/>
          </a:prstGeom>
        </p:spPr>
        <p:txBody>
          <a:bodyPr anchor="t" anchorCtr="0">
            <a:normAutofit/>
          </a:bodyPr>
          <a:lstStyle>
            <a:lvl1pPr marL="0" indent="0" algn="l">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and type subtitle text</a:t>
            </a:r>
          </a:p>
        </p:txBody>
      </p:sp>
      <p:sp>
        <p:nvSpPr>
          <p:cNvPr id="6"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3002501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_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2438400" y="914400"/>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and add picture</a:t>
            </a:r>
            <a:endParaRPr lang="en-CA" dirty="0"/>
          </a:p>
        </p:txBody>
      </p:sp>
      <p:sp>
        <p:nvSpPr>
          <p:cNvPr id="4" name="Text Placeholder 3"/>
          <p:cNvSpPr>
            <a:spLocks noGrp="1"/>
          </p:cNvSpPr>
          <p:nvPr>
            <p:ph type="body" sz="half" idx="2" hasCustomPrompt="1"/>
          </p:nvPr>
        </p:nvSpPr>
        <p:spPr>
          <a:xfrm>
            <a:off x="711200" y="5367338"/>
            <a:ext cx="10668000" cy="804862"/>
          </a:xfrm>
          <a:prstGeom prst="rect">
            <a:avLst/>
          </a:prstGeom>
        </p:spPr>
        <p:txBody>
          <a:bodyPr>
            <a:normAutofit/>
          </a:bodyPr>
          <a:lstStyle>
            <a:lvl1pPr marL="0" indent="0">
              <a:buNone/>
              <a:defRPr sz="2400" baseline="0">
                <a:solidFill>
                  <a:srgbClr val="E43029"/>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text</a:t>
            </a:r>
          </a:p>
        </p:txBody>
      </p:sp>
      <p:sp>
        <p:nvSpPr>
          <p:cNvPr id="5"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628875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_Picture w subtitle">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2438400" y="2133600"/>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and add picture</a:t>
            </a:r>
            <a:endParaRPr lang="en-CA" dirty="0"/>
          </a:p>
        </p:txBody>
      </p:sp>
      <p:sp>
        <p:nvSpPr>
          <p:cNvPr id="8" name="Text Placeholder 2"/>
          <p:cNvSpPr>
            <a:spLocks noGrp="1"/>
          </p:cNvSpPr>
          <p:nvPr>
            <p:ph type="body" idx="13" hasCustomPrompt="1"/>
          </p:nvPr>
        </p:nvSpPr>
        <p:spPr>
          <a:xfrm>
            <a:off x="508000" y="914400"/>
            <a:ext cx="10972800" cy="1143000"/>
          </a:xfrm>
          <a:prstGeom prst="rect">
            <a:avLst/>
          </a:prstGeom>
        </p:spPr>
        <p:txBody>
          <a:bodyPr anchor="t" anchorCtr="0">
            <a:normAutofit/>
          </a:bodyPr>
          <a:lstStyle>
            <a:lvl1pPr marL="0" indent="0" algn="l">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and type subtitle text</a:t>
            </a:r>
          </a:p>
        </p:txBody>
      </p:sp>
      <p:sp>
        <p:nvSpPr>
          <p:cNvPr id="5"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2181943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9" name="Picture Placeholder 8"/>
          <p:cNvSpPr>
            <a:spLocks noGrp="1"/>
          </p:cNvSpPr>
          <p:nvPr>
            <p:ph type="pic" sz="quarter" idx="14" hasCustomPrompt="1"/>
          </p:nvPr>
        </p:nvSpPr>
        <p:spPr>
          <a:xfrm>
            <a:off x="6299200" y="3505200"/>
            <a:ext cx="5283200" cy="2590800"/>
          </a:xfrm>
          <a:prstGeom prst="rect">
            <a:avLst/>
          </a:prstGeom>
        </p:spPr>
        <p:txBody>
          <a:bodyPr/>
          <a:lstStyle>
            <a:lvl1pPr marL="0" indent="0">
              <a:buNone/>
              <a:defRPr/>
            </a:lvl1pPr>
          </a:lstStyle>
          <a:p>
            <a:r>
              <a:rPr lang="en-US" dirty="0"/>
              <a:t>Click and add picture</a:t>
            </a:r>
          </a:p>
        </p:txBody>
      </p:sp>
      <p:sp>
        <p:nvSpPr>
          <p:cNvPr id="8" name="Text Placeholder 3"/>
          <p:cNvSpPr>
            <a:spLocks noGrp="1"/>
          </p:cNvSpPr>
          <p:nvPr>
            <p:ph type="body" sz="half" idx="2" hasCustomPrompt="1"/>
          </p:nvPr>
        </p:nvSpPr>
        <p:spPr>
          <a:xfrm>
            <a:off x="609600" y="990601"/>
            <a:ext cx="11074400" cy="2286000"/>
          </a:xfrm>
          <a:prstGeom prst="rect">
            <a:avLst/>
          </a:prstGeom>
        </p:spPr>
        <p:txBody>
          <a:bodyPr>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text</a:t>
            </a:r>
          </a:p>
        </p:txBody>
      </p:sp>
      <p:sp>
        <p:nvSpPr>
          <p:cNvPr id="5"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2584580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609600" y="990600"/>
            <a:ext cx="5384800" cy="5135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and type text</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6197600" y="990600"/>
            <a:ext cx="5384800" cy="5135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and type text</a:t>
            </a:r>
          </a:p>
          <a:p>
            <a:pPr lvl="1"/>
            <a:r>
              <a:rPr lang="en-US" dirty="0"/>
              <a:t>Second level</a:t>
            </a:r>
          </a:p>
          <a:p>
            <a:pPr lvl="2"/>
            <a:r>
              <a:rPr lang="en-US" dirty="0"/>
              <a:t>Third level</a:t>
            </a:r>
          </a:p>
        </p:txBody>
      </p:sp>
      <p:sp>
        <p:nvSpPr>
          <p:cNvPr id="5"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3857655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Title 1"/>
          <p:cNvSpPr txBox="1">
            <a:spLocks/>
          </p:cNvSpPr>
          <p:nvPr userDrawn="1"/>
        </p:nvSpPr>
        <p:spPr>
          <a:xfrm>
            <a:off x="394770" y="936056"/>
            <a:ext cx="11402460" cy="5157240"/>
          </a:xfrm>
          <a:prstGeom prst="rect">
            <a:avLst/>
          </a:prstGeom>
          <a:solidFill>
            <a:schemeClr val="bg1">
              <a:alpha val="84000"/>
            </a:schemeClr>
          </a:solidFill>
          <a:ln w="38100" cmpd="sng">
            <a:noFill/>
            <a:prstDash val="solid"/>
          </a:ln>
        </p:spPr>
        <p:txBody>
          <a:bodyPr vert="horz" lIns="91440" tIns="45720" rIns="91440" bIns="45720" rtlCol="0" anchor="ctr">
            <a:noAutofit/>
          </a:bodyPr>
          <a:lstStyle>
            <a:lvl1pPr algn="ctr" defTabSz="914400" rtl="0" eaLnBrk="1" latinLnBrk="0" hangingPunct="1">
              <a:spcBef>
                <a:spcPct val="0"/>
              </a:spcBef>
              <a:buNone/>
              <a:defRPr sz="4400" kern="1200" baseline="0">
                <a:solidFill>
                  <a:srgbClr val="ED1529"/>
                </a:solidFill>
                <a:effectLst/>
                <a:latin typeface="+mj-lt"/>
                <a:ea typeface="+mj-ea"/>
                <a:cs typeface="+mj-cs"/>
              </a:defRPr>
            </a:lvl1pPr>
          </a:lstStyle>
          <a:p>
            <a:endParaRPr lang="en-CA" sz="1800" b="1" dirty="0"/>
          </a:p>
        </p:txBody>
      </p:sp>
      <p:sp>
        <p:nvSpPr>
          <p:cNvPr id="24" name="Title 1"/>
          <p:cNvSpPr txBox="1">
            <a:spLocks/>
          </p:cNvSpPr>
          <p:nvPr userDrawn="1"/>
        </p:nvSpPr>
        <p:spPr>
          <a:xfrm>
            <a:off x="0" y="6316809"/>
            <a:ext cx="12192000" cy="540000"/>
          </a:xfrm>
          <a:prstGeom prst="rect">
            <a:avLst/>
          </a:prstGeom>
          <a:solidFill>
            <a:srgbClr val="F0F0F0"/>
          </a:solidFill>
          <a:ln w="38100" cmpd="sng">
            <a:noFill/>
            <a:prstDash val="solid"/>
          </a:ln>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baseline="0">
                <a:solidFill>
                  <a:srgbClr val="ED1529"/>
                </a:solidFill>
                <a:effectLst/>
                <a:latin typeface="+mj-lt"/>
                <a:ea typeface="+mj-ea"/>
                <a:cs typeface="+mj-cs"/>
              </a:defRPr>
            </a:lvl1pPr>
          </a:lstStyle>
          <a:p>
            <a:endParaRPr lang="en-CA" sz="3600" b="1" dirty="0"/>
          </a:p>
        </p:txBody>
      </p:sp>
      <p:pic>
        <p:nvPicPr>
          <p:cNvPr id="25" name="Picture 24"/>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310164" y="6453336"/>
            <a:ext cx="3298816" cy="306637"/>
          </a:xfrm>
          <a:prstGeom prst="rect">
            <a:avLst/>
          </a:prstGeom>
        </p:spPr>
      </p:pic>
      <p:sp>
        <p:nvSpPr>
          <p:cNvPr id="26" name="Title Placeholder 1"/>
          <p:cNvSpPr>
            <a:spLocks noGrp="1"/>
          </p:cNvSpPr>
          <p:nvPr>
            <p:ph type="title"/>
          </p:nvPr>
        </p:nvSpPr>
        <p:spPr>
          <a:xfrm>
            <a:off x="0" y="0"/>
            <a:ext cx="12192000" cy="684000"/>
          </a:xfrm>
          <a:prstGeom prst="rect">
            <a:avLst/>
          </a:prstGeom>
          <a:solidFill>
            <a:srgbClr val="F0F0F0"/>
          </a:solidFill>
        </p:spPr>
        <p:txBody>
          <a:bodyPr vert="horz" lIns="91440" tIns="45720" rIns="91440" bIns="45720" rtlCol="0" anchor="ctr">
            <a:normAutofit/>
          </a:bodyPr>
          <a:lstStyle/>
          <a:p>
            <a:r>
              <a:rPr lang="en-US" dirty="0"/>
              <a:t>Click to edit Master title style</a:t>
            </a:r>
            <a:endParaRPr lang="en-CA" dirty="0"/>
          </a:p>
        </p:txBody>
      </p:sp>
      <p:sp>
        <p:nvSpPr>
          <p:cNvPr id="27" name="Text Placeholder 2"/>
          <p:cNvSpPr>
            <a:spLocks noGrp="1"/>
          </p:cNvSpPr>
          <p:nvPr>
            <p:ph type="body" idx="1"/>
          </p:nvPr>
        </p:nvSpPr>
        <p:spPr>
          <a:xfrm>
            <a:off x="609600" y="990600"/>
            <a:ext cx="10972800" cy="5135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30" name="TextBox 29"/>
          <p:cNvSpPr txBox="1"/>
          <p:nvPr userDrawn="1"/>
        </p:nvSpPr>
        <p:spPr>
          <a:xfrm>
            <a:off x="11424592" y="6351711"/>
            <a:ext cx="839416" cy="461665"/>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fld id="{E7FB1D6B-A3F5-4E70-95BC-32D49588B2FD}" type="slidenum">
              <a:rPr lang="en-US" sz="2400" b="1" smtClean="0">
                <a:solidFill>
                  <a:schemeClr val="tx1">
                    <a:lumMod val="50000"/>
                    <a:lumOff val="50000"/>
                  </a:schemeClr>
                </a:solidFill>
                <a:latin typeface="Calibri" pitchFamily="34" charset="0"/>
                <a:cs typeface="Calibri" pitchFamily="34" charset="0"/>
              </a:rPr>
              <a:pPr marL="0" marR="0" indent="0" algn="l" defTabSz="914400" rtl="0" eaLnBrk="1" fontAlgn="base" latinLnBrk="0" hangingPunct="1">
                <a:lnSpc>
                  <a:spcPct val="100000"/>
                </a:lnSpc>
                <a:spcBef>
                  <a:spcPct val="0"/>
                </a:spcBef>
                <a:spcAft>
                  <a:spcPct val="0"/>
                </a:spcAft>
                <a:buClrTx/>
                <a:buSzTx/>
                <a:buFontTx/>
                <a:buNone/>
                <a:tabLst/>
                <a:defRPr/>
              </a:pPr>
              <a:t>‹#›</a:t>
            </a:fld>
            <a:endParaRPr lang="en-US" sz="2400" b="1" dirty="0">
              <a:solidFill>
                <a:schemeClr val="tx1">
                  <a:lumMod val="50000"/>
                  <a:lumOff val="50000"/>
                </a:schemeClr>
              </a:solidFill>
              <a:latin typeface="Calibri" pitchFamily="34" charset="0"/>
              <a:cs typeface="Calibri" pitchFamily="34" charset="0"/>
            </a:endParaRPr>
          </a:p>
        </p:txBody>
      </p:sp>
      <p:cxnSp>
        <p:nvCxnSpPr>
          <p:cNvPr id="31" name="Straight Connector 30"/>
          <p:cNvCxnSpPr/>
          <p:nvPr userDrawn="1"/>
        </p:nvCxnSpPr>
        <p:spPr>
          <a:xfrm>
            <a:off x="11280576" y="6427886"/>
            <a:ext cx="0" cy="31784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22"/>
    </p:custDataLst>
    <p:extLst>
      <p:ext uri="{BB962C8B-B14F-4D97-AF65-F5344CB8AC3E}">
        <p14:creationId xmlns:p14="http://schemas.microsoft.com/office/powerpoint/2010/main" val="3195656259"/>
      </p:ext>
    </p:extLst>
  </p:cSld>
  <p:clrMap bg1="lt1" tx1="dk1" bg2="lt2" tx2="dk2" accent1="accent1" accent2="accent2" accent3="accent3" accent4="accent4" accent5="accent5" accent6="accent6" hlink="hlink" folHlink="folHlink"/>
  <p:sldLayoutIdLst>
    <p:sldLayoutId id="2147483874" r:id="rId1"/>
    <p:sldLayoutId id="2147483814" r:id="rId2"/>
    <p:sldLayoutId id="2147483857" r:id="rId3"/>
    <p:sldLayoutId id="2147483855" r:id="rId4"/>
    <p:sldLayoutId id="2147483858" r:id="rId5"/>
    <p:sldLayoutId id="2147483856" r:id="rId6"/>
    <p:sldLayoutId id="2147483859" r:id="rId7"/>
    <p:sldLayoutId id="2147483840" r:id="rId8"/>
    <p:sldLayoutId id="2147483815" r:id="rId9"/>
    <p:sldLayoutId id="2147483818" r:id="rId10"/>
    <p:sldLayoutId id="2147483816" r:id="rId11"/>
    <p:sldLayoutId id="2147483876" r:id="rId12"/>
    <p:sldLayoutId id="2147483878" r:id="rId13"/>
    <p:sldLayoutId id="2147483879" r:id="rId14"/>
    <p:sldLayoutId id="2147483880" r:id="rId15"/>
    <p:sldLayoutId id="2147483881" r:id="rId16"/>
    <p:sldLayoutId id="2147483882" r:id="rId17"/>
    <p:sldLayoutId id="2147483883" r:id="rId18"/>
    <p:sldLayoutId id="2147483885" r:id="rId19"/>
    <p:sldLayoutId id="2147483886" r:id="rId20"/>
  </p:sldLayoutIdLst>
  <p:hf hdr="0" ftr="0" dt="0"/>
  <p:txStyles>
    <p:titleStyle>
      <a:lvl1pPr algn="ctr" defTabSz="914400" rtl="0" eaLnBrk="1" latinLnBrk="0" hangingPunct="1">
        <a:spcBef>
          <a:spcPct val="0"/>
        </a:spcBef>
        <a:buNone/>
        <a:defRPr sz="3600" b="1" kern="1200">
          <a:solidFill>
            <a:schemeClr val="tx1">
              <a:lumMod val="85000"/>
              <a:lumOff val="1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20.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1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0.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CA" dirty="0"/>
            </a:br>
            <a:r>
              <a:rPr lang="en-CA" dirty="0"/>
              <a:t>Data Science Capstone Project</a:t>
            </a:r>
            <a:br>
              <a:rPr lang="en-CA" sz="1800" dirty="0"/>
            </a:br>
            <a:br>
              <a:rPr lang="en-CA" sz="1800" dirty="0"/>
            </a:br>
            <a:br>
              <a:rPr lang="en-CA" sz="1800" dirty="0"/>
            </a:br>
            <a:r>
              <a:rPr lang="en-CA" sz="1800" dirty="0"/>
              <a:t>Summer 2021</a:t>
            </a:r>
            <a:br>
              <a:rPr lang="en-CA" sz="1800" dirty="0"/>
            </a:br>
            <a:br>
              <a:rPr lang="en-CA" sz="1800" dirty="0"/>
            </a:br>
            <a:br>
              <a:rPr lang="en-CA" sz="1800" dirty="0"/>
            </a:br>
            <a:r>
              <a:rPr lang="en-US" sz="1800" dirty="0"/>
              <a:t>Team #02:</a:t>
            </a:r>
            <a:br>
              <a:rPr lang="en-US" sz="1800" dirty="0"/>
            </a:br>
            <a:br>
              <a:rPr lang="en-US" sz="1800" dirty="0"/>
            </a:br>
            <a:r>
              <a:rPr lang="en-US" sz="1800" dirty="0" err="1"/>
              <a:t>Zhongdi</a:t>
            </a:r>
            <a:r>
              <a:rPr lang="en-US" sz="1800" dirty="0"/>
              <a:t> Wang</a:t>
            </a:r>
            <a:br>
              <a:rPr lang="en-US" sz="1800" dirty="0"/>
            </a:br>
            <a:r>
              <a:rPr lang="en-CA" sz="1800" dirty="0"/>
              <a:t>Vy Kiet Le</a:t>
            </a:r>
          </a:p>
        </p:txBody>
      </p:sp>
    </p:spTree>
    <p:custDataLst>
      <p:tags r:id="rId1"/>
    </p:custDataLst>
    <p:extLst>
      <p:ext uri="{BB962C8B-B14F-4D97-AF65-F5344CB8AC3E}">
        <p14:creationId xmlns:p14="http://schemas.microsoft.com/office/powerpoint/2010/main" val="2086746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0BB99B-0363-4366-A594-776089D565C5}"/>
              </a:ext>
            </a:extLst>
          </p:cNvPr>
          <p:cNvPicPr>
            <a:picLocks noChangeAspect="1"/>
          </p:cNvPicPr>
          <p:nvPr/>
        </p:nvPicPr>
        <p:blipFill>
          <a:blip r:embed="rId2"/>
          <a:stretch>
            <a:fillRect/>
          </a:stretch>
        </p:blipFill>
        <p:spPr>
          <a:xfrm>
            <a:off x="9525" y="0"/>
            <a:ext cx="12192000" cy="1295400"/>
          </a:xfrm>
          <a:prstGeom prst="rect">
            <a:avLst/>
          </a:prstGeom>
        </p:spPr>
      </p:pic>
      <p:sp>
        <p:nvSpPr>
          <p:cNvPr id="13" name="Titre 1">
            <a:extLst>
              <a:ext uri="{FF2B5EF4-FFF2-40B4-BE49-F238E27FC236}">
                <a16:creationId xmlns:a16="http://schemas.microsoft.com/office/drawing/2014/main" id="{A367AC99-6DFD-4A9E-88B4-C3BF8136B97B}"/>
              </a:ext>
            </a:extLst>
          </p:cNvPr>
          <p:cNvSpPr>
            <a:spLocks noGrp="1"/>
          </p:cNvSpPr>
          <p:nvPr>
            <p:ph type="ctrTitle"/>
          </p:nvPr>
        </p:nvSpPr>
        <p:spPr>
          <a:xfrm>
            <a:off x="609600" y="263999"/>
            <a:ext cx="10053763" cy="843602"/>
          </a:xfrm>
          <a:noFill/>
        </p:spPr>
        <p:txBody>
          <a:bodyPr anchor="b">
            <a:normAutofit/>
          </a:bodyPr>
          <a:lstStyle/>
          <a:p>
            <a:pPr algn="l"/>
            <a:r>
              <a:rPr lang="fr-CA" sz="4000" b="0" dirty="0" err="1">
                <a:solidFill>
                  <a:schemeClr val="bg1"/>
                </a:solidFill>
              </a:rPr>
              <a:t>Visualization</a:t>
            </a:r>
            <a:r>
              <a:rPr lang="fr-CA" sz="4000" b="0" dirty="0">
                <a:solidFill>
                  <a:schemeClr val="bg1"/>
                </a:solidFill>
              </a:rPr>
              <a:t> of </a:t>
            </a:r>
            <a:r>
              <a:rPr lang="fr-CA" sz="4000" b="0" dirty="0" err="1">
                <a:solidFill>
                  <a:schemeClr val="bg1"/>
                </a:solidFill>
              </a:rPr>
              <a:t>prediction</a:t>
            </a:r>
            <a:r>
              <a:rPr lang="fr-CA" sz="4000" b="0" dirty="0">
                <a:solidFill>
                  <a:schemeClr val="bg1"/>
                </a:solidFill>
              </a:rPr>
              <a:t> </a:t>
            </a:r>
            <a:r>
              <a:rPr lang="fr-CA" sz="4000" b="0" dirty="0" err="1">
                <a:solidFill>
                  <a:schemeClr val="bg1"/>
                </a:solidFill>
              </a:rPr>
              <a:t>results</a:t>
            </a:r>
            <a:endParaRPr lang="en-CA" sz="4000" b="0" dirty="0">
              <a:solidFill>
                <a:schemeClr val="bg1"/>
              </a:solidFill>
            </a:endParaRPr>
          </a:p>
        </p:txBody>
      </p:sp>
      <p:pic>
        <p:nvPicPr>
          <p:cNvPr id="3" name="Picture 2" descr="Map&#10;&#10;Description automatically generated">
            <a:extLst>
              <a:ext uri="{FF2B5EF4-FFF2-40B4-BE49-F238E27FC236}">
                <a16:creationId xmlns:a16="http://schemas.microsoft.com/office/drawing/2014/main" id="{0A401D84-7F7B-4947-8688-78535F6244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784108"/>
            <a:ext cx="5381166" cy="3276600"/>
          </a:xfrm>
          <a:prstGeom prst="rect">
            <a:avLst/>
          </a:prstGeom>
        </p:spPr>
      </p:pic>
      <p:sp>
        <p:nvSpPr>
          <p:cNvPr id="2" name="TextBox 1">
            <a:extLst>
              <a:ext uri="{FF2B5EF4-FFF2-40B4-BE49-F238E27FC236}">
                <a16:creationId xmlns:a16="http://schemas.microsoft.com/office/drawing/2014/main" id="{469C0670-7125-CB4D-82FB-24B8AB4A6194}"/>
              </a:ext>
            </a:extLst>
          </p:cNvPr>
          <p:cNvSpPr txBox="1"/>
          <p:nvPr/>
        </p:nvSpPr>
        <p:spPr>
          <a:xfrm>
            <a:off x="54253" y="1427255"/>
            <a:ext cx="1685077" cy="369332"/>
          </a:xfrm>
          <a:prstGeom prst="rect">
            <a:avLst/>
          </a:prstGeom>
          <a:noFill/>
        </p:spPr>
        <p:txBody>
          <a:bodyPr wrap="none" rtlCol="0">
            <a:spAutoFit/>
          </a:bodyPr>
          <a:lstStyle/>
          <a:p>
            <a:r>
              <a:rPr lang="en-US" dirty="0"/>
              <a:t>Historical Data</a:t>
            </a:r>
          </a:p>
        </p:txBody>
      </p:sp>
      <p:sp>
        <p:nvSpPr>
          <p:cNvPr id="9" name="TextBox 8">
            <a:extLst>
              <a:ext uri="{FF2B5EF4-FFF2-40B4-BE49-F238E27FC236}">
                <a16:creationId xmlns:a16="http://schemas.microsoft.com/office/drawing/2014/main" id="{D9B64448-EE5E-734B-BD31-187CFCE78887}"/>
              </a:ext>
            </a:extLst>
          </p:cNvPr>
          <p:cNvSpPr txBox="1"/>
          <p:nvPr/>
        </p:nvSpPr>
        <p:spPr>
          <a:xfrm>
            <a:off x="5111204" y="1423895"/>
            <a:ext cx="1710725" cy="369332"/>
          </a:xfrm>
          <a:prstGeom prst="rect">
            <a:avLst/>
          </a:prstGeom>
          <a:noFill/>
        </p:spPr>
        <p:txBody>
          <a:bodyPr wrap="none" rtlCol="0">
            <a:spAutoFit/>
          </a:bodyPr>
          <a:lstStyle/>
          <a:p>
            <a:r>
              <a:rPr lang="en-US" dirty="0"/>
              <a:t>Predicted Data</a:t>
            </a:r>
          </a:p>
        </p:txBody>
      </p:sp>
      <p:pic>
        <p:nvPicPr>
          <p:cNvPr id="10" name="Picture 9" descr="Map&#10;&#10;Description automatically generated">
            <a:extLst>
              <a:ext uri="{FF2B5EF4-FFF2-40B4-BE49-F238E27FC236}">
                <a16:creationId xmlns:a16="http://schemas.microsoft.com/office/drawing/2014/main" id="{30250243-D057-914B-94C0-AB32CDF647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7887" y="1747963"/>
            <a:ext cx="7080304" cy="4321464"/>
          </a:xfrm>
          <a:prstGeom prst="rect">
            <a:avLst/>
          </a:prstGeom>
        </p:spPr>
      </p:pic>
      <p:sp>
        <p:nvSpPr>
          <p:cNvPr id="8" name="TextBox 7">
            <a:extLst>
              <a:ext uri="{FF2B5EF4-FFF2-40B4-BE49-F238E27FC236}">
                <a16:creationId xmlns:a16="http://schemas.microsoft.com/office/drawing/2014/main" id="{F72B0D77-3DAC-4152-B9CB-0AF69761737A}"/>
              </a:ext>
            </a:extLst>
          </p:cNvPr>
          <p:cNvSpPr txBox="1"/>
          <p:nvPr/>
        </p:nvSpPr>
        <p:spPr>
          <a:xfrm>
            <a:off x="348522" y="5181600"/>
            <a:ext cx="4334350" cy="1015663"/>
          </a:xfrm>
          <a:prstGeom prst="rect">
            <a:avLst/>
          </a:prstGeom>
          <a:noFill/>
        </p:spPr>
        <p:txBody>
          <a:bodyPr wrap="square" rtlCol="0">
            <a:spAutoFit/>
          </a:bodyPr>
          <a:lstStyle/>
          <a:p>
            <a:r>
              <a:rPr lang="en-CA" sz="1200" dirty="0"/>
              <a:t>As depicted in the above results:</a:t>
            </a:r>
          </a:p>
          <a:p>
            <a:pPr marL="171450" indent="-171450">
              <a:buFont typeface="Arial" panose="020B0604020202020204" pitchFamily="34" charset="0"/>
              <a:buChar char="•"/>
            </a:pPr>
            <a:r>
              <a:rPr lang="en-CA" sz="1200" dirty="0"/>
              <a:t>areas LR, CN and MN have changed from Medium risk to High risk this month of September one year later</a:t>
            </a:r>
          </a:p>
          <a:p>
            <a:pPr marL="171450" indent="-171450">
              <a:buFont typeface="Arial" panose="020B0604020202020204" pitchFamily="34" charset="0"/>
              <a:buChar char="•"/>
            </a:pPr>
            <a:r>
              <a:rPr lang="en-CA" sz="1200" dirty="0"/>
              <a:t>areas DV and WM have changed from Low risk to Medium risk this month of September one year later</a:t>
            </a:r>
            <a:endParaRPr lang="en-US" sz="1200" dirty="0"/>
          </a:p>
        </p:txBody>
      </p:sp>
      <p:cxnSp>
        <p:nvCxnSpPr>
          <p:cNvPr id="6" name="Straight Arrow Connector 5">
            <a:extLst>
              <a:ext uri="{FF2B5EF4-FFF2-40B4-BE49-F238E27FC236}">
                <a16:creationId xmlns:a16="http://schemas.microsoft.com/office/drawing/2014/main" id="{0B8360D7-9681-4F4A-B3CD-77FD8F3C71A2}"/>
              </a:ext>
            </a:extLst>
          </p:cNvPr>
          <p:cNvCxnSpPr/>
          <p:nvPr/>
        </p:nvCxnSpPr>
        <p:spPr>
          <a:xfrm>
            <a:off x="2438400" y="3886200"/>
            <a:ext cx="56388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1249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D1DD3D-5E78-4F9F-A6B1-095AEBC97624}"/>
              </a:ext>
            </a:extLst>
          </p:cNvPr>
          <p:cNvPicPr>
            <a:picLocks noChangeAspect="1"/>
          </p:cNvPicPr>
          <p:nvPr/>
        </p:nvPicPr>
        <p:blipFill>
          <a:blip r:embed="rId2"/>
          <a:stretch>
            <a:fillRect/>
          </a:stretch>
        </p:blipFill>
        <p:spPr>
          <a:xfrm>
            <a:off x="-9769" y="13447"/>
            <a:ext cx="12192000" cy="1295400"/>
          </a:xfrm>
          <a:prstGeom prst="rect">
            <a:avLst/>
          </a:prstGeom>
        </p:spPr>
      </p:pic>
      <p:sp>
        <p:nvSpPr>
          <p:cNvPr id="4" name="Titre 1">
            <a:extLst>
              <a:ext uri="{FF2B5EF4-FFF2-40B4-BE49-F238E27FC236}">
                <a16:creationId xmlns:a16="http://schemas.microsoft.com/office/drawing/2014/main" id="{E08C0421-30D5-43F9-9372-F353D2BBD9E1}"/>
              </a:ext>
            </a:extLst>
          </p:cNvPr>
          <p:cNvSpPr>
            <a:spLocks noGrp="1"/>
          </p:cNvSpPr>
          <p:nvPr>
            <p:ph type="ctrTitle"/>
          </p:nvPr>
        </p:nvSpPr>
        <p:spPr>
          <a:xfrm>
            <a:off x="609600" y="76200"/>
            <a:ext cx="10744200" cy="1017494"/>
          </a:xfrm>
          <a:noFill/>
        </p:spPr>
        <p:txBody>
          <a:bodyPr anchor="b">
            <a:normAutofit/>
          </a:bodyPr>
          <a:lstStyle/>
          <a:p>
            <a:pPr algn="l"/>
            <a:r>
              <a:rPr lang="fr-CA" sz="4000" b="0" dirty="0" err="1">
                <a:solidFill>
                  <a:srgbClr val="FFFFFF"/>
                </a:solidFill>
              </a:rPr>
              <a:t>Improvement</a:t>
            </a:r>
            <a:r>
              <a:rPr lang="fr-CA" sz="4000" b="0" dirty="0">
                <a:solidFill>
                  <a:srgbClr val="FFFFFF"/>
                </a:solidFill>
              </a:rPr>
              <a:t> initiatives and future </a:t>
            </a:r>
            <a:r>
              <a:rPr lang="fr-CA" sz="4000" b="0" dirty="0" err="1">
                <a:solidFill>
                  <a:srgbClr val="FFFFFF"/>
                </a:solidFill>
              </a:rPr>
              <a:t>work</a:t>
            </a:r>
            <a:endParaRPr lang="en-CA" sz="4000" b="0" dirty="0">
              <a:solidFill>
                <a:srgbClr val="FFFFFF"/>
              </a:solidFill>
            </a:endParaRPr>
          </a:p>
        </p:txBody>
      </p:sp>
      <p:sp>
        <p:nvSpPr>
          <p:cNvPr id="5" name="TextBox 4">
            <a:extLst>
              <a:ext uri="{FF2B5EF4-FFF2-40B4-BE49-F238E27FC236}">
                <a16:creationId xmlns:a16="http://schemas.microsoft.com/office/drawing/2014/main" id="{E354B89A-2561-46C5-B123-3BEA153B966F}"/>
              </a:ext>
            </a:extLst>
          </p:cNvPr>
          <p:cNvSpPr txBox="1"/>
          <p:nvPr/>
        </p:nvSpPr>
        <p:spPr>
          <a:xfrm>
            <a:off x="609600" y="1676400"/>
            <a:ext cx="10744200" cy="4308872"/>
          </a:xfrm>
          <a:prstGeom prst="rect">
            <a:avLst/>
          </a:prstGeom>
          <a:noFill/>
        </p:spPr>
        <p:txBody>
          <a:bodyPr wrap="square" rtlCol="0">
            <a:spAutoFit/>
          </a:bodyPr>
          <a:lstStyle/>
          <a:p>
            <a:pPr marL="285750" lvl="0" indent="-285750">
              <a:buFont typeface="Arial" panose="020B0604020202020204" pitchFamily="34" charset="0"/>
              <a:buChar char="•"/>
            </a:pPr>
            <a:r>
              <a:rPr lang="en-CA" sz="1600" dirty="0"/>
              <a:t>Explore more features from new datasets which may be more relevant to the fire risk, such as population of borough, education level, etc.</a:t>
            </a:r>
          </a:p>
          <a:p>
            <a:pPr lvl="0"/>
            <a:endParaRPr lang="en-CA" sz="1600" dirty="0"/>
          </a:p>
          <a:p>
            <a:pPr marL="285750" lvl="0" indent="-285750">
              <a:buFont typeface="Arial" panose="020B0604020202020204" pitchFamily="34" charset="0"/>
              <a:buChar char="•"/>
            </a:pPr>
            <a:r>
              <a:rPr lang="en-CA" sz="1600" dirty="0"/>
              <a:t>Spend more time on feature engineering which helps select better feature to improve model performance.</a:t>
            </a:r>
          </a:p>
          <a:p>
            <a:pPr marL="285750" lvl="0" indent="-285750">
              <a:buFont typeface="Arial" panose="020B0604020202020204" pitchFamily="34" charset="0"/>
              <a:buChar char="•"/>
            </a:pPr>
            <a:endParaRPr lang="en-CA" sz="1600" dirty="0"/>
          </a:p>
          <a:p>
            <a:pPr marL="285750" indent="-285750">
              <a:buFont typeface="Arial" panose="020B0604020202020204" pitchFamily="34" charset="0"/>
              <a:buChar char="•"/>
            </a:pPr>
            <a:r>
              <a:rPr lang="en-US" sz="1600" dirty="0"/>
              <a:t>Consider other potential classification models to increase the chance of having a better prediction result.</a:t>
            </a:r>
            <a:endParaRPr lang="en-CA" sz="1600" dirty="0"/>
          </a:p>
          <a:p>
            <a:pPr marL="285750" lvl="0" indent="-285750">
              <a:buFont typeface="Arial" panose="020B0604020202020204" pitchFamily="34" charset="0"/>
              <a:buChar char="•"/>
            </a:pPr>
            <a:endParaRPr lang="en-CA" sz="1600" dirty="0"/>
          </a:p>
          <a:p>
            <a:pPr marL="285750" lvl="0" indent="-285750">
              <a:buFont typeface="Arial" panose="020B0604020202020204" pitchFamily="34" charset="0"/>
              <a:buChar char="•"/>
            </a:pPr>
            <a:r>
              <a:rPr lang="en-CA" sz="1600" dirty="0"/>
              <a:t>In the fire risk categorization, </a:t>
            </a:r>
            <a:r>
              <a:rPr lang="en-US" sz="1600" dirty="0"/>
              <a:t>consider the size of areas/boroughs to compare the risk as the same number of fire incidents may have a different impact on boroughs with different sizes. For example, consider the dissemination blocks of 1 km</a:t>
            </a:r>
            <a:r>
              <a:rPr lang="en-US" sz="1600" baseline="30000" dirty="0"/>
              <a:t>2</a:t>
            </a:r>
            <a:r>
              <a:rPr lang="en-US" sz="1600" dirty="0"/>
              <a:t>.</a:t>
            </a:r>
          </a:p>
          <a:p>
            <a:pPr marL="285750" lvl="0" indent="-285750">
              <a:buFont typeface="Arial" panose="020B0604020202020204" pitchFamily="34" charset="0"/>
              <a:buChar char="•"/>
            </a:pPr>
            <a:endParaRPr lang="en-CA" sz="1600" dirty="0"/>
          </a:p>
          <a:p>
            <a:pPr marL="285750" lvl="0" indent="-285750">
              <a:buFont typeface="Arial" panose="020B0604020202020204" pitchFamily="34" charset="0"/>
              <a:buChar char="•"/>
            </a:pPr>
            <a:r>
              <a:rPr lang="en-US" sz="1600" dirty="0"/>
              <a:t>The severity of the incident may also be taken into consideration in the analysis. An area with low fire risk assigned by the model could have a high severity calculated in terms of significant loss of life and property damages.</a:t>
            </a:r>
            <a:endParaRPr lang="en-CA" sz="1600" dirty="0"/>
          </a:p>
          <a:p>
            <a:pPr lvl="0"/>
            <a:endParaRPr lang="en-CA" sz="1600" dirty="0"/>
          </a:p>
          <a:p>
            <a:pPr marL="285750" lvl="0" indent="-285750">
              <a:buFont typeface="Arial" panose="020B0604020202020204" pitchFamily="34" charset="0"/>
              <a:buChar char="•"/>
            </a:pPr>
            <a:r>
              <a:rPr lang="en-US" sz="1600" dirty="0"/>
              <a:t>Consider the number of fire stations in each borough to help stakeholders better manage their resources.</a:t>
            </a:r>
            <a:endParaRPr lang="en-CA" sz="1600" dirty="0"/>
          </a:p>
          <a:p>
            <a:pPr marL="800100" lvl="1" indent="-342900">
              <a:buFont typeface="Arial" panose="020B0604020202020204" pitchFamily="34" charset="0"/>
              <a:buChar char="•"/>
            </a:pPr>
            <a:endParaRPr lang="en-US" dirty="0"/>
          </a:p>
        </p:txBody>
      </p:sp>
    </p:spTree>
    <p:extLst>
      <p:ext uri="{BB962C8B-B14F-4D97-AF65-F5344CB8AC3E}">
        <p14:creationId xmlns:p14="http://schemas.microsoft.com/office/powerpoint/2010/main" val="2692278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11D5B69-2802-F64A-94E5-8852001AD2C2}"/>
              </a:ext>
            </a:extLst>
          </p:cNvPr>
          <p:cNvSpPr/>
          <p:nvPr/>
        </p:nvSpPr>
        <p:spPr>
          <a:xfrm>
            <a:off x="3352800" y="2133600"/>
            <a:ext cx="3877986"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Tree>
    <p:custDataLst>
      <p:tags r:id="rId1"/>
    </p:custDataLst>
    <p:extLst>
      <p:ext uri="{BB962C8B-B14F-4D97-AF65-F5344CB8AC3E}">
        <p14:creationId xmlns:p14="http://schemas.microsoft.com/office/powerpoint/2010/main" val="918110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863B45-1FFC-4BD2-A398-1C11013E4E58}"/>
              </a:ext>
            </a:extLst>
          </p:cNvPr>
          <p:cNvSpPr>
            <a:spLocks noGrp="1"/>
          </p:cNvSpPr>
          <p:nvPr>
            <p:ph idx="1"/>
          </p:nvPr>
        </p:nvSpPr>
        <p:spPr>
          <a:xfrm>
            <a:off x="609600" y="990600"/>
            <a:ext cx="7162800" cy="5135563"/>
          </a:xfrm>
        </p:spPr>
        <p:txBody>
          <a:bodyPr>
            <a:normAutofit/>
          </a:bodyPr>
          <a:lstStyle/>
          <a:p>
            <a:r>
              <a:rPr lang="en-US" sz="2600" dirty="0"/>
              <a:t>Problem statement</a:t>
            </a:r>
          </a:p>
          <a:p>
            <a:r>
              <a:rPr lang="en-US" sz="2600" dirty="0"/>
              <a:t>Our solution approach</a:t>
            </a:r>
          </a:p>
          <a:p>
            <a:r>
              <a:rPr lang="en-US" sz="2600" dirty="0"/>
              <a:t>Data exploration and cleaning</a:t>
            </a:r>
          </a:p>
          <a:p>
            <a:r>
              <a:rPr lang="en-US" sz="2600" dirty="0"/>
              <a:t>Feature engineering</a:t>
            </a:r>
          </a:p>
          <a:p>
            <a:r>
              <a:rPr lang="en-US" sz="2600" dirty="0"/>
              <a:t>Modelling techniques</a:t>
            </a:r>
          </a:p>
          <a:p>
            <a:r>
              <a:rPr lang="en-US" sz="2600" dirty="0"/>
              <a:t>Summary of the models and their results</a:t>
            </a:r>
          </a:p>
          <a:p>
            <a:r>
              <a:rPr lang="en-US" sz="2600" dirty="0"/>
              <a:t>Model used for prediction: XGBoost</a:t>
            </a:r>
          </a:p>
          <a:p>
            <a:r>
              <a:rPr lang="en-US" sz="2600" dirty="0"/>
              <a:t>Visualization of prediction results</a:t>
            </a:r>
          </a:p>
          <a:p>
            <a:r>
              <a:rPr lang="en-US" sz="2600" dirty="0"/>
              <a:t>Improvement initiatives and future work</a:t>
            </a:r>
          </a:p>
        </p:txBody>
      </p:sp>
      <p:sp>
        <p:nvSpPr>
          <p:cNvPr id="3" name="Title 2">
            <a:extLst>
              <a:ext uri="{FF2B5EF4-FFF2-40B4-BE49-F238E27FC236}">
                <a16:creationId xmlns:a16="http://schemas.microsoft.com/office/drawing/2014/main" id="{C2FCB592-9BAC-4258-A88A-635986216C53}"/>
              </a:ext>
            </a:extLst>
          </p:cNvPr>
          <p:cNvSpPr>
            <a:spLocks noGrp="1"/>
          </p:cNvSpPr>
          <p:nvPr>
            <p:ph type="title"/>
          </p:nvPr>
        </p:nvSpPr>
        <p:spPr/>
        <p:txBody>
          <a:bodyPr/>
          <a:lstStyle/>
          <a:p>
            <a:pPr algn="l"/>
            <a:r>
              <a:rPr lang="en-US" dirty="0"/>
              <a:t>  Table of Contents</a:t>
            </a:r>
          </a:p>
        </p:txBody>
      </p:sp>
    </p:spTree>
    <p:extLst>
      <p:ext uri="{BB962C8B-B14F-4D97-AF65-F5344CB8AC3E}">
        <p14:creationId xmlns:p14="http://schemas.microsoft.com/office/powerpoint/2010/main" val="695050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66E441-9C84-4A6B-B21A-DE15E2DAC8A4}"/>
              </a:ext>
            </a:extLst>
          </p:cNvPr>
          <p:cNvPicPr>
            <a:picLocks noChangeAspect="1"/>
          </p:cNvPicPr>
          <p:nvPr/>
        </p:nvPicPr>
        <p:blipFill>
          <a:blip r:embed="rId2"/>
          <a:stretch>
            <a:fillRect/>
          </a:stretch>
        </p:blipFill>
        <p:spPr>
          <a:xfrm>
            <a:off x="9525" y="0"/>
            <a:ext cx="12192000" cy="1371600"/>
          </a:xfrm>
          <a:prstGeom prst="rect">
            <a:avLst/>
          </a:prstGeom>
        </p:spPr>
      </p:pic>
      <p:sp>
        <p:nvSpPr>
          <p:cNvPr id="3" name="Content Placeholder 2">
            <a:extLst>
              <a:ext uri="{FF2B5EF4-FFF2-40B4-BE49-F238E27FC236}">
                <a16:creationId xmlns:a16="http://schemas.microsoft.com/office/drawing/2014/main" id="{E3CE65FA-2D4F-4408-9EF1-252F44FA21DE}"/>
              </a:ext>
            </a:extLst>
          </p:cNvPr>
          <p:cNvSpPr>
            <a:spLocks noGrp="1"/>
          </p:cNvSpPr>
          <p:nvPr>
            <p:ph idx="1"/>
          </p:nvPr>
        </p:nvSpPr>
        <p:spPr>
          <a:xfrm>
            <a:off x="602343" y="1463674"/>
            <a:ext cx="3338286" cy="4669476"/>
          </a:xfrm>
        </p:spPr>
        <p:txBody>
          <a:bodyPr>
            <a:normAutofit/>
          </a:bodyPr>
          <a:lstStyle/>
          <a:p>
            <a:pPr marL="0" indent="0">
              <a:buNone/>
            </a:pPr>
            <a:r>
              <a:rPr lang="en-US" sz="2400" b="1" dirty="0"/>
              <a:t>Context</a:t>
            </a:r>
          </a:p>
          <a:p>
            <a:pPr marL="0" indent="0">
              <a:buNone/>
            </a:pPr>
            <a:endParaRPr lang="en-US" sz="1600" dirty="0"/>
          </a:p>
          <a:p>
            <a:pPr marL="0" indent="0">
              <a:buNone/>
            </a:pPr>
            <a:r>
              <a:rPr lang="en-US" sz="1600" dirty="0"/>
              <a:t>The city of Montreal is tasked with interventions on many levels to help protect lives and properties. One of the events that cause the most damage is undoubtedly when an apartment of a building catches fire and spreads it to other neighboring units.</a:t>
            </a:r>
          </a:p>
          <a:p>
            <a:pPr marL="0" indent="0">
              <a:buNone/>
            </a:pPr>
            <a:endParaRPr lang="en-US" sz="1600" dirty="0"/>
          </a:p>
          <a:p>
            <a:pPr marL="0" indent="0">
              <a:buNone/>
            </a:pPr>
            <a:r>
              <a:rPr lang="en-US" sz="1600" dirty="0"/>
              <a:t>Along with the city of Montreal, the firefighters of the SIM and the managers in charge of the fire prevention planning want to predict fire risk and distribute resources to areas in the city that most need it.</a:t>
            </a:r>
          </a:p>
        </p:txBody>
      </p:sp>
      <p:sp>
        <p:nvSpPr>
          <p:cNvPr id="5" name="Titre 1">
            <a:extLst>
              <a:ext uri="{FF2B5EF4-FFF2-40B4-BE49-F238E27FC236}">
                <a16:creationId xmlns:a16="http://schemas.microsoft.com/office/drawing/2014/main" id="{E0719C5A-94F5-4B65-8FC2-9C159A2B0E9E}"/>
              </a:ext>
            </a:extLst>
          </p:cNvPr>
          <p:cNvSpPr txBox="1">
            <a:spLocks/>
          </p:cNvSpPr>
          <p:nvPr/>
        </p:nvSpPr>
        <p:spPr>
          <a:xfrm>
            <a:off x="609600" y="223090"/>
            <a:ext cx="10744200" cy="1017494"/>
          </a:xfrm>
          <a:prstGeom prst="rect">
            <a:avLst/>
          </a:prstGeom>
          <a:noFill/>
        </p:spPr>
        <p:txBody>
          <a:bodyPr vert="horz" lIns="91440" tIns="45720" rIns="91440" bIns="45720" rtlCol="0" anchor="b">
            <a:normAutofit/>
          </a:bodyPr>
          <a:lstStyle>
            <a:lvl1pPr algn="ctr" defTabSz="914400" rtl="0" eaLnBrk="1" latinLnBrk="0" hangingPunct="1">
              <a:spcBef>
                <a:spcPct val="0"/>
              </a:spcBef>
              <a:buNone/>
              <a:defRPr sz="3600" b="1" kern="1200">
                <a:solidFill>
                  <a:schemeClr val="tx1">
                    <a:lumMod val="85000"/>
                    <a:lumOff val="15000"/>
                  </a:schemeClr>
                </a:solidFill>
                <a:latin typeface="+mj-lt"/>
                <a:ea typeface="+mj-ea"/>
                <a:cs typeface="+mj-cs"/>
              </a:defRPr>
            </a:lvl1pPr>
          </a:lstStyle>
          <a:p>
            <a:pPr algn="l" fontAlgn="auto">
              <a:spcAft>
                <a:spcPts val="0"/>
              </a:spcAft>
            </a:pPr>
            <a:r>
              <a:rPr lang="fr-CA" sz="4000" b="0" dirty="0" err="1">
                <a:solidFill>
                  <a:srgbClr val="FFFFFF"/>
                </a:solidFill>
              </a:rPr>
              <a:t>Problem</a:t>
            </a:r>
            <a:r>
              <a:rPr lang="fr-CA" sz="4000" b="0" dirty="0">
                <a:solidFill>
                  <a:srgbClr val="FFFFFF"/>
                </a:solidFill>
              </a:rPr>
              <a:t> </a:t>
            </a:r>
            <a:r>
              <a:rPr lang="fr-CA" sz="4000" b="0" dirty="0" err="1">
                <a:solidFill>
                  <a:srgbClr val="FFFFFF"/>
                </a:solidFill>
              </a:rPr>
              <a:t>Statement</a:t>
            </a:r>
            <a:endParaRPr lang="en-CA" sz="4000" b="0" dirty="0">
              <a:solidFill>
                <a:srgbClr val="FFFFFF"/>
              </a:solidFill>
            </a:endParaRPr>
          </a:p>
        </p:txBody>
      </p:sp>
      <p:sp>
        <p:nvSpPr>
          <p:cNvPr id="8" name="Content Placeholder 2">
            <a:extLst>
              <a:ext uri="{FF2B5EF4-FFF2-40B4-BE49-F238E27FC236}">
                <a16:creationId xmlns:a16="http://schemas.microsoft.com/office/drawing/2014/main" id="{ADB7D942-C994-483D-81BD-1CFBA065F4F3}"/>
              </a:ext>
            </a:extLst>
          </p:cNvPr>
          <p:cNvSpPr txBox="1">
            <a:spLocks/>
          </p:cNvSpPr>
          <p:nvPr/>
        </p:nvSpPr>
        <p:spPr>
          <a:xfrm>
            <a:off x="4191001" y="1463674"/>
            <a:ext cx="3338286" cy="27877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Font typeface="Arial" pitchFamily="34" charset="0"/>
              <a:buNone/>
            </a:pPr>
            <a:r>
              <a:rPr lang="en-US" sz="2400" b="1" dirty="0"/>
              <a:t>Problem</a:t>
            </a:r>
          </a:p>
          <a:p>
            <a:pPr marL="0" indent="0" fontAlgn="auto">
              <a:spcAft>
                <a:spcPts val="0"/>
              </a:spcAft>
              <a:buFont typeface="Arial" pitchFamily="34" charset="0"/>
              <a:buNone/>
            </a:pPr>
            <a:endParaRPr lang="en-US" sz="1600" dirty="0"/>
          </a:p>
          <a:p>
            <a:pPr marL="0" indent="0" fontAlgn="auto">
              <a:spcAft>
                <a:spcPts val="0"/>
              </a:spcAft>
              <a:buFont typeface="Arial" pitchFamily="34" charset="0"/>
              <a:buNone/>
            </a:pPr>
            <a:r>
              <a:rPr lang="en-US" sz="1600" dirty="0"/>
              <a:t>One of the biggest challenges that the city has faced in the fire prevention is to create the right model that would predict high fire risk areas and allocate the necessary resources to those areas for fire inspections and for taking appropriate fire intervention measures.</a:t>
            </a:r>
          </a:p>
        </p:txBody>
      </p:sp>
      <p:sp>
        <p:nvSpPr>
          <p:cNvPr id="9" name="Content Placeholder 2">
            <a:extLst>
              <a:ext uri="{FF2B5EF4-FFF2-40B4-BE49-F238E27FC236}">
                <a16:creationId xmlns:a16="http://schemas.microsoft.com/office/drawing/2014/main" id="{5BD7F090-96F5-4A07-97A2-882BC9AD9C97}"/>
              </a:ext>
            </a:extLst>
          </p:cNvPr>
          <p:cNvSpPr txBox="1">
            <a:spLocks/>
          </p:cNvSpPr>
          <p:nvPr/>
        </p:nvSpPr>
        <p:spPr>
          <a:xfrm>
            <a:off x="4181476" y="4305354"/>
            <a:ext cx="3338286" cy="1938674"/>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Font typeface="Arial" pitchFamily="34" charset="0"/>
              <a:buNone/>
            </a:pPr>
            <a:r>
              <a:rPr lang="en-US" sz="2400" b="1" dirty="0"/>
              <a:t>Solution</a:t>
            </a:r>
          </a:p>
          <a:p>
            <a:pPr marL="0" indent="0" fontAlgn="auto">
              <a:spcAft>
                <a:spcPts val="0"/>
              </a:spcAft>
              <a:buFont typeface="Arial" pitchFamily="34" charset="0"/>
              <a:buNone/>
            </a:pPr>
            <a:endParaRPr lang="en-US" sz="1600" dirty="0"/>
          </a:p>
          <a:p>
            <a:pPr marL="0" indent="0" fontAlgn="auto">
              <a:spcAft>
                <a:spcPts val="0"/>
              </a:spcAft>
              <a:buFont typeface="Arial" pitchFamily="34" charset="0"/>
              <a:buNone/>
            </a:pPr>
            <a:r>
              <a:rPr lang="en-US" sz="1600" dirty="0"/>
              <a:t>The goal of our team project is to predict fire risk level for each area delimited by the administrative limits in the city of Montreal for the next months.</a:t>
            </a:r>
          </a:p>
        </p:txBody>
      </p:sp>
      <p:cxnSp>
        <p:nvCxnSpPr>
          <p:cNvPr id="10" name="Straight Connector 9">
            <a:extLst>
              <a:ext uri="{FF2B5EF4-FFF2-40B4-BE49-F238E27FC236}">
                <a16:creationId xmlns:a16="http://schemas.microsoft.com/office/drawing/2014/main" id="{8A2B8057-6482-45E0-8A31-8D2C43A848DC}"/>
              </a:ext>
            </a:extLst>
          </p:cNvPr>
          <p:cNvCxnSpPr/>
          <p:nvPr/>
        </p:nvCxnSpPr>
        <p:spPr>
          <a:xfrm>
            <a:off x="711450" y="1865950"/>
            <a:ext cx="990600" cy="0"/>
          </a:xfrm>
          <a:prstGeom prst="line">
            <a:avLst/>
          </a:prstGeom>
          <a:effectLst/>
        </p:spPr>
        <p:style>
          <a:lnRef idx="3">
            <a:schemeClr val="accent3"/>
          </a:lnRef>
          <a:fillRef idx="0">
            <a:schemeClr val="accent3"/>
          </a:fillRef>
          <a:effectRef idx="2">
            <a:schemeClr val="accent3"/>
          </a:effectRef>
          <a:fontRef idx="minor">
            <a:schemeClr val="tx1"/>
          </a:fontRef>
        </p:style>
      </p:cxnSp>
      <p:cxnSp>
        <p:nvCxnSpPr>
          <p:cNvPr id="11" name="Straight Connector 10">
            <a:extLst>
              <a:ext uri="{FF2B5EF4-FFF2-40B4-BE49-F238E27FC236}">
                <a16:creationId xmlns:a16="http://schemas.microsoft.com/office/drawing/2014/main" id="{77C26F91-9025-4050-B69E-0E09A662C42A}"/>
              </a:ext>
            </a:extLst>
          </p:cNvPr>
          <p:cNvCxnSpPr>
            <a:cxnSpLocks/>
          </p:cNvCxnSpPr>
          <p:nvPr/>
        </p:nvCxnSpPr>
        <p:spPr>
          <a:xfrm>
            <a:off x="4276069" y="1884783"/>
            <a:ext cx="1066800" cy="0"/>
          </a:xfrm>
          <a:prstGeom prst="line">
            <a:avLst/>
          </a:prstGeom>
          <a:effectLst/>
        </p:spPr>
        <p:style>
          <a:lnRef idx="3">
            <a:schemeClr val="accent3"/>
          </a:lnRef>
          <a:fillRef idx="0">
            <a:schemeClr val="accent3"/>
          </a:fillRef>
          <a:effectRef idx="2">
            <a:schemeClr val="accent3"/>
          </a:effectRef>
          <a:fontRef idx="minor">
            <a:schemeClr val="tx1"/>
          </a:fontRef>
        </p:style>
      </p:cxnSp>
      <p:pic>
        <p:nvPicPr>
          <p:cNvPr id="1028" name="Picture 4">
            <a:extLst>
              <a:ext uri="{FF2B5EF4-FFF2-40B4-BE49-F238E27FC236}">
                <a16:creationId xmlns:a16="http://schemas.microsoft.com/office/drawing/2014/main" id="{D221834F-3A45-4BB8-94E4-ED91373A16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330" y="2362200"/>
            <a:ext cx="4223008" cy="281446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8FAD9578-5AFB-45ED-8CDB-FC8131874BC9}"/>
              </a:ext>
            </a:extLst>
          </p:cNvPr>
          <p:cNvCxnSpPr>
            <a:cxnSpLocks/>
          </p:cNvCxnSpPr>
          <p:nvPr/>
        </p:nvCxnSpPr>
        <p:spPr>
          <a:xfrm>
            <a:off x="4276069" y="4686354"/>
            <a:ext cx="1066800" cy="0"/>
          </a:xfrm>
          <a:prstGeom prst="line">
            <a:avLst/>
          </a:prstGeom>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005825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66E441-9C84-4A6B-B21A-DE15E2DAC8A4}"/>
              </a:ext>
            </a:extLst>
          </p:cNvPr>
          <p:cNvPicPr>
            <a:picLocks noChangeAspect="1"/>
          </p:cNvPicPr>
          <p:nvPr/>
        </p:nvPicPr>
        <p:blipFill>
          <a:blip r:embed="rId2"/>
          <a:stretch>
            <a:fillRect/>
          </a:stretch>
        </p:blipFill>
        <p:spPr>
          <a:xfrm>
            <a:off x="9525" y="0"/>
            <a:ext cx="12192000" cy="1371600"/>
          </a:xfrm>
          <a:prstGeom prst="rect">
            <a:avLst/>
          </a:prstGeom>
        </p:spPr>
      </p:pic>
      <p:sp>
        <p:nvSpPr>
          <p:cNvPr id="5" name="Titre 1">
            <a:extLst>
              <a:ext uri="{FF2B5EF4-FFF2-40B4-BE49-F238E27FC236}">
                <a16:creationId xmlns:a16="http://schemas.microsoft.com/office/drawing/2014/main" id="{E0719C5A-94F5-4B65-8FC2-9C159A2B0E9E}"/>
              </a:ext>
            </a:extLst>
          </p:cNvPr>
          <p:cNvSpPr txBox="1">
            <a:spLocks/>
          </p:cNvSpPr>
          <p:nvPr/>
        </p:nvSpPr>
        <p:spPr>
          <a:xfrm>
            <a:off x="609600" y="223090"/>
            <a:ext cx="10744200" cy="1017494"/>
          </a:xfrm>
          <a:prstGeom prst="rect">
            <a:avLst/>
          </a:prstGeom>
          <a:noFill/>
        </p:spPr>
        <p:txBody>
          <a:bodyPr vert="horz" lIns="91440" tIns="45720" rIns="91440" bIns="45720" rtlCol="0" anchor="b">
            <a:normAutofit/>
          </a:bodyPr>
          <a:lstStyle>
            <a:lvl1pPr algn="ctr" defTabSz="914400" rtl="0" eaLnBrk="1" latinLnBrk="0" hangingPunct="1">
              <a:spcBef>
                <a:spcPct val="0"/>
              </a:spcBef>
              <a:buNone/>
              <a:defRPr sz="3600" b="1" kern="1200">
                <a:solidFill>
                  <a:schemeClr val="tx1">
                    <a:lumMod val="85000"/>
                    <a:lumOff val="15000"/>
                  </a:schemeClr>
                </a:solidFill>
                <a:latin typeface="+mj-lt"/>
                <a:ea typeface="+mj-ea"/>
                <a:cs typeface="+mj-cs"/>
              </a:defRPr>
            </a:lvl1pPr>
          </a:lstStyle>
          <a:p>
            <a:pPr algn="l" fontAlgn="auto">
              <a:spcAft>
                <a:spcPts val="0"/>
              </a:spcAft>
            </a:pPr>
            <a:r>
              <a:rPr lang="fr-CA" sz="4000" b="0" dirty="0">
                <a:solidFill>
                  <a:srgbClr val="FFFFFF"/>
                </a:solidFill>
              </a:rPr>
              <a:t>Our solution approach</a:t>
            </a:r>
            <a:endParaRPr lang="en-CA" sz="4000" b="0" dirty="0">
              <a:solidFill>
                <a:srgbClr val="FFFFFF"/>
              </a:solidFill>
            </a:endParaRPr>
          </a:p>
        </p:txBody>
      </p:sp>
      <p:pic>
        <p:nvPicPr>
          <p:cNvPr id="7" name="Picture 6">
            <a:extLst>
              <a:ext uri="{FF2B5EF4-FFF2-40B4-BE49-F238E27FC236}">
                <a16:creationId xmlns:a16="http://schemas.microsoft.com/office/drawing/2014/main" id="{3F43CD61-0678-491F-BA9F-C5DAE34D5465}"/>
              </a:ext>
            </a:extLst>
          </p:cNvPr>
          <p:cNvPicPr>
            <a:picLocks noChangeAspect="1"/>
          </p:cNvPicPr>
          <p:nvPr/>
        </p:nvPicPr>
        <p:blipFill>
          <a:blip r:embed="rId3"/>
          <a:stretch>
            <a:fillRect/>
          </a:stretch>
        </p:blipFill>
        <p:spPr>
          <a:xfrm>
            <a:off x="534434" y="2251493"/>
            <a:ext cx="942857" cy="800000"/>
          </a:xfrm>
          <a:prstGeom prst="rect">
            <a:avLst/>
          </a:prstGeom>
        </p:spPr>
      </p:pic>
      <p:pic>
        <p:nvPicPr>
          <p:cNvPr id="8" name="Picture 7">
            <a:extLst>
              <a:ext uri="{FF2B5EF4-FFF2-40B4-BE49-F238E27FC236}">
                <a16:creationId xmlns:a16="http://schemas.microsoft.com/office/drawing/2014/main" id="{76350F75-ADDC-40FF-AC43-FFF303BE7923}"/>
              </a:ext>
            </a:extLst>
          </p:cNvPr>
          <p:cNvPicPr>
            <a:picLocks noChangeAspect="1"/>
          </p:cNvPicPr>
          <p:nvPr/>
        </p:nvPicPr>
        <p:blipFill>
          <a:blip r:embed="rId3"/>
          <a:stretch>
            <a:fillRect/>
          </a:stretch>
        </p:blipFill>
        <p:spPr>
          <a:xfrm>
            <a:off x="1742752" y="2254098"/>
            <a:ext cx="942857" cy="800000"/>
          </a:xfrm>
          <a:prstGeom prst="rect">
            <a:avLst/>
          </a:prstGeom>
        </p:spPr>
      </p:pic>
      <p:pic>
        <p:nvPicPr>
          <p:cNvPr id="9" name="Picture 8">
            <a:extLst>
              <a:ext uri="{FF2B5EF4-FFF2-40B4-BE49-F238E27FC236}">
                <a16:creationId xmlns:a16="http://schemas.microsoft.com/office/drawing/2014/main" id="{A19376AF-D9EC-40C2-A1BC-BE9E045C2081}"/>
              </a:ext>
            </a:extLst>
          </p:cNvPr>
          <p:cNvPicPr>
            <a:picLocks noChangeAspect="1"/>
          </p:cNvPicPr>
          <p:nvPr/>
        </p:nvPicPr>
        <p:blipFill>
          <a:blip r:embed="rId3"/>
          <a:stretch>
            <a:fillRect/>
          </a:stretch>
        </p:blipFill>
        <p:spPr>
          <a:xfrm>
            <a:off x="526150" y="3345307"/>
            <a:ext cx="942857" cy="800000"/>
          </a:xfrm>
          <a:prstGeom prst="rect">
            <a:avLst/>
          </a:prstGeom>
        </p:spPr>
      </p:pic>
      <p:pic>
        <p:nvPicPr>
          <p:cNvPr id="10" name="Picture 9">
            <a:extLst>
              <a:ext uri="{FF2B5EF4-FFF2-40B4-BE49-F238E27FC236}">
                <a16:creationId xmlns:a16="http://schemas.microsoft.com/office/drawing/2014/main" id="{3E8F44DD-5852-4F54-B4BD-2431F0AF41BA}"/>
              </a:ext>
            </a:extLst>
          </p:cNvPr>
          <p:cNvPicPr>
            <a:picLocks noChangeAspect="1"/>
          </p:cNvPicPr>
          <p:nvPr/>
        </p:nvPicPr>
        <p:blipFill>
          <a:blip r:embed="rId3"/>
          <a:stretch>
            <a:fillRect/>
          </a:stretch>
        </p:blipFill>
        <p:spPr>
          <a:xfrm>
            <a:off x="1718416" y="3374279"/>
            <a:ext cx="942857" cy="800000"/>
          </a:xfrm>
          <a:prstGeom prst="rect">
            <a:avLst/>
          </a:prstGeom>
        </p:spPr>
      </p:pic>
      <p:pic>
        <p:nvPicPr>
          <p:cNvPr id="11" name="Picture 10">
            <a:extLst>
              <a:ext uri="{FF2B5EF4-FFF2-40B4-BE49-F238E27FC236}">
                <a16:creationId xmlns:a16="http://schemas.microsoft.com/office/drawing/2014/main" id="{66427C07-6963-4C74-9A98-402E88911DF0}"/>
              </a:ext>
            </a:extLst>
          </p:cNvPr>
          <p:cNvPicPr>
            <a:picLocks noChangeAspect="1"/>
          </p:cNvPicPr>
          <p:nvPr/>
        </p:nvPicPr>
        <p:blipFill>
          <a:blip r:embed="rId3"/>
          <a:stretch>
            <a:fillRect/>
          </a:stretch>
        </p:blipFill>
        <p:spPr>
          <a:xfrm>
            <a:off x="1073322" y="4372532"/>
            <a:ext cx="942857" cy="800000"/>
          </a:xfrm>
          <a:prstGeom prst="rect">
            <a:avLst/>
          </a:prstGeom>
        </p:spPr>
      </p:pic>
      <p:sp>
        <p:nvSpPr>
          <p:cNvPr id="12" name="TextBox 11">
            <a:extLst>
              <a:ext uri="{FF2B5EF4-FFF2-40B4-BE49-F238E27FC236}">
                <a16:creationId xmlns:a16="http://schemas.microsoft.com/office/drawing/2014/main" id="{E22CDD4E-882E-43F7-8C96-3618BA7F8307}"/>
              </a:ext>
            </a:extLst>
          </p:cNvPr>
          <p:cNvSpPr txBox="1"/>
          <p:nvPr/>
        </p:nvSpPr>
        <p:spPr>
          <a:xfrm>
            <a:off x="268937" y="3001087"/>
            <a:ext cx="1454914" cy="40011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000" dirty="0"/>
              <a:t>Dataset A: Interventions</a:t>
            </a:r>
          </a:p>
        </p:txBody>
      </p:sp>
      <p:sp>
        <p:nvSpPr>
          <p:cNvPr id="13" name="TextBox 12">
            <a:extLst>
              <a:ext uri="{FF2B5EF4-FFF2-40B4-BE49-F238E27FC236}">
                <a16:creationId xmlns:a16="http://schemas.microsoft.com/office/drawing/2014/main" id="{95D1573C-5B00-444B-9D50-47708F68C3EB}"/>
              </a:ext>
            </a:extLst>
          </p:cNvPr>
          <p:cNvSpPr txBox="1"/>
          <p:nvPr/>
        </p:nvSpPr>
        <p:spPr>
          <a:xfrm>
            <a:off x="1566481" y="3002034"/>
            <a:ext cx="1295400" cy="40011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000" dirty="0"/>
              <a:t>Dataset B: Fire stations</a:t>
            </a:r>
          </a:p>
        </p:txBody>
      </p:sp>
      <p:sp>
        <p:nvSpPr>
          <p:cNvPr id="14" name="TextBox 13">
            <a:extLst>
              <a:ext uri="{FF2B5EF4-FFF2-40B4-BE49-F238E27FC236}">
                <a16:creationId xmlns:a16="http://schemas.microsoft.com/office/drawing/2014/main" id="{0E3265E3-7391-4D86-B36E-C8F84F6939AC}"/>
              </a:ext>
            </a:extLst>
          </p:cNvPr>
          <p:cNvSpPr txBox="1"/>
          <p:nvPr/>
        </p:nvSpPr>
        <p:spPr>
          <a:xfrm>
            <a:off x="268937" y="4098016"/>
            <a:ext cx="1390651" cy="40011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000" dirty="0"/>
              <a:t>Dataset C: Crime Incidents</a:t>
            </a:r>
          </a:p>
        </p:txBody>
      </p:sp>
      <p:sp>
        <p:nvSpPr>
          <p:cNvPr id="15" name="TextBox 14">
            <a:extLst>
              <a:ext uri="{FF2B5EF4-FFF2-40B4-BE49-F238E27FC236}">
                <a16:creationId xmlns:a16="http://schemas.microsoft.com/office/drawing/2014/main" id="{3C250651-247E-457E-908B-66CD800FA159}"/>
              </a:ext>
            </a:extLst>
          </p:cNvPr>
          <p:cNvSpPr txBox="1"/>
          <p:nvPr/>
        </p:nvSpPr>
        <p:spPr>
          <a:xfrm>
            <a:off x="1508473" y="4098016"/>
            <a:ext cx="1438394" cy="40011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000" dirty="0"/>
              <a:t>Dataset D: Property Assessment</a:t>
            </a:r>
          </a:p>
        </p:txBody>
      </p:sp>
      <p:sp>
        <p:nvSpPr>
          <p:cNvPr id="16" name="TextBox 15">
            <a:extLst>
              <a:ext uri="{FF2B5EF4-FFF2-40B4-BE49-F238E27FC236}">
                <a16:creationId xmlns:a16="http://schemas.microsoft.com/office/drawing/2014/main" id="{1DC2BFF0-0B09-4CF2-8456-64C1A196A921}"/>
              </a:ext>
            </a:extLst>
          </p:cNvPr>
          <p:cNvSpPr txBox="1"/>
          <p:nvPr/>
        </p:nvSpPr>
        <p:spPr>
          <a:xfrm>
            <a:off x="734571" y="5171710"/>
            <a:ext cx="1655058" cy="40011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000" dirty="0"/>
              <a:t>Dataset E: Administrative Limits of Montreal Area</a:t>
            </a:r>
          </a:p>
        </p:txBody>
      </p:sp>
      <p:sp>
        <p:nvSpPr>
          <p:cNvPr id="17" name="TextBox 16">
            <a:extLst>
              <a:ext uri="{FF2B5EF4-FFF2-40B4-BE49-F238E27FC236}">
                <a16:creationId xmlns:a16="http://schemas.microsoft.com/office/drawing/2014/main" id="{F0987DDA-9FFE-422B-B28A-E0EA3FBBB285}"/>
              </a:ext>
            </a:extLst>
          </p:cNvPr>
          <p:cNvSpPr txBox="1"/>
          <p:nvPr/>
        </p:nvSpPr>
        <p:spPr>
          <a:xfrm>
            <a:off x="609600" y="1828800"/>
            <a:ext cx="1905000" cy="338554"/>
          </a:xfrm>
          <a:prstGeom prst="rect">
            <a:avLst/>
          </a:prstGeom>
          <a:solidFill>
            <a:schemeClr val="accent5"/>
          </a:solidFill>
          <a:ln>
            <a:solidFill>
              <a:schemeClr val="tx1"/>
            </a:solidFill>
          </a:ln>
          <a:effectLst/>
        </p:spPr>
        <p:txBody>
          <a:bodyPr wrap="square" rtlCol="0">
            <a:spAutoFit/>
          </a:bodyPr>
          <a:lstStyle/>
          <a:p>
            <a:pPr algn="ctr"/>
            <a:r>
              <a:rPr lang="en-US" sz="1600" dirty="0"/>
              <a:t>Data source</a:t>
            </a:r>
          </a:p>
        </p:txBody>
      </p:sp>
      <p:sp>
        <p:nvSpPr>
          <p:cNvPr id="18" name="TextBox 17">
            <a:extLst>
              <a:ext uri="{FF2B5EF4-FFF2-40B4-BE49-F238E27FC236}">
                <a16:creationId xmlns:a16="http://schemas.microsoft.com/office/drawing/2014/main" id="{B52AC219-4900-439F-BB57-AA0BC45921C2}"/>
              </a:ext>
            </a:extLst>
          </p:cNvPr>
          <p:cNvSpPr txBox="1"/>
          <p:nvPr/>
        </p:nvSpPr>
        <p:spPr>
          <a:xfrm>
            <a:off x="2861881" y="1830993"/>
            <a:ext cx="1905000" cy="338554"/>
          </a:xfrm>
          <a:prstGeom prst="rect">
            <a:avLst/>
          </a:prstGeom>
          <a:solidFill>
            <a:schemeClr val="accent5"/>
          </a:solidFill>
          <a:ln>
            <a:solidFill>
              <a:schemeClr val="tx1"/>
            </a:solidFill>
          </a:ln>
          <a:effectLst/>
        </p:spPr>
        <p:txBody>
          <a:bodyPr wrap="square" rtlCol="0">
            <a:spAutoFit/>
          </a:bodyPr>
          <a:lstStyle/>
          <a:p>
            <a:pPr algn="ctr"/>
            <a:r>
              <a:rPr lang="en-US" sz="1600" dirty="0"/>
              <a:t>Data preparation</a:t>
            </a:r>
          </a:p>
        </p:txBody>
      </p:sp>
      <p:pic>
        <p:nvPicPr>
          <p:cNvPr id="20" name="Picture 19">
            <a:extLst>
              <a:ext uri="{FF2B5EF4-FFF2-40B4-BE49-F238E27FC236}">
                <a16:creationId xmlns:a16="http://schemas.microsoft.com/office/drawing/2014/main" id="{729343A5-AC9C-4DA9-A6A5-BB17F6E89192}"/>
              </a:ext>
            </a:extLst>
          </p:cNvPr>
          <p:cNvPicPr>
            <a:picLocks noChangeAspect="1"/>
          </p:cNvPicPr>
          <p:nvPr/>
        </p:nvPicPr>
        <p:blipFill>
          <a:blip r:embed="rId4"/>
          <a:stretch>
            <a:fillRect/>
          </a:stretch>
        </p:blipFill>
        <p:spPr>
          <a:xfrm>
            <a:off x="3342952" y="2482269"/>
            <a:ext cx="942857" cy="863038"/>
          </a:xfrm>
          <a:prstGeom prst="rect">
            <a:avLst/>
          </a:prstGeom>
        </p:spPr>
      </p:pic>
      <p:sp>
        <p:nvSpPr>
          <p:cNvPr id="21" name="TextBox 20">
            <a:extLst>
              <a:ext uri="{FF2B5EF4-FFF2-40B4-BE49-F238E27FC236}">
                <a16:creationId xmlns:a16="http://schemas.microsoft.com/office/drawing/2014/main" id="{744658C4-0028-4F69-9C6B-3E2B1134D82C}"/>
              </a:ext>
            </a:extLst>
          </p:cNvPr>
          <p:cNvSpPr txBox="1"/>
          <p:nvPr/>
        </p:nvSpPr>
        <p:spPr>
          <a:xfrm>
            <a:off x="5114162" y="1828800"/>
            <a:ext cx="1905000" cy="338554"/>
          </a:xfrm>
          <a:prstGeom prst="rect">
            <a:avLst/>
          </a:prstGeom>
          <a:solidFill>
            <a:schemeClr val="accent5"/>
          </a:solidFill>
          <a:ln>
            <a:solidFill>
              <a:schemeClr val="tx1"/>
            </a:solidFill>
          </a:ln>
          <a:effectLst/>
        </p:spPr>
        <p:txBody>
          <a:bodyPr wrap="square" rtlCol="0">
            <a:spAutoFit/>
          </a:bodyPr>
          <a:lstStyle/>
          <a:p>
            <a:pPr algn="ctr"/>
            <a:r>
              <a:rPr lang="en-US" sz="1600" dirty="0"/>
              <a:t>Output merged file</a:t>
            </a:r>
          </a:p>
        </p:txBody>
      </p:sp>
      <p:sp>
        <p:nvSpPr>
          <p:cNvPr id="22" name="TextBox 21">
            <a:extLst>
              <a:ext uri="{FF2B5EF4-FFF2-40B4-BE49-F238E27FC236}">
                <a16:creationId xmlns:a16="http://schemas.microsoft.com/office/drawing/2014/main" id="{91241615-D198-4D39-AE8E-2A0ABB9EF259}"/>
              </a:ext>
            </a:extLst>
          </p:cNvPr>
          <p:cNvSpPr txBox="1"/>
          <p:nvPr/>
        </p:nvSpPr>
        <p:spPr>
          <a:xfrm>
            <a:off x="7364888" y="1832743"/>
            <a:ext cx="1905000" cy="338554"/>
          </a:xfrm>
          <a:prstGeom prst="rect">
            <a:avLst/>
          </a:prstGeom>
          <a:solidFill>
            <a:schemeClr val="accent5"/>
          </a:solidFill>
          <a:ln>
            <a:solidFill>
              <a:schemeClr val="tx1"/>
            </a:solidFill>
          </a:ln>
          <a:effectLst/>
        </p:spPr>
        <p:txBody>
          <a:bodyPr wrap="square" rtlCol="0">
            <a:spAutoFit/>
          </a:bodyPr>
          <a:lstStyle/>
          <a:p>
            <a:pPr algn="ctr"/>
            <a:r>
              <a:rPr lang="en-US" sz="1600" dirty="0"/>
              <a:t>Modelling</a:t>
            </a:r>
          </a:p>
        </p:txBody>
      </p:sp>
      <p:sp>
        <p:nvSpPr>
          <p:cNvPr id="23" name="TextBox 22">
            <a:extLst>
              <a:ext uri="{FF2B5EF4-FFF2-40B4-BE49-F238E27FC236}">
                <a16:creationId xmlns:a16="http://schemas.microsoft.com/office/drawing/2014/main" id="{33A86F2E-983A-44A6-B412-15F7B0095FBC}"/>
              </a:ext>
            </a:extLst>
          </p:cNvPr>
          <p:cNvSpPr txBox="1"/>
          <p:nvPr/>
        </p:nvSpPr>
        <p:spPr>
          <a:xfrm>
            <a:off x="9615614" y="1832978"/>
            <a:ext cx="1905000" cy="338554"/>
          </a:xfrm>
          <a:prstGeom prst="rect">
            <a:avLst/>
          </a:prstGeom>
          <a:solidFill>
            <a:schemeClr val="accent5"/>
          </a:solidFill>
          <a:ln>
            <a:solidFill>
              <a:schemeClr val="tx1"/>
            </a:solidFill>
          </a:ln>
          <a:effectLst/>
        </p:spPr>
        <p:txBody>
          <a:bodyPr wrap="square" rtlCol="0">
            <a:spAutoFit/>
          </a:bodyPr>
          <a:lstStyle/>
          <a:p>
            <a:pPr algn="ctr"/>
            <a:r>
              <a:rPr lang="en-US" sz="1600" dirty="0"/>
              <a:t>Visualization</a:t>
            </a:r>
          </a:p>
        </p:txBody>
      </p:sp>
      <p:pic>
        <p:nvPicPr>
          <p:cNvPr id="24" name="Picture 23">
            <a:extLst>
              <a:ext uri="{FF2B5EF4-FFF2-40B4-BE49-F238E27FC236}">
                <a16:creationId xmlns:a16="http://schemas.microsoft.com/office/drawing/2014/main" id="{B279857A-EBA5-4E26-9C66-4D138E97FA63}"/>
              </a:ext>
            </a:extLst>
          </p:cNvPr>
          <p:cNvPicPr>
            <a:picLocks noChangeAspect="1"/>
          </p:cNvPicPr>
          <p:nvPr/>
        </p:nvPicPr>
        <p:blipFill>
          <a:blip r:embed="rId5"/>
          <a:stretch>
            <a:fillRect/>
          </a:stretch>
        </p:blipFill>
        <p:spPr>
          <a:xfrm>
            <a:off x="10151707" y="2426394"/>
            <a:ext cx="942856" cy="891050"/>
          </a:xfrm>
          <a:prstGeom prst="rect">
            <a:avLst/>
          </a:prstGeom>
        </p:spPr>
      </p:pic>
      <p:pic>
        <p:nvPicPr>
          <p:cNvPr id="1026" name="Picture 2">
            <a:extLst>
              <a:ext uri="{FF2B5EF4-FFF2-40B4-BE49-F238E27FC236}">
                <a16:creationId xmlns:a16="http://schemas.microsoft.com/office/drawing/2014/main" id="{AF89CF6D-70C9-4037-838B-A4378D5EE43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83417" y="2674176"/>
            <a:ext cx="1723923" cy="58229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BE9C0E83-7020-4541-A165-F2087D72F56D}"/>
              </a:ext>
            </a:extLst>
          </p:cNvPr>
          <p:cNvPicPr>
            <a:picLocks noChangeAspect="1"/>
          </p:cNvPicPr>
          <p:nvPr/>
        </p:nvPicPr>
        <p:blipFill>
          <a:blip r:embed="rId7"/>
          <a:stretch>
            <a:fillRect/>
          </a:stretch>
        </p:blipFill>
        <p:spPr>
          <a:xfrm>
            <a:off x="5522683" y="2537704"/>
            <a:ext cx="1087958" cy="752168"/>
          </a:xfrm>
          <a:prstGeom prst="rect">
            <a:avLst/>
          </a:prstGeom>
        </p:spPr>
      </p:pic>
      <p:sp>
        <p:nvSpPr>
          <p:cNvPr id="27" name="TextBox 25">
            <a:extLst>
              <a:ext uri="{FF2B5EF4-FFF2-40B4-BE49-F238E27FC236}">
                <a16:creationId xmlns:a16="http://schemas.microsoft.com/office/drawing/2014/main" id="{D389DCAA-DE89-4999-8600-5D05E6596ED3}"/>
              </a:ext>
            </a:extLst>
          </p:cNvPr>
          <p:cNvSpPr txBox="1"/>
          <p:nvPr/>
        </p:nvSpPr>
        <p:spPr>
          <a:xfrm>
            <a:off x="2871216" y="3496491"/>
            <a:ext cx="1905000" cy="2372124"/>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171450" indent="-171450">
              <a:lnSpc>
                <a:spcPct val="150000"/>
              </a:lnSpc>
              <a:buFont typeface="Arial" panose="020B0604020202020204" pitchFamily="34" charset="0"/>
              <a:buChar char="•"/>
            </a:pPr>
            <a:r>
              <a:rPr lang="en-US" sz="1000" dirty="0"/>
              <a:t>Explore and analyze the data for outliers</a:t>
            </a:r>
          </a:p>
          <a:p>
            <a:pPr marL="171450" indent="-171450">
              <a:lnSpc>
                <a:spcPct val="150000"/>
              </a:lnSpc>
              <a:buFont typeface="Arial" panose="020B0604020202020204" pitchFamily="34" charset="0"/>
              <a:buChar char="•"/>
            </a:pPr>
            <a:r>
              <a:rPr lang="en-US" sz="1000" dirty="0"/>
              <a:t>Add new field to indicate which intervention is considered as Fire incident based on description</a:t>
            </a:r>
          </a:p>
          <a:p>
            <a:pPr marL="171450" indent="-171450">
              <a:lnSpc>
                <a:spcPct val="150000"/>
              </a:lnSpc>
              <a:buFont typeface="Arial" panose="020B0604020202020204" pitchFamily="34" charset="0"/>
              <a:buChar char="•"/>
            </a:pPr>
            <a:r>
              <a:rPr lang="en-US" sz="1000" dirty="0"/>
              <a:t>Aggregate data based on areas in Montreal city and on a monthly basis</a:t>
            </a:r>
          </a:p>
          <a:p>
            <a:pPr marL="171450" indent="-171450">
              <a:lnSpc>
                <a:spcPct val="150000"/>
              </a:lnSpc>
              <a:buFont typeface="Arial" panose="020B0604020202020204" pitchFamily="34" charset="0"/>
              <a:buChar char="•"/>
            </a:pPr>
            <a:r>
              <a:rPr lang="en-US" sz="1000" dirty="0"/>
              <a:t>Merge datasets</a:t>
            </a:r>
          </a:p>
        </p:txBody>
      </p:sp>
      <p:sp>
        <p:nvSpPr>
          <p:cNvPr id="28" name="TextBox 25">
            <a:extLst>
              <a:ext uri="{FF2B5EF4-FFF2-40B4-BE49-F238E27FC236}">
                <a16:creationId xmlns:a16="http://schemas.microsoft.com/office/drawing/2014/main" id="{544E2DC1-A7FE-443F-9185-F4506E66989B}"/>
              </a:ext>
            </a:extLst>
          </p:cNvPr>
          <p:cNvSpPr txBox="1"/>
          <p:nvPr/>
        </p:nvSpPr>
        <p:spPr>
          <a:xfrm>
            <a:off x="7100598" y="3483722"/>
            <a:ext cx="2666980" cy="191045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171450" indent="-171450">
              <a:lnSpc>
                <a:spcPct val="150000"/>
              </a:lnSpc>
              <a:buFont typeface="Arial" panose="020B0604020202020204" pitchFamily="34" charset="0"/>
              <a:buChar char="•"/>
            </a:pPr>
            <a:r>
              <a:rPr lang="en-US" sz="1000" dirty="0"/>
              <a:t>Features selection</a:t>
            </a:r>
          </a:p>
          <a:p>
            <a:pPr marL="171450" indent="-171450">
              <a:lnSpc>
                <a:spcPct val="150000"/>
              </a:lnSpc>
              <a:buFont typeface="Arial" panose="020B0604020202020204" pitchFamily="34" charset="0"/>
              <a:buChar char="•"/>
            </a:pPr>
            <a:r>
              <a:rPr lang="en-US" sz="1000" dirty="0"/>
              <a:t>Evaluate model performances</a:t>
            </a:r>
          </a:p>
          <a:p>
            <a:pPr marL="628650" lvl="1" indent="-171450">
              <a:lnSpc>
                <a:spcPct val="150000"/>
              </a:lnSpc>
              <a:buFont typeface="Courier New" panose="02070309020205020404" pitchFamily="49" charset="0"/>
              <a:buChar char="o"/>
            </a:pPr>
            <a:r>
              <a:rPr lang="en-US" sz="1000" dirty="0"/>
              <a:t>Model 1 : k-nearest neighbors</a:t>
            </a:r>
          </a:p>
          <a:p>
            <a:pPr marL="628650" lvl="1" indent="-171450">
              <a:lnSpc>
                <a:spcPct val="150000"/>
              </a:lnSpc>
              <a:buFont typeface="Courier New" panose="02070309020205020404" pitchFamily="49" charset="0"/>
              <a:buChar char="o"/>
            </a:pPr>
            <a:r>
              <a:rPr lang="en-US" sz="1000" dirty="0"/>
              <a:t>Model 2 : Support Vector Machine</a:t>
            </a:r>
          </a:p>
          <a:p>
            <a:pPr marL="628650" lvl="1" indent="-171450">
              <a:lnSpc>
                <a:spcPct val="150000"/>
              </a:lnSpc>
              <a:buFont typeface="Courier New" panose="02070309020205020404" pitchFamily="49" charset="0"/>
              <a:buChar char="o"/>
            </a:pPr>
            <a:r>
              <a:rPr lang="en-US" sz="1000" dirty="0"/>
              <a:t>Model 3 : Random Forest</a:t>
            </a:r>
          </a:p>
          <a:p>
            <a:pPr marL="628650" lvl="1" indent="-171450">
              <a:lnSpc>
                <a:spcPct val="150000"/>
              </a:lnSpc>
              <a:buFont typeface="Courier New" panose="02070309020205020404" pitchFamily="49" charset="0"/>
              <a:buChar char="o"/>
            </a:pPr>
            <a:r>
              <a:rPr lang="en-US" sz="1000" dirty="0"/>
              <a:t>Model 4 : XGBoost</a:t>
            </a:r>
          </a:p>
          <a:p>
            <a:pPr marL="171450" indent="-171450">
              <a:lnSpc>
                <a:spcPct val="150000"/>
              </a:lnSpc>
              <a:buFont typeface="Arial" panose="020B0604020202020204" pitchFamily="34" charset="0"/>
              <a:buChar char="•"/>
            </a:pPr>
            <a:r>
              <a:rPr lang="en-US" sz="1000" dirty="0"/>
              <a:t>Predict fire risk level in each area</a:t>
            </a:r>
          </a:p>
        </p:txBody>
      </p:sp>
      <p:sp>
        <p:nvSpPr>
          <p:cNvPr id="29" name="TextBox 25">
            <a:extLst>
              <a:ext uri="{FF2B5EF4-FFF2-40B4-BE49-F238E27FC236}">
                <a16:creationId xmlns:a16="http://schemas.microsoft.com/office/drawing/2014/main" id="{1DD07032-0B38-4A9A-8316-4D67562BF4CF}"/>
              </a:ext>
            </a:extLst>
          </p:cNvPr>
          <p:cNvSpPr txBox="1"/>
          <p:nvPr/>
        </p:nvSpPr>
        <p:spPr>
          <a:xfrm>
            <a:off x="9515925" y="3483722"/>
            <a:ext cx="2214421" cy="75629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171450" indent="-171450">
              <a:lnSpc>
                <a:spcPct val="150000"/>
              </a:lnSpc>
              <a:buFont typeface="Arial" panose="020B0604020202020204" pitchFamily="34" charset="0"/>
              <a:buChar char="•"/>
            </a:pPr>
            <a:r>
              <a:rPr lang="en-US" sz="1000" dirty="0"/>
              <a:t>Visualize fire risk level prediction for a given area of Montreal for the next months</a:t>
            </a:r>
          </a:p>
        </p:txBody>
      </p:sp>
      <p:sp>
        <p:nvSpPr>
          <p:cNvPr id="25" name="Rectangle 24">
            <a:extLst>
              <a:ext uri="{FF2B5EF4-FFF2-40B4-BE49-F238E27FC236}">
                <a16:creationId xmlns:a16="http://schemas.microsoft.com/office/drawing/2014/main" id="{BA6E704B-D2AB-4078-9897-D25BFA94793D}"/>
              </a:ext>
            </a:extLst>
          </p:cNvPr>
          <p:cNvSpPr/>
          <p:nvPr/>
        </p:nvSpPr>
        <p:spPr>
          <a:xfrm>
            <a:off x="268937" y="1600200"/>
            <a:ext cx="11618263" cy="44196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991BB526-9F99-43BD-B988-816B1F4E99C2}"/>
              </a:ext>
            </a:extLst>
          </p:cNvPr>
          <p:cNvPicPr>
            <a:picLocks noChangeAspect="1"/>
          </p:cNvPicPr>
          <p:nvPr/>
        </p:nvPicPr>
        <p:blipFill>
          <a:blip r:embed="rId8"/>
          <a:stretch>
            <a:fillRect/>
          </a:stretch>
        </p:blipFill>
        <p:spPr>
          <a:xfrm>
            <a:off x="5741758" y="3774279"/>
            <a:ext cx="649808" cy="800000"/>
          </a:xfrm>
          <a:prstGeom prst="rect">
            <a:avLst/>
          </a:prstGeom>
        </p:spPr>
      </p:pic>
      <p:cxnSp>
        <p:nvCxnSpPr>
          <p:cNvPr id="1024" name="Straight Arrow Connector 1023">
            <a:extLst>
              <a:ext uri="{FF2B5EF4-FFF2-40B4-BE49-F238E27FC236}">
                <a16:creationId xmlns:a16="http://schemas.microsoft.com/office/drawing/2014/main" id="{16F42649-2D47-493D-BE69-61F675ACF71A}"/>
              </a:ext>
            </a:extLst>
          </p:cNvPr>
          <p:cNvCxnSpPr>
            <a:stCxn id="26" idx="2"/>
            <a:endCxn id="30" idx="0"/>
          </p:cNvCxnSpPr>
          <p:nvPr/>
        </p:nvCxnSpPr>
        <p:spPr>
          <a:xfrm>
            <a:off x="6066662" y="3289872"/>
            <a:ext cx="0" cy="484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0619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7CB5B8-9E75-4500-8D2F-C3341EF59BA7}"/>
              </a:ext>
            </a:extLst>
          </p:cNvPr>
          <p:cNvPicPr>
            <a:picLocks noChangeAspect="1"/>
          </p:cNvPicPr>
          <p:nvPr/>
        </p:nvPicPr>
        <p:blipFill>
          <a:blip r:embed="rId2"/>
          <a:stretch>
            <a:fillRect/>
          </a:stretch>
        </p:blipFill>
        <p:spPr>
          <a:xfrm>
            <a:off x="9525" y="0"/>
            <a:ext cx="12192000" cy="1251918"/>
          </a:xfrm>
          <a:prstGeom prst="rect">
            <a:avLst/>
          </a:prstGeom>
        </p:spPr>
      </p:pic>
      <p:sp>
        <p:nvSpPr>
          <p:cNvPr id="6" name="Titre 1">
            <a:extLst>
              <a:ext uri="{FF2B5EF4-FFF2-40B4-BE49-F238E27FC236}">
                <a16:creationId xmlns:a16="http://schemas.microsoft.com/office/drawing/2014/main" id="{97348389-1D48-4903-8BC4-997939422408}"/>
              </a:ext>
            </a:extLst>
          </p:cNvPr>
          <p:cNvSpPr txBox="1">
            <a:spLocks/>
          </p:cNvSpPr>
          <p:nvPr/>
        </p:nvSpPr>
        <p:spPr>
          <a:xfrm>
            <a:off x="616036" y="457200"/>
            <a:ext cx="10053763" cy="672549"/>
          </a:xfrm>
          <a:prstGeom prst="rect">
            <a:avLst/>
          </a:prstGeom>
          <a:noFill/>
        </p:spPr>
        <p:txBody>
          <a:bodyPr vert="horz" lIns="91440" tIns="45720" rIns="91440" bIns="45720" rtlCol="0" anchor="b">
            <a:normAutofit lnSpcReduction="10000"/>
          </a:bodyPr>
          <a:lstStyle>
            <a:lvl1pPr algn="ctr" defTabSz="914400" rtl="0" eaLnBrk="1" latinLnBrk="0" hangingPunct="1">
              <a:spcBef>
                <a:spcPct val="0"/>
              </a:spcBef>
              <a:buNone/>
              <a:defRPr sz="3600" b="1" kern="1200">
                <a:solidFill>
                  <a:schemeClr val="tx1">
                    <a:lumMod val="85000"/>
                    <a:lumOff val="15000"/>
                  </a:schemeClr>
                </a:solidFill>
                <a:latin typeface="+mj-lt"/>
                <a:ea typeface="+mj-ea"/>
                <a:cs typeface="+mj-cs"/>
              </a:defRPr>
            </a:lvl1pPr>
          </a:lstStyle>
          <a:p>
            <a:pPr algn="l" fontAlgn="auto">
              <a:spcAft>
                <a:spcPts val="0"/>
              </a:spcAft>
            </a:pPr>
            <a:r>
              <a:rPr lang="en-US" sz="4000" b="0" dirty="0">
                <a:solidFill>
                  <a:schemeClr val="bg1"/>
                </a:solidFill>
              </a:rPr>
              <a:t>Data exploration and cleaning</a:t>
            </a:r>
          </a:p>
        </p:txBody>
      </p:sp>
      <p:sp>
        <p:nvSpPr>
          <p:cNvPr id="40" name="Content Placeholder 2">
            <a:extLst>
              <a:ext uri="{FF2B5EF4-FFF2-40B4-BE49-F238E27FC236}">
                <a16:creationId xmlns:a16="http://schemas.microsoft.com/office/drawing/2014/main" id="{D598598B-2708-428C-8EAB-FC86492AAC16}"/>
              </a:ext>
            </a:extLst>
          </p:cNvPr>
          <p:cNvSpPr txBox="1">
            <a:spLocks/>
          </p:cNvSpPr>
          <p:nvPr/>
        </p:nvSpPr>
        <p:spPr>
          <a:xfrm>
            <a:off x="8686800" y="1751159"/>
            <a:ext cx="2957286" cy="381144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pPr>
            <a:r>
              <a:rPr lang="en-CA" sz="1200" b="1" dirty="0">
                <a:solidFill>
                  <a:srgbClr val="0070C0"/>
                </a:solidFill>
              </a:rPr>
              <a:t>Crime Incidents 2015-2021:</a:t>
            </a:r>
            <a:endParaRPr lang="en-US" sz="1200" dirty="0">
              <a:solidFill>
                <a:srgbClr val="0070C0"/>
              </a:solidFill>
            </a:endParaRPr>
          </a:p>
          <a:p>
            <a:pPr marL="0" indent="0" fontAlgn="auto">
              <a:spcAft>
                <a:spcPts val="0"/>
              </a:spcAft>
              <a:buNone/>
            </a:pPr>
            <a:r>
              <a:rPr lang="en-US" sz="1200" dirty="0"/>
              <a:t>We have included crime incidents in our model because we believe that a fire can be a result of any type of crime incidence. </a:t>
            </a:r>
          </a:p>
          <a:p>
            <a:pPr marL="0" indent="0" fontAlgn="auto">
              <a:spcAft>
                <a:spcPts val="0"/>
              </a:spcAft>
              <a:buNone/>
            </a:pPr>
            <a:endParaRPr lang="en-US" sz="1200" dirty="0"/>
          </a:p>
          <a:p>
            <a:pPr marL="0" indent="0" fontAlgn="auto">
              <a:spcAft>
                <a:spcPts val="0"/>
              </a:spcAft>
              <a:buNone/>
            </a:pPr>
            <a:r>
              <a:rPr lang="en-US" sz="1200" b="1" dirty="0">
                <a:solidFill>
                  <a:srgbClr val="0070C0"/>
                </a:solidFill>
              </a:rPr>
              <a:t>Property Assessment:</a:t>
            </a:r>
          </a:p>
          <a:p>
            <a:pPr marL="0" indent="0" fontAlgn="auto">
              <a:spcAft>
                <a:spcPts val="0"/>
              </a:spcAft>
              <a:buNone/>
            </a:pPr>
            <a:r>
              <a:rPr lang="en-US" sz="1200" dirty="0"/>
              <a:t>We have also included details on the properties in the city of Montreal because we believe that fire occurrence is relatively higher in administrative areas with huge property land area and higher number of accommodations. </a:t>
            </a:r>
          </a:p>
          <a:p>
            <a:pPr marL="0" indent="0" fontAlgn="auto">
              <a:spcAft>
                <a:spcPts val="0"/>
              </a:spcAft>
              <a:buNone/>
            </a:pPr>
            <a:endParaRPr lang="en-US" sz="1200" dirty="0"/>
          </a:p>
          <a:p>
            <a:pPr marL="0" indent="0" fontAlgn="auto">
              <a:spcAft>
                <a:spcPts val="0"/>
              </a:spcAft>
              <a:buNone/>
            </a:pPr>
            <a:r>
              <a:rPr lang="en-CA" sz="1200" b="1" dirty="0">
                <a:solidFill>
                  <a:srgbClr val="FF9933"/>
                </a:solidFill>
              </a:rPr>
              <a:t>Fire incidents 2015-2021:</a:t>
            </a:r>
            <a:endParaRPr lang="en-US" sz="1200" dirty="0">
              <a:solidFill>
                <a:srgbClr val="FF9933"/>
              </a:solidFill>
            </a:endParaRPr>
          </a:p>
          <a:p>
            <a:pPr marL="0" indent="0" fontAlgn="auto">
              <a:spcAft>
                <a:spcPts val="0"/>
              </a:spcAft>
              <a:buNone/>
            </a:pPr>
            <a:r>
              <a:rPr lang="en-US" sz="1200" dirty="0"/>
              <a:t>Among the types of interventions classified by the city, we refer to a fire incident when the intervention is described either as “</a:t>
            </a:r>
            <a:r>
              <a:rPr lang="en-US" sz="1200" i="1" dirty="0" err="1"/>
              <a:t>Incendie</a:t>
            </a:r>
            <a:r>
              <a:rPr lang="en-US" sz="1200" dirty="0"/>
              <a:t>” or “</a:t>
            </a:r>
            <a:r>
              <a:rPr lang="en-US" sz="1200" i="1" dirty="0" err="1"/>
              <a:t>Autre</a:t>
            </a:r>
            <a:r>
              <a:rPr lang="en-US" sz="1200" i="1" dirty="0"/>
              <a:t> feu</a:t>
            </a:r>
            <a:r>
              <a:rPr lang="en-US" sz="1200" dirty="0"/>
              <a:t>”.</a:t>
            </a:r>
          </a:p>
        </p:txBody>
      </p:sp>
      <p:pic>
        <p:nvPicPr>
          <p:cNvPr id="18" name="Picture 17">
            <a:extLst>
              <a:ext uri="{FF2B5EF4-FFF2-40B4-BE49-F238E27FC236}">
                <a16:creationId xmlns:a16="http://schemas.microsoft.com/office/drawing/2014/main" id="{9010ED97-879A-412E-8CA0-40347B679EC3}"/>
              </a:ext>
            </a:extLst>
          </p:cNvPr>
          <p:cNvPicPr>
            <a:picLocks noChangeAspect="1"/>
          </p:cNvPicPr>
          <p:nvPr/>
        </p:nvPicPr>
        <p:blipFill>
          <a:blip r:embed="rId3"/>
          <a:stretch>
            <a:fillRect/>
          </a:stretch>
        </p:blipFill>
        <p:spPr>
          <a:xfrm>
            <a:off x="304800" y="1522559"/>
            <a:ext cx="8021349" cy="4432851"/>
          </a:xfrm>
          <a:prstGeom prst="rect">
            <a:avLst/>
          </a:prstGeom>
        </p:spPr>
      </p:pic>
    </p:spTree>
    <p:extLst>
      <p:ext uri="{BB962C8B-B14F-4D97-AF65-F5344CB8AC3E}">
        <p14:creationId xmlns:p14="http://schemas.microsoft.com/office/powerpoint/2010/main" val="1092112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7CB5B8-9E75-4500-8D2F-C3341EF59BA7}"/>
              </a:ext>
            </a:extLst>
          </p:cNvPr>
          <p:cNvPicPr>
            <a:picLocks noChangeAspect="1"/>
          </p:cNvPicPr>
          <p:nvPr/>
        </p:nvPicPr>
        <p:blipFill>
          <a:blip r:embed="rId2"/>
          <a:stretch>
            <a:fillRect/>
          </a:stretch>
        </p:blipFill>
        <p:spPr>
          <a:xfrm>
            <a:off x="9525" y="0"/>
            <a:ext cx="12192000" cy="1251918"/>
          </a:xfrm>
          <a:prstGeom prst="rect">
            <a:avLst/>
          </a:prstGeom>
        </p:spPr>
      </p:pic>
      <p:sp>
        <p:nvSpPr>
          <p:cNvPr id="6" name="Titre 1">
            <a:extLst>
              <a:ext uri="{FF2B5EF4-FFF2-40B4-BE49-F238E27FC236}">
                <a16:creationId xmlns:a16="http://schemas.microsoft.com/office/drawing/2014/main" id="{97348389-1D48-4903-8BC4-997939422408}"/>
              </a:ext>
            </a:extLst>
          </p:cNvPr>
          <p:cNvSpPr txBox="1">
            <a:spLocks/>
          </p:cNvSpPr>
          <p:nvPr/>
        </p:nvSpPr>
        <p:spPr>
          <a:xfrm>
            <a:off x="616036" y="457200"/>
            <a:ext cx="10053763" cy="672549"/>
          </a:xfrm>
          <a:prstGeom prst="rect">
            <a:avLst/>
          </a:prstGeom>
          <a:noFill/>
        </p:spPr>
        <p:txBody>
          <a:bodyPr vert="horz" lIns="91440" tIns="45720" rIns="91440" bIns="45720" rtlCol="0" anchor="b">
            <a:normAutofit lnSpcReduction="10000"/>
          </a:bodyPr>
          <a:lstStyle>
            <a:lvl1pPr algn="ctr" defTabSz="914400" rtl="0" eaLnBrk="1" latinLnBrk="0" hangingPunct="1">
              <a:spcBef>
                <a:spcPct val="0"/>
              </a:spcBef>
              <a:buNone/>
              <a:defRPr sz="3600" b="1" kern="1200">
                <a:solidFill>
                  <a:schemeClr val="tx1">
                    <a:lumMod val="85000"/>
                    <a:lumOff val="15000"/>
                  </a:schemeClr>
                </a:solidFill>
                <a:latin typeface="+mj-lt"/>
                <a:ea typeface="+mj-ea"/>
                <a:cs typeface="+mj-cs"/>
              </a:defRPr>
            </a:lvl1pPr>
          </a:lstStyle>
          <a:p>
            <a:pPr algn="l" fontAlgn="auto">
              <a:spcAft>
                <a:spcPts val="0"/>
              </a:spcAft>
            </a:pPr>
            <a:r>
              <a:rPr lang="en-US" sz="4000" b="0" dirty="0">
                <a:solidFill>
                  <a:schemeClr val="bg1"/>
                </a:solidFill>
              </a:rPr>
              <a:t>Feature engineering</a:t>
            </a:r>
          </a:p>
        </p:txBody>
      </p:sp>
      <p:sp>
        <p:nvSpPr>
          <p:cNvPr id="2" name="TextBox 1">
            <a:extLst>
              <a:ext uri="{FF2B5EF4-FFF2-40B4-BE49-F238E27FC236}">
                <a16:creationId xmlns:a16="http://schemas.microsoft.com/office/drawing/2014/main" id="{6D0B2769-5650-42A1-BE84-EB862BE96684}"/>
              </a:ext>
            </a:extLst>
          </p:cNvPr>
          <p:cNvSpPr txBox="1"/>
          <p:nvPr/>
        </p:nvSpPr>
        <p:spPr>
          <a:xfrm>
            <a:off x="457200" y="1586949"/>
            <a:ext cx="2819400" cy="4339650"/>
          </a:xfrm>
          <a:prstGeom prst="rect">
            <a:avLst/>
          </a:prstGeom>
          <a:noFill/>
        </p:spPr>
        <p:txBody>
          <a:bodyPr wrap="square" rtlCol="0">
            <a:spAutoFit/>
          </a:bodyPr>
          <a:lstStyle/>
          <a:p>
            <a:r>
              <a:rPr lang="en-CA" sz="1200" b="1" dirty="0"/>
              <a:t>Feature engineering:</a:t>
            </a:r>
          </a:p>
          <a:p>
            <a:pPr marL="171450" indent="-171450">
              <a:buFont typeface="Arial" panose="020B0604020202020204" pitchFamily="34" charset="0"/>
              <a:buChar char="•"/>
            </a:pPr>
            <a:endParaRPr lang="en-CA" sz="1200" b="1" dirty="0"/>
          </a:p>
          <a:p>
            <a:pPr marL="171450" indent="-171450">
              <a:buFont typeface="Arial" panose="020B0604020202020204" pitchFamily="34" charset="0"/>
              <a:buChar char="•"/>
            </a:pPr>
            <a:r>
              <a:rPr lang="en-CA" sz="1200" b="1" dirty="0"/>
              <a:t>Average Property Age</a:t>
            </a:r>
            <a:r>
              <a:rPr lang="en-CA" sz="1200" dirty="0"/>
              <a:t>:</a:t>
            </a:r>
            <a:endParaRPr lang="en-US" sz="1200" dirty="0"/>
          </a:p>
          <a:p>
            <a:r>
              <a:rPr lang="en-CA" sz="1200" dirty="0"/>
              <a:t>For each administrative area in Montreal city, we have calculated the average life of all the buildings and properties within that area.</a:t>
            </a:r>
            <a:endParaRPr lang="en-US" sz="1200" dirty="0"/>
          </a:p>
          <a:p>
            <a:pPr lvl="1"/>
            <a:endParaRPr lang="en-US" sz="1200" dirty="0"/>
          </a:p>
          <a:p>
            <a:pPr marL="171450" indent="-171450">
              <a:buFont typeface="Arial" panose="020B0604020202020204" pitchFamily="34" charset="0"/>
              <a:buChar char="•"/>
            </a:pPr>
            <a:r>
              <a:rPr lang="en-US" sz="1200" b="1" dirty="0"/>
              <a:t>Month of incident</a:t>
            </a:r>
          </a:p>
          <a:p>
            <a:r>
              <a:rPr lang="en-US" sz="1200" dirty="0"/>
              <a:t>We add a new field for the month of the incidents (intervention, crime) to aggregate the data based on borough and month/year. </a:t>
            </a:r>
          </a:p>
          <a:p>
            <a:pPr marL="742950" lvl="1" indent="-285750">
              <a:buFont typeface="Courier New" panose="02070309020205020404" pitchFamily="49" charset="0"/>
              <a:buChar char="o"/>
            </a:pPr>
            <a:endParaRPr lang="en-US" sz="1200" dirty="0"/>
          </a:p>
          <a:p>
            <a:pPr marL="171450" indent="-171450">
              <a:buFont typeface="Arial" panose="020B0604020202020204" pitchFamily="34" charset="0"/>
              <a:buChar char="•"/>
            </a:pPr>
            <a:r>
              <a:rPr lang="en-CA" sz="1200" b="1" dirty="0"/>
              <a:t>Lag features (interventions, crimes):</a:t>
            </a:r>
            <a:endParaRPr lang="en-US" sz="1200" dirty="0"/>
          </a:p>
          <a:p>
            <a:r>
              <a:rPr lang="en-CA" sz="1200" dirty="0"/>
              <a:t>We have introduced two variables, which are the counts of interventions and of crimes in the previous month. Under the belief that places with a history of interventions and crimes, fire incidents can have a higher probability of occurring in the future. </a:t>
            </a:r>
            <a:endParaRPr lang="en-US" sz="1200" dirty="0"/>
          </a:p>
        </p:txBody>
      </p:sp>
      <p:pic>
        <p:nvPicPr>
          <p:cNvPr id="7" name="Picture 6">
            <a:extLst>
              <a:ext uri="{FF2B5EF4-FFF2-40B4-BE49-F238E27FC236}">
                <a16:creationId xmlns:a16="http://schemas.microsoft.com/office/drawing/2014/main" id="{A7CAC60E-AB7C-44C5-9639-BE40BF78F538}"/>
              </a:ext>
            </a:extLst>
          </p:cNvPr>
          <p:cNvPicPr>
            <a:picLocks noChangeAspect="1"/>
          </p:cNvPicPr>
          <p:nvPr/>
        </p:nvPicPr>
        <p:blipFill>
          <a:blip r:embed="rId3"/>
          <a:stretch>
            <a:fillRect/>
          </a:stretch>
        </p:blipFill>
        <p:spPr>
          <a:xfrm>
            <a:off x="4876800" y="2216949"/>
            <a:ext cx="4876800" cy="3975582"/>
          </a:xfrm>
          <a:prstGeom prst="rect">
            <a:avLst/>
          </a:prstGeom>
        </p:spPr>
      </p:pic>
      <p:sp>
        <p:nvSpPr>
          <p:cNvPr id="8" name="TextBox 7">
            <a:extLst>
              <a:ext uri="{FF2B5EF4-FFF2-40B4-BE49-F238E27FC236}">
                <a16:creationId xmlns:a16="http://schemas.microsoft.com/office/drawing/2014/main" id="{95071AF4-8358-4CC6-97FA-2D0A5EBC5369}"/>
              </a:ext>
            </a:extLst>
          </p:cNvPr>
          <p:cNvSpPr txBox="1"/>
          <p:nvPr/>
        </p:nvSpPr>
        <p:spPr>
          <a:xfrm>
            <a:off x="4267200" y="1371487"/>
            <a:ext cx="6858000" cy="830997"/>
          </a:xfrm>
          <a:prstGeom prst="rect">
            <a:avLst/>
          </a:prstGeom>
          <a:noFill/>
        </p:spPr>
        <p:txBody>
          <a:bodyPr wrap="square" rtlCol="0">
            <a:spAutoFit/>
          </a:bodyPr>
          <a:lstStyle/>
          <a:p>
            <a:r>
              <a:rPr lang="en-US" sz="1200" b="1" dirty="0"/>
              <a:t>Correlation Matrix</a:t>
            </a:r>
          </a:p>
          <a:p>
            <a:r>
              <a:rPr lang="en-US" sz="1200" dirty="0"/>
              <a:t>High correlation between the fire incidents count and the variables such as number of interventions in the previous month, number of crimes in the previous month, number of building floors above ground as well as number of accommodations.</a:t>
            </a:r>
          </a:p>
        </p:txBody>
      </p:sp>
    </p:spTree>
    <p:extLst>
      <p:ext uri="{BB962C8B-B14F-4D97-AF65-F5344CB8AC3E}">
        <p14:creationId xmlns:p14="http://schemas.microsoft.com/office/powerpoint/2010/main" val="1464436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0BB99B-0363-4366-A594-776089D565C5}"/>
              </a:ext>
            </a:extLst>
          </p:cNvPr>
          <p:cNvPicPr>
            <a:picLocks noChangeAspect="1"/>
          </p:cNvPicPr>
          <p:nvPr/>
        </p:nvPicPr>
        <p:blipFill>
          <a:blip r:embed="rId2"/>
          <a:stretch>
            <a:fillRect/>
          </a:stretch>
        </p:blipFill>
        <p:spPr>
          <a:xfrm>
            <a:off x="9525" y="0"/>
            <a:ext cx="12192000" cy="1295400"/>
          </a:xfrm>
          <a:prstGeom prst="rect">
            <a:avLst/>
          </a:prstGeom>
        </p:spPr>
      </p:pic>
      <p:sp>
        <p:nvSpPr>
          <p:cNvPr id="13" name="Titre 1">
            <a:extLst>
              <a:ext uri="{FF2B5EF4-FFF2-40B4-BE49-F238E27FC236}">
                <a16:creationId xmlns:a16="http://schemas.microsoft.com/office/drawing/2014/main" id="{A367AC99-6DFD-4A9E-88B4-C3BF8136B97B}"/>
              </a:ext>
            </a:extLst>
          </p:cNvPr>
          <p:cNvSpPr>
            <a:spLocks noGrp="1"/>
          </p:cNvSpPr>
          <p:nvPr>
            <p:ph type="ctrTitle"/>
          </p:nvPr>
        </p:nvSpPr>
        <p:spPr>
          <a:xfrm>
            <a:off x="609600" y="263999"/>
            <a:ext cx="10053763" cy="843602"/>
          </a:xfrm>
          <a:noFill/>
        </p:spPr>
        <p:txBody>
          <a:bodyPr anchor="b">
            <a:normAutofit/>
          </a:bodyPr>
          <a:lstStyle/>
          <a:p>
            <a:pPr algn="l"/>
            <a:r>
              <a:rPr lang="fr-CA" sz="4000" b="0" dirty="0" err="1">
                <a:solidFill>
                  <a:schemeClr val="bg1"/>
                </a:solidFill>
              </a:rPr>
              <a:t>Modelling</a:t>
            </a:r>
            <a:r>
              <a:rPr lang="fr-CA" sz="4000" b="0" dirty="0">
                <a:solidFill>
                  <a:schemeClr val="bg1"/>
                </a:solidFill>
              </a:rPr>
              <a:t> techniques</a:t>
            </a:r>
            <a:endParaRPr lang="en-CA" sz="4000" b="0" dirty="0">
              <a:solidFill>
                <a:schemeClr val="bg1"/>
              </a:solidFill>
            </a:endParaRPr>
          </a:p>
        </p:txBody>
      </p:sp>
      <p:graphicFrame>
        <p:nvGraphicFramePr>
          <p:cNvPr id="6" name="Table 8">
            <a:extLst>
              <a:ext uri="{FF2B5EF4-FFF2-40B4-BE49-F238E27FC236}">
                <a16:creationId xmlns:a16="http://schemas.microsoft.com/office/drawing/2014/main" id="{B7C3DCE1-C6D2-496F-835B-7AC6506F76F7}"/>
              </a:ext>
            </a:extLst>
          </p:cNvPr>
          <p:cNvGraphicFramePr>
            <a:graphicFrameLocks noGrp="1"/>
          </p:cNvGraphicFramePr>
          <p:nvPr/>
        </p:nvGraphicFramePr>
        <p:xfrm>
          <a:off x="1295400" y="2615663"/>
          <a:ext cx="4835818" cy="1483360"/>
        </p:xfrm>
        <a:graphic>
          <a:graphicData uri="http://schemas.openxmlformats.org/drawingml/2006/table">
            <a:tbl>
              <a:tblPr firstRow="1" bandRow="1">
                <a:tableStyleId>{5C22544A-7EE6-4342-B048-85BDC9FD1C3A}</a:tableStyleId>
              </a:tblPr>
              <a:tblGrid>
                <a:gridCol w="2417909">
                  <a:extLst>
                    <a:ext uri="{9D8B030D-6E8A-4147-A177-3AD203B41FA5}">
                      <a16:colId xmlns:a16="http://schemas.microsoft.com/office/drawing/2014/main" val="3175496710"/>
                    </a:ext>
                  </a:extLst>
                </a:gridCol>
                <a:gridCol w="2417909">
                  <a:extLst>
                    <a:ext uri="{9D8B030D-6E8A-4147-A177-3AD203B41FA5}">
                      <a16:colId xmlns:a16="http://schemas.microsoft.com/office/drawing/2014/main" val="367381422"/>
                    </a:ext>
                  </a:extLst>
                </a:gridCol>
              </a:tblGrid>
              <a:tr h="370840">
                <a:tc>
                  <a:txBody>
                    <a:bodyPr/>
                    <a:lstStyle/>
                    <a:p>
                      <a:r>
                        <a:rPr lang="en-US" dirty="0"/>
                        <a:t>Count of Fire incidents</a:t>
                      </a:r>
                    </a:p>
                  </a:txBody>
                  <a:tcPr/>
                </a:tc>
                <a:tc>
                  <a:txBody>
                    <a:bodyPr/>
                    <a:lstStyle/>
                    <a:p>
                      <a:r>
                        <a:rPr lang="en-US" dirty="0"/>
                        <a:t>Fire risk level</a:t>
                      </a:r>
                    </a:p>
                  </a:txBody>
                  <a:tcPr/>
                </a:tc>
                <a:extLst>
                  <a:ext uri="{0D108BD9-81ED-4DB2-BD59-A6C34878D82A}">
                    <a16:rowId xmlns:a16="http://schemas.microsoft.com/office/drawing/2014/main" val="2491479795"/>
                  </a:ext>
                </a:extLst>
              </a:tr>
              <a:tr h="370840">
                <a:tc>
                  <a:txBody>
                    <a:bodyPr/>
                    <a:lstStyle/>
                    <a:p>
                      <a:r>
                        <a:rPr lang="en-US" dirty="0"/>
                        <a:t>[0, 2]</a:t>
                      </a:r>
                    </a:p>
                  </a:txBody>
                  <a:tcPr/>
                </a:tc>
                <a:tc>
                  <a:txBody>
                    <a:bodyPr/>
                    <a:lstStyle/>
                    <a:p>
                      <a:r>
                        <a:rPr lang="en-US" dirty="0"/>
                        <a:t>1 (low)</a:t>
                      </a:r>
                    </a:p>
                  </a:txBody>
                  <a:tcPr/>
                </a:tc>
                <a:extLst>
                  <a:ext uri="{0D108BD9-81ED-4DB2-BD59-A6C34878D82A}">
                    <a16:rowId xmlns:a16="http://schemas.microsoft.com/office/drawing/2014/main" val="2367382540"/>
                  </a:ext>
                </a:extLst>
              </a:tr>
              <a:tr h="370840">
                <a:tc>
                  <a:txBody>
                    <a:bodyPr/>
                    <a:lstStyle/>
                    <a:p>
                      <a:r>
                        <a:rPr lang="en-US" dirty="0"/>
                        <a:t>[3, 15]</a:t>
                      </a:r>
                    </a:p>
                  </a:txBody>
                  <a:tcPr/>
                </a:tc>
                <a:tc>
                  <a:txBody>
                    <a:bodyPr/>
                    <a:lstStyle/>
                    <a:p>
                      <a:r>
                        <a:rPr lang="en-US" dirty="0"/>
                        <a:t>2 (medium)</a:t>
                      </a:r>
                    </a:p>
                  </a:txBody>
                  <a:tcPr/>
                </a:tc>
                <a:extLst>
                  <a:ext uri="{0D108BD9-81ED-4DB2-BD59-A6C34878D82A}">
                    <a16:rowId xmlns:a16="http://schemas.microsoft.com/office/drawing/2014/main" val="931038096"/>
                  </a:ext>
                </a:extLst>
              </a:tr>
              <a:tr h="370840">
                <a:tc>
                  <a:txBody>
                    <a:bodyPr/>
                    <a:lstStyle/>
                    <a:p>
                      <a:r>
                        <a:rPr lang="en-US" dirty="0"/>
                        <a:t>&gt;15</a:t>
                      </a:r>
                    </a:p>
                  </a:txBody>
                  <a:tcPr/>
                </a:tc>
                <a:tc>
                  <a:txBody>
                    <a:bodyPr/>
                    <a:lstStyle/>
                    <a:p>
                      <a:r>
                        <a:rPr lang="en-US" dirty="0"/>
                        <a:t>3 (high)</a:t>
                      </a:r>
                    </a:p>
                  </a:txBody>
                  <a:tcPr/>
                </a:tc>
                <a:extLst>
                  <a:ext uri="{0D108BD9-81ED-4DB2-BD59-A6C34878D82A}">
                    <a16:rowId xmlns:a16="http://schemas.microsoft.com/office/drawing/2014/main" val="2066182119"/>
                  </a:ext>
                </a:extLst>
              </a:tr>
            </a:tbl>
          </a:graphicData>
        </a:graphic>
      </p:graphicFrame>
      <p:sp>
        <p:nvSpPr>
          <p:cNvPr id="14" name="TextBox 13">
            <a:extLst>
              <a:ext uri="{FF2B5EF4-FFF2-40B4-BE49-F238E27FC236}">
                <a16:creationId xmlns:a16="http://schemas.microsoft.com/office/drawing/2014/main" id="{E676DFD0-978C-446F-8D0A-3250837A9F2D}"/>
              </a:ext>
            </a:extLst>
          </p:cNvPr>
          <p:cNvSpPr txBox="1"/>
          <p:nvPr/>
        </p:nvSpPr>
        <p:spPr>
          <a:xfrm>
            <a:off x="914400" y="1752600"/>
            <a:ext cx="9142719"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Categorization of the fire risk</a:t>
            </a:r>
            <a:r>
              <a:rPr lang="en-US" dirty="0"/>
              <a:t>:</a:t>
            </a:r>
            <a:r>
              <a:rPr lang="en-US" b="1" dirty="0"/>
              <a:t> </a:t>
            </a:r>
            <a:r>
              <a:rPr lang="en-US" dirty="0"/>
              <a:t>based on number of fire incidents per area per month, such that we get approximate same number of fire incidents across the levels</a:t>
            </a:r>
          </a:p>
        </p:txBody>
      </p:sp>
      <p:sp>
        <p:nvSpPr>
          <p:cNvPr id="15" name="TextBox 14">
            <a:extLst>
              <a:ext uri="{FF2B5EF4-FFF2-40B4-BE49-F238E27FC236}">
                <a16:creationId xmlns:a16="http://schemas.microsoft.com/office/drawing/2014/main" id="{4E7A42DC-3174-4488-87F5-48844B23D483}"/>
              </a:ext>
            </a:extLst>
          </p:cNvPr>
          <p:cNvSpPr txBox="1"/>
          <p:nvPr/>
        </p:nvSpPr>
        <p:spPr>
          <a:xfrm>
            <a:off x="914400" y="4385416"/>
            <a:ext cx="9142718" cy="1200329"/>
          </a:xfrm>
          <a:prstGeom prst="rect">
            <a:avLst/>
          </a:prstGeom>
          <a:noFill/>
        </p:spPr>
        <p:txBody>
          <a:bodyPr wrap="square" rtlCol="0">
            <a:spAutoFit/>
          </a:bodyPr>
          <a:lstStyle/>
          <a:p>
            <a:pPr marL="285750" indent="-285750">
              <a:buFont typeface="Arial" panose="020B0604020202020204" pitchFamily="34" charset="0"/>
              <a:buChar char="•"/>
            </a:pPr>
            <a:r>
              <a:rPr lang="en-US" b="1"/>
              <a:t>Simple </a:t>
            </a:r>
            <a:r>
              <a:rPr lang="en-US" b="1" dirty="0"/>
              <a:t>encoding</a:t>
            </a:r>
            <a:r>
              <a:rPr lang="en-US" dirty="0"/>
              <a:t>: convert areas/boroughs into numerical value before feeding the feature in the models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Normalization</a:t>
            </a:r>
            <a:r>
              <a:rPr lang="en-US" dirty="0"/>
              <a:t>: bring all numerical fields to use a common scale </a:t>
            </a:r>
          </a:p>
        </p:txBody>
      </p:sp>
    </p:spTree>
    <p:extLst>
      <p:ext uri="{BB962C8B-B14F-4D97-AF65-F5344CB8AC3E}">
        <p14:creationId xmlns:p14="http://schemas.microsoft.com/office/powerpoint/2010/main" val="2112022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0BB99B-0363-4366-A594-776089D565C5}"/>
              </a:ext>
            </a:extLst>
          </p:cNvPr>
          <p:cNvPicPr>
            <a:picLocks noChangeAspect="1"/>
          </p:cNvPicPr>
          <p:nvPr/>
        </p:nvPicPr>
        <p:blipFill>
          <a:blip r:embed="rId3"/>
          <a:stretch>
            <a:fillRect/>
          </a:stretch>
        </p:blipFill>
        <p:spPr>
          <a:xfrm>
            <a:off x="9525" y="0"/>
            <a:ext cx="12192000" cy="1219200"/>
          </a:xfrm>
          <a:prstGeom prst="rect">
            <a:avLst/>
          </a:prstGeom>
        </p:spPr>
      </p:pic>
      <p:sp>
        <p:nvSpPr>
          <p:cNvPr id="13" name="Titre 1">
            <a:extLst>
              <a:ext uri="{FF2B5EF4-FFF2-40B4-BE49-F238E27FC236}">
                <a16:creationId xmlns:a16="http://schemas.microsoft.com/office/drawing/2014/main" id="{A367AC99-6DFD-4A9E-88B4-C3BF8136B97B}"/>
              </a:ext>
            </a:extLst>
          </p:cNvPr>
          <p:cNvSpPr>
            <a:spLocks noGrp="1"/>
          </p:cNvSpPr>
          <p:nvPr>
            <p:ph type="ctrTitle"/>
          </p:nvPr>
        </p:nvSpPr>
        <p:spPr>
          <a:xfrm>
            <a:off x="609600" y="263999"/>
            <a:ext cx="10053763" cy="843602"/>
          </a:xfrm>
          <a:noFill/>
        </p:spPr>
        <p:txBody>
          <a:bodyPr anchor="b">
            <a:normAutofit/>
          </a:bodyPr>
          <a:lstStyle/>
          <a:p>
            <a:pPr algn="l"/>
            <a:r>
              <a:rPr lang="fr-CA" sz="4000" b="0" dirty="0" err="1">
                <a:solidFill>
                  <a:schemeClr val="bg1"/>
                </a:solidFill>
              </a:rPr>
              <a:t>Summary</a:t>
            </a:r>
            <a:r>
              <a:rPr lang="fr-CA" sz="4000" b="0" dirty="0">
                <a:solidFill>
                  <a:schemeClr val="bg1"/>
                </a:solidFill>
              </a:rPr>
              <a:t> of the </a:t>
            </a:r>
            <a:r>
              <a:rPr lang="fr-CA" sz="4000" b="0" dirty="0" err="1">
                <a:solidFill>
                  <a:schemeClr val="bg1"/>
                </a:solidFill>
              </a:rPr>
              <a:t>models</a:t>
            </a:r>
            <a:r>
              <a:rPr lang="fr-CA" sz="4000" b="0" dirty="0">
                <a:solidFill>
                  <a:schemeClr val="bg1"/>
                </a:solidFill>
              </a:rPr>
              <a:t> and </a:t>
            </a:r>
            <a:r>
              <a:rPr lang="fr-CA" sz="4000" b="0" dirty="0" err="1">
                <a:solidFill>
                  <a:schemeClr val="bg1"/>
                </a:solidFill>
              </a:rPr>
              <a:t>their</a:t>
            </a:r>
            <a:r>
              <a:rPr lang="fr-CA" sz="4000" b="0" dirty="0">
                <a:solidFill>
                  <a:schemeClr val="bg1"/>
                </a:solidFill>
              </a:rPr>
              <a:t> </a:t>
            </a:r>
            <a:r>
              <a:rPr lang="fr-CA" sz="4000" b="0" dirty="0" err="1">
                <a:solidFill>
                  <a:schemeClr val="bg1"/>
                </a:solidFill>
              </a:rPr>
              <a:t>results</a:t>
            </a:r>
            <a:endParaRPr lang="en-CA" sz="4000" b="0" dirty="0">
              <a:solidFill>
                <a:schemeClr val="bg1"/>
              </a:solidFill>
            </a:endParaRPr>
          </a:p>
        </p:txBody>
      </p:sp>
      <p:graphicFrame>
        <p:nvGraphicFramePr>
          <p:cNvPr id="7" name="Table 7">
            <a:extLst>
              <a:ext uri="{FF2B5EF4-FFF2-40B4-BE49-F238E27FC236}">
                <a16:creationId xmlns:a16="http://schemas.microsoft.com/office/drawing/2014/main" id="{5EBCAEB2-7D14-4C30-BAA2-7E106BF1E60C}"/>
              </a:ext>
            </a:extLst>
          </p:cNvPr>
          <p:cNvGraphicFramePr>
            <a:graphicFrameLocks noGrp="1"/>
          </p:cNvGraphicFramePr>
          <p:nvPr>
            <p:extLst>
              <p:ext uri="{D42A27DB-BD31-4B8C-83A1-F6EECF244321}">
                <p14:modId xmlns:p14="http://schemas.microsoft.com/office/powerpoint/2010/main" val="1577012199"/>
              </p:ext>
            </p:extLst>
          </p:nvPr>
        </p:nvGraphicFramePr>
        <p:xfrm>
          <a:off x="134587" y="1295400"/>
          <a:ext cx="11922825" cy="4998720"/>
        </p:xfrm>
        <a:graphic>
          <a:graphicData uri="http://schemas.openxmlformats.org/drawingml/2006/table">
            <a:tbl>
              <a:tblPr firstRow="1" bandRow="1">
                <a:tableStyleId>{5C22544A-7EE6-4342-B048-85BDC9FD1C3A}</a:tableStyleId>
              </a:tblPr>
              <a:tblGrid>
                <a:gridCol w="1386184">
                  <a:extLst>
                    <a:ext uri="{9D8B030D-6E8A-4147-A177-3AD203B41FA5}">
                      <a16:colId xmlns:a16="http://schemas.microsoft.com/office/drawing/2014/main" val="3362694048"/>
                    </a:ext>
                  </a:extLst>
                </a:gridCol>
                <a:gridCol w="1849120">
                  <a:extLst>
                    <a:ext uri="{9D8B030D-6E8A-4147-A177-3AD203B41FA5}">
                      <a16:colId xmlns:a16="http://schemas.microsoft.com/office/drawing/2014/main" val="300911814"/>
                    </a:ext>
                  </a:extLst>
                </a:gridCol>
                <a:gridCol w="1914100">
                  <a:extLst>
                    <a:ext uri="{9D8B030D-6E8A-4147-A177-3AD203B41FA5}">
                      <a16:colId xmlns:a16="http://schemas.microsoft.com/office/drawing/2014/main" val="2036068899"/>
                    </a:ext>
                  </a:extLst>
                </a:gridCol>
                <a:gridCol w="2116405">
                  <a:extLst>
                    <a:ext uri="{9D8B030D-6E8A-4147-A177-3AD203B41FA5}">
                      <a16:colId xmlns:a16="http://schemas.microsoft.com/office/drawing/2014/main" val="3894451045"/>
                    </a:ext>
                  </a:extLst>
                </a:gridCol>
                <a:gridCol w="2325847">
                  <a:extLst>
                    <a:ext uri="{9D8B030D-6E8A-4147-A177-3AD203B41FA5}">
                      <a16:colId xmlns:a16="http://schemas.microsoft.com/office/drawing/2014/main" val="2983097419"/>
                    </a:ext>
                  </a:extLst>
                </a:gridCol>
                <a:gridCol w="2331169">
                  <a:extLst>
                    <a:ext uri="{9D8B030D-6E8A-4147-A177-3AD203B41FA5}">
                      <a16:colId xmlns:a16="http://schemas.microsoft.com/office/drawing/2014/main" val="3421397709"/>
                    </a:ext>
                  </a:extLst>
                </a:gridCol>
              </a:tblGrid>
              <a:tr h="573823">
                <a:tc>
                  <a:txBody>
                    <a:bodyPr/>
                    <a:lstStyle/>
                    <a:p>
                      <a:r>
                        <a:rPr lang="en-US" sz="1600" dirty="0"/>
                        <a:t>Model</a:t>
                      </a:r>
                    </a:p>
                  </a:txBody>
                  <a:tcPr/>
                </a:tc>
                <a:tc>
                  <a:txBody>
                    <a:bodyPr/>
                    <a:lstStyle/>
                    <a:p>
                      <a:r>
                        <a:rPr lang="en-US" sz="1600" dirty="0"/>
                        <a:t>Decision Trees (DT)</a:t>
                      </a:r>
                    </a:p>
                    <a:p>
                      <a:pPr algn="ctr"/>
                      <a:r>
                        <a:rPr lang="en-US" sz="1600" dirty="0"/>
                        <a:t>(Baseline)</a:t>
                      </a:r>
                    </a:p>
                  </a:txBody>
                  <a:tcPr/>
                </a:tc>
                <a:tc>
                  <a:txBody>
                    <a:bodyPr/>
                    <a:lstStyle/>
                    <a:p>
                      <a:r>
                        <a:rPr lang="en-US" sz="1600" dirty="0"/>
                        <a:t>Random Forest (RF)</a:t>
                      </a:r>
                    </a:p>
                  </a:txBody>
                  <a:tcPr/>
                </a:tc>
                <a:tc>
                  <a:txBody>
                    <a:bodyPr/>
                    <a:lstStyle/>
                    <a:p>
                      <a:r>
                        <a:rPr lang="en-US" sz="1600" dirty="0"/>
                        <a:t>K-Nearest Neighbors (KNN)</a:t>
                      </a:r>
                    </a:p>
                  </a:txBody>
                  <a:tcPr/>
                </a:tc>
                <a:tc>
                  <a:txBody>
                    <a:bodyPr/>
                    <a:lstStyle/>
                    <a:p>
                      <a:r>
                        <a:rPr lang="en-US" sz="1600" dirty="0"/>
                        <a:t>Support Vector Machine (SVM)</a:t>
                      </a:r>
                    </a:p>
                  </a:txBody>
                  <a:tcPr/>
                </a:tc>
                <a:tc>
                  <a:txBody>
                    <a:bodyPr/>
                    <a:lstStyle/>
                    <a:p>
                      <a:r>
                        <a:rPr lang="en-US" sz="1600" dirty="0" err="1"/>
                        <a:t>XGBoost</a:t>
                      </a:r>
                      <a:r>
                        <a:rPr lang="en-US" sz="1600" dirty="0"/>
                        <a:t> (XGB)</a:t>
                      </a:r>
                    </a:p>
                  </a:txBody>
                  <a:tcPr/>
                </a:tc>
                <a:extLst>
                  <a:ext uri="{0D108BD9-81ED-4DB2-BD59-A6C34878D82A}">
                    <a16:rowId xmlns:a16="http://schemas.microsoft.com/office/drawing/2014/main" val="2065114482"/>
                  </a:ext>
                </a:extLst>
              </a:tr>
              <a:tr h="1057043">
                <a:tc>
                  <a:txBody>
                    <a:bodyPr/>
                    <a:lstStyle/>
                    <a:p>
                      <a:r>
                        <a:rPr lang="en-US" sz="1600" dirty="0"/>
                        <a:t>Accuracy</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74.4% with an R-score of 0.528 for a model based on 3 features</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78.4% with an R-score of 0.588 for a model based on 5 features</a:t>
                      </a:r>
                    </a:p>
                  </a:txBody>
                  <a:tcPr/>
                </a:tc>
                <a:tc>
                  <a:txBody>
                    <a:bodyPr/>
                    <a:lstStyle/>
                    <a:p>
                      <a:pPr marL="171450" indent="-171450">
                        <a:buFont typeface="Arial" panose="020B0604020202020204" pitchFamily="34" charset="0"/>
                        <a:buChar char="•"/>
                      </a:pPr>
                      <a:r>
                        <a:rPr lang="en-US" sz="1600" dirty="0"/>
                        <a:t>78.4% with an R-score of 0.588 for a model based on all 9 features</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70.1% with an R-score of 0.488 for a model based on 4 features</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rgbClr val="FF0000"/>
                          </a:solidFill>
                        </a:rPr>
                        <a:t>80.5% with an R-score of 0.627 for a model based on 7 features</a:t>
                      </a:r>
                    </a:p>
                  </a:txBody>
                  <a:tcPr/>
                </a:tc>
                <a:extLst>
                  <a:ext uri="{0D108BD9-81ED-4DB2-BD59-A6C34878D82A}">
                    <a16:rowId xmlns:a16="http://schemas.microsoft.com/office/drawing/2014/main" val="3179912089"/>
                  </a:ext>
                </a:extLst>
              </a:tr>
              <a:tr h="1781872">
                <a:tc>
                  <a:txBody>
                    <a:bodyPr/>
                    <a:lstStyle/>
                    <a:p>
                      <a:r>
                        <a:rPr lang="en-US" sz="1600" dirty="0"/>
                        <a:t>Advantages</a:t>
                      </a:r>
                    </a:p>
                  </a:txBody>
                  <a:tcPr/>
                </a:tc>
                <a:tc>
                  <a:txBody>
                    <a:bodyPr/>
                    <a:lstStyle/>
                    <a:p>
                      <a:pPr marL="285750" indent="-285750">
                        <a:buFont typeface="Arial" panose="020B0604020202020204" pitchFamily="34" charset="0"/>
                        <a:buChar char="•"/>
                      </a:pPr>
                      <a:r>
                        <a:rPr lang="en-US" sz="1600" dirty="0"/>
                        <a:t>Generally fast training time and simple tool. </a:t>
                      </a:r>
                    </a:p>
                  </a:txBody>
                  <a:tcPr/>
                </a:tc>
                <a:tc>
                  <a:txBody>
                    <a:bodyPr/>
                    <a:lstStyle/>
                    <a:p>
                      <a:pPr marL="285750" indent="-285750">
                        <a:buFont typeface="Arial" panose="020B0604020202020204" pitchFamily="34" charset="0"/>
                        <a:buChar char="•"/>
                      </a:pPr>
                      <a:r>
                        <a:rPr lang="en-US" sz="1600" dirty="0"/>
                        <a:t>Generally fast training time and simple tool. </a:t>
                      </a:r>
                    </a:p>
                    <a:p>
                      <a:pPr marL="285750" indent="-285750">
                        <a:buFont typeface="Arial" panose="020B0604020202020204" pitchFamily="34" charset="0"/>
                        <a:buChar char="•"/>
                      </a:pPr>
                      <a:r>
                        <a:rPr lang="en-US" sz="1600" dirty="0"/>
                        <a:t>Decorrelate trees to reduce variance of predictions.</a:t>
                      </a:r>
                    </a:p>
                  </a:txBody>
                  <a:tcPr/>
                </a:tc>
                <a:tc>
                  <a:txBody>
                    <a:bodyPr/>
                    <a:lstStyle/>
                    <a:p>
                      <a:pPr marL="171450" indent="-171450">
                        <a:buFont typeface="Arial" panose="020B0604020202020204" pitchFamily="34" charset="0"/>
                        <a:buChar char="•"/>
                      </a:pPr>
                      <a:r>
                        <a:rPr lang="en-US" sz="1600" dirty="0"/>
                        <a:t>No training period before making predictions</a:t>
                      </a:r>
                    </a:p>
                    <a:p>
                      <a:pPr marL="171450" indent="-171450">
                        <a:buFont typeface="Arial" panose="020B0604020202020204" pitchFamily="34" charset="0"/>
                        <a:buChar char="•"/>
                      </a:pPr>
                      <a:r>
                        <a:rPr lang="en-US" sz="1600" dirty="0"/>
                        <a:t>Easy to implement</a:t>
                      </a:r>
                    </a:p>
                    <a:p>
                      <a:pPr marL="171450" indent="-171450">
                        <a:buFont typeface="Arial" panose="020B0604020202020204" pitchFamily="34" charset="0"/>
                        <a:buChar char="•"/>
                      </a:pPr>
                      <a:endParaRPr lang="en-US" sz="1600" dirty="0"/>
                    </a:p>
                  </a:txBody>
                  <a:tcPr/>
                </a:tc>
                <a:tc>
                  <a:txBody>
                    <a:bodyPr/>
                    <a:lstStyle/>
                    <a:p>
                      <a:pPr marL="285750" indent="-285750">
                        <a:buFont typeface="Arial" panose="020B0604020202020204" pitchFamily="34" charset="0"/>
                        <a:buChar char="•"/>
                      </a:pPr>
                      <a:r>
                        <a:rPr lang="en-US" sz="1600" dirty="0"/>
                        <a:t>Works well if there is clear margin of separation between classes</a:t>
                      </a:r>
                    </a:p>
                  </a:txBody>
                  <a:tcPr/>
                </a:tc>
                <a:tc>
                  <a:txBody>
                    <a:bodyPr/>
                    <a:lstStyle/>
                    <a:p>
                      <a:pPr marL="285750" indent="-285750">
                        <a:buFont typeface="Arial" panose="020B0604020202020204" pitchFamily="34" charset="0"/>
                        <a:buChar char="•"/>
                      </a:pPr>
                      <a:r>
                        <a:rPr lang="en-US" sz="1600" dirty="0" err="1"/>
                        <a:t>XGBoost</a:t>
                      </a:r>
                      <a:r>
                        <a:rPr lang="en-US" sz="1600" dirty="0"/>
                        <a:t> performs very well on small dataset with subgroups and structured datasets with not too many features</a:t>
                      </a:r>
                    </a:p>
                  </a:txBody>
                  <a:tcPr/>
                </a:tc>
                <a:extLst>
                  <a:ext uri="{0D108BD9-81ED-4DB2-BD59-A6C34878D82A}">
                    <a16:rowId xmlns:a16="http://schemas.microsoft.com/office/drawing/2014/main" val="3316627985"/>
                  </a:ext>
                </a:extLst>
              </a:tr>
              <a:tr h="1540262">
                <a:tc>
                  <a:txBody>
                    <a:bodyPr/>
                    <a:lstStyle/>
                    <a:p>
                      <a:r>
                        <a:rPr lang="en-US" sz="1600" dirty="0"/>
                        <a:t>Disadvantages</a:t>
                      </a:r>
                    </a:p>
                  </a:txBody>
                  <a:tcPr/>
                </a:tc>
                <a:tc>
                  <a:txBody>
                    <a:bodyPr/>
                    <a:lstStyle/>
                    <a:p>
                      <a:pPr marL="285750" indent="-285750">
                        <a:buFont typeface="Arial" panose="020B0604020202020204" pitchFamily="34" charset="0"/>
                        <a:buChar char="•"/>
                      </a:pPr>
                      <a:r>
                        <a:rPr lang="en-US" sz="1600" dirty="0"/>
                        <a:t>Can overfit data and slow down predictions if there is a large number of trees in the algorithm</a:t>
                      </a:r>
                    </a:p>
                  </a:txBody>
                  <a:tcPr/>
                </a:tc>
                <a:tc>
                  <a:txBody>
                    <a:bodyPr/>
                    <a:lstStyle/>
                    <a:p>
                      <a:pPr marL="285750" indent="-285750">
                        <a:buFont typeface="Arial" panose="020B0604020202020204" pitchFamily="34" charset="0"/>
                        <a:buChar char="•"/>
                      </a:pPr>
                      <a:r>
                        <a:rPr lang="en-US" sz="1600" dirty="0"/>
                        <a:t>Can overfit data and slow down predictions if there is a large number of trees in the algorithm</a:t>
                      </a:r>
                    </a:p>
                  </a:txBody>
                  <a:tcPr/>
                </a:tc>
                <a:tc>
                  <a:txBody>
                    <a:bodyPr/>
                    <a:lstStyle/>
                    <a:p>
                      <a:pPr marL="171450" indent="-171450">
                        <a:buFont typeface="Arial" panose="020B0604020202020204" pitchFamily="34" charset="0"/>
                        <a:buChar char="•"/>
                      </a:pPr>
                      <a:r>
                        <a:rPr lang="en-US" sz="1600" dirty="0"/>
                        <a:t>Does not work well with large datasets (slow performance)</a:t>
                      </a:r>
                    </a:p>
                    <a:p>
                      <a:pPr marL="171450" indent="-171450">
                        <a:buFont typeface="Arial" panose="020B0604020202020204" pitchFamily="34" charset="0"/>
                        <a:buChar char="•"/>
                      </a:pPr>
                      <a:r>
                        <a:rPr lang="en-US" sz="1600" dirty="0"/>
                        <a:t>Does not work well high dimensions (features)</a:t>
                      </a:r>
                    </a:p>
                  </a:txBody>
                  <a:tcPr/>
                </a:tc>
                <a:tc>
                  <a:txBody>
                    <a:bodyPr/>
                    <a:lstStyle/>
                    <a:p>
                      <a:pPr marL="285750" indent="-285750">
                        <a:buFont typeface="Arial" panose="020B0604020202020204" pitchFamily="34" charset="0"/>
                        <a:buChar char="•"/>
                      </a:pPr>
                      <a:r>
                        <a:rPr lang="en-US" sz="1600" dirty="0"/>
                        <a:t>Not suitable for large data sets</a:t>
                      </a:r>
                    </a:p>
                    <a:p>
                      <a:pPr marL="285750" indent="-285750">
                        <a:buFont typeface="Arial" panose="020B0604020202020204" pitchFamily="34" charset="0"/>
                        <a:buChar char="•"/>
                      </a:pPr>
                      <a:r>
                        <a:rPr lang="en-US" sz="1600" dirty="0"/>
                        <a:t>Does not perform well if target classes (fire risk levels 1-3) overlap</a:t>
                      </a:r>
                    </a:p>
                    <a:p>
                      <a:pPr marL="285750" indent="-285750">
                        <a:buFont typeface="Arial" panose="020B0604020202020204" pitchFamily="34" charset="0"/>
                        <a:buChar char="•"/>
                      </a:pPr>
                      <a:endParaRPr lang="en-US" sz="1600" dirty="0"/>
                    </a:p>
                  </a:txBody>
                  <a:tcPr/>
                </a:tc>
                <a:tc>
                  <a:txBody>
                    <a:bodyPr/>
                    <a:lstStyle/>
                    <a:p>
                      <a:pPr marL="285750" indent="-285750">
                        <a:buFont typeface="Arial" panose="020B0604020202020204" pitchFamily="34" charset="0"/>
                        <a:buChar char="•"/>
                      </a:pPr>
                      <a:r>
                        <a:rPr lang="en-US" sz="1600" dirty="0"/>
                        <a:t>Does not perform so well on sparse and unstructured data</a:t>
                      </a:r>
                    </a:p>
                  </a:txBody>
                  <a:tcPr/>
                </a:tc>
                <a:extLst>
                  <a:ext uri="{0D108BD9-81ED-4DB2-BD59-A6C34878D82A}">
                    <a16:rowId xmlns:a16="http://schemas.microsoft.com/office/drawing/2014/main" val="2190741187"/>
                  </a:ext>
                </a:extLst>
              </a:tr>
            </a:tbl>
          </a:graphicData>
        </a:graphic>
      </p:graphicFrame>
    </p:spTree>
    <p:extLst>
      <p:ext uri="{BB962C8B-B14F-4D97-AF65-F5344CB8AC3E}">
        <p14:creationId xmlns:p14="http://schemas.microsoft.com/office/powerpoint/2010/main" val="3988624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0BB99B-0363-4366-A594-776089D565C5}"/>
              </a:ext>
            </a:extLst>
          </p:cNvPr>
          <p:cNvPicPr>
            <a:picLocks noChangeAspect="1"/>
          </p:cNvPicPr>
          <p:nvPr/>
        </p:nvPicPr>
        <p:blipFill>
          <a:blip r:embed="rId2"/>
          <a:stretch>
            <a:fillRect/>
          </a:stretch>
        </p:blipFill>
        <p:spPr>
          <a:xfrm>
            <a:off x="9525" y="0"/>
            <a:ext cx="12192000" cy="1295400"/>
          </a:xfrm>
          <a:prstGeom prst="rect">
            <a:avLst/>
          </a:prstGeom>
        </p:spPr>
      </p:pic>
      <p:sp>
        <p:nvSpPr>
          <p:cNvPr id="13" name="Titre 1">
            <a:extLst>
              <a:ext uri="{FF2B5EF4-FFF2-40B4-BE49-F238E27FC236}">
                <a16:creationId xmlns:a16="http://schemas.microsoft.com/office/drawing/2014/main" id="{A367AC99-6DFD-4A9E-88B4-C3BF8136B97B}"/>
              </a:ext>
            </a:extLst>
          </p:cNvPr>
          <p:cNvSpPr>
            <a:spLocks noGrp="1"/>
          </p:cNvSpPr>
          <p:nvPr>
            <p:ph type="ctrTitle"/>
          </p:nvPr>
        </p:nvSpPr>
        <p:spPr>
          <a:xfrm>
            <a:off x="609600" y="263999"/>
            <a:ext cx="10053763" cy="843602"/>
          </a:xfrm>
          <a:noFill/>
        </p:spPr>
        <p:txBody>
          <a:bodyPr anchor="b">
            <a:normAutofit/>
          </a:bodyPr>
          <a:lstStyle/>
          <a:p>
            <a:pPr algn="l"/>
            <a:r>
              <a:rPr lang="fr-CA" sz="4000" b="0" dirty="0">
                <a:solidFill>
                  <a:schemeClr val="bg1"/>
                </a:solidFill>
              </a:rPr>
              <a:t>Model </a:t>
            </a:r>
            <a:r>
              <a:rPr lang="fr-CA" sz="4000" b="0" dirty="0" err="1">
                <a:solidFill>
                  <a:schemeClr val="bg1"/>
                </a:solidFill>
              </a:rPr>
              <a:t>used</a:t>
            </a:r>
            <a:r>
              <a:rPr lang="fr-CA" sz="4000" b="0" dirty="0">
                <a:solidFill>
                  <a:schemeClr val="bg1"/>
                </a:solidFill>
              </a:rPr>
              <a:t> for </a:t>
            </a:r>
            <a:r>
              <a:rPr lang="fr-CA" sz="4000" b="0" dirty="0" err="1">
                <a:solidFill>
                  <a:schemeClr val="bg1"/>
                </a:solidFill>
              </a:rPr>
              <a:t>prediction</a:t>
            </a:r>
            <a:r>
              <a:rPr lang="fr-CA" sz="4000" b="0" dirty="0">
                <a:solidFill>
                  <a:schemeClr val="bg1"/>
                </a:solidFill>
              </a:rPr>
              <a:t>: XGBoost</a:t>
            </a:r>
            <a:endParaRPr lang="en-CA" sz="4000" b="0" dirty="0">
              <a:solidFill>
                <a:schemeClr val="bg1"/>
              </a:solidFill>
            </a:endParaRPr>
          </a:p>
        </p:txBody>
      </p:sp>
      <p:sp>
        <p:nvSpPr>
          <p:cNvPr id="8" name="TextBox 7">
            <a:extLst>
              <a:ext uri="{FF2B5EF4-FFF2-40B4-BE49-F238E27FC236}">
                <a16:creationId xmlns:a16="http://schemas.microsoft.com/office/drawing/2014/main" id="{4D0F53E0-7202-4989-B11D-0D6A43254C32}"/>
              </a:ext>
            </a:extLst>
          </p:cNvPr>
          <p:cNvSpPr txBox="1"/>
          <p:nvPr/>
        </p:nvSpPr>
        <p:spPr>
          <a:xfrm>
            <a:off x="367696" y="1611921"/>
            <a:ext cx="3440562" cy="4801314"/>
          </a:xfrm>
          <a:prstGeom prst="rect">
            <a:avLst/>
          </a:prstGeom>
          <a:noFill/>
        </p:spPr>
        <p:txBody>
          <a:bodyPr wrap="square" rtlCol="0">
            <a:spAutoFit/>
          </a:bodyPr>
          <a:lstStyle/>
          <a:p>
            <a:r>
              <a:rPr lang="en-US" sz="1400" dirty="0"/>
              <a:t>We initially used all the 9 features that we believed are relevant in predicting fire risk level. The accuracy achieved was 79.3% with an R-score of 0.604.</a:t>
            </a:r>
          </a:p>
          <a:p>
            <a:endParaRPr lang="en-US" sz="1400" dirty="0"/>
          </a:p>
          <a:p>
            <a:r>
              <a:rPr lang="en-US" sz="1400" dirty="0"/>
              <a:t>After parameter tuning and using </a:t>
            </a:r>
            <a:r>
              <a:rPr lang="en-US" sz="1000" i="1" dirty="0" err="1"/>
              <a:t>sklearn.feature_selection.SelectFromModel</a:t>
            </a:r>
            <a:r>
              <a:rPr lang="en-US" sz="1000" i="1" dirty="0"/>
              <a:t> </a:t>
            </a:r>
            <a:r>
              <a:rPr lang="en-US" sz="1400" dirty="0"/>
              <a:t>in Python, we reduce from 9 features to 7 based on the feature importance to the model. The accuracy achieved was then 80.5% with an R-score of 0.627.</a:t>
            </a:r>
          </a:p>
          <a:p>
            <a:endParaRPr lang="en-US" sz="1400" dirty="0"/>
          </a:p>
          <a:p>
            <a:r>
              <a:rPr lang="en-US" sz="1400" dirty="0"/>
              <a:t>The </a:t>
            </a:r>
            <a:r>
              <a:rPr lang="en-US" sz="1400" dirty="0">
                <a:solidFill>
                  <a:srgbClr val="0070C0"/>
                </a:solidFill>
              </a:rPr>
              <a:t>7 features retained by the model </a:t>
            </a:r>
            <a:r>
              <a:rPr lang="en-US" sz="1400" dirty="0"/>
              <a:t>are:</a:t>
            </a:r>
          </a:p>
          <a:p>
            <a:pPr marL="285750" indent="-285750">
              <a:buFont typeface="Arial" panose="020B0604020202020204" pitchFamily="34" charset="0"/>
              <a:buChar char="•"/>
            </a:pPr>
            <a:r>
              <a:rPr lang="en-US" sz="1400" dirty="0"/>
              <a:t>Month</a:t>
            </a:r>
          </a:p>
          <a:p>
            <a:pPr marL="285750" indent="-285750">
              <a:buFont typeface="Arial" panose="020B0604020202020204" pitchFamily="34" charset="0"/>
              <a:buChar char="•"/>
            </a:pPr>
            <a:r>
              <a:rPr lang="en-US" sz="1400" dirty="0"/>
              <a:t>Number of interventions</a:t>
            </a:r>
          </a:p>
          <a:p>
            <a:pPr marL="285750" indent="-285750">
              <a:buFont typeface="Arial" panose="020B0604020202020204" pitchFamily="34" charset="0"/>
              <a:buChar char="•"/>
            </a:pPr>
            <a:r>
              <a:rPr lang="en-US" sz="1400" dirty="0"/>
              <a:t>Building Age</a:t>
            </a:r>
          </a:p>
          <a:p>
            <a:pPr marL="285750" indent="-285750">
              <a:buFont typeface="Arial" panose="020B0604020202020204" pitchFamily="34" charset="0"/>
              <a:buChar char="•"/>
            </a:pPr>
            <a:r>
              <a:rPr lang="en-US" sz="1400" dirty="0"/>
              <a:t>Number of crimes</a:t>
            </a:r>
          </a:p>
          <a:p>
            <a:pPr marL="285750" indent="-285750">
              <a:buFont typeface="Arial" panose="020B0604020202020204" pitchFamily="34" charset="0"/>
              <a:buChar char="•"/>
            </a:pPr>
            <a:r>
              <a:rPr lang="en-US" sz="1400" dirty="0"/>
              <a:t>Total number of accommodations</a:t>
            </a:r>
          </a:p>
          <a:p>
            <a:pPr marL="285750" indent="-285750">
              <a:buFont typeface="Arial" panose="020B0604020202020204" pitchFamily="34" charset="0"/>
              <a:buChar char="•"/>
            </a:pPr>
            <a:r>
              <a:rPr lang="en-US" sz="1400" dirty="0"/>
              <a:t>Boroughs</a:t>
            </a:r>
          </a:p>
          <a:p>
            <a:pPr marL="285750" indent="-285750">
              <a:buFont typeface="Arial" panose="020B0604020202020204" pitchFamily="34" charset="0"/>
              <a:buChar char="•"/>
            </a:pPr>
            <a:r>
              <a:rPr lang="en-US" sz="1400" dirty="0"/>
              <a:t>Total number of building floors</a:t>
            </a:r>
          </a:p>
          <a:p>
            <a:pPr marL="285750" indent="-285750">
              <a:buFont typeface="Arial" panose="020B0604020202020204" pitchFamily="34" charset="0"/>
              <a:buChar char="•"/>
            </a:pPr>
            <a:endParaRPr lang="en-US" sz="1400" dirty="0"/>
          </a:p>
          <a:p>
            <a:endParaRPr lang="en-US" sz="1200" dirty="0"/>
          </a:p>
        </p:txBody>
      </p:sp>
      <p:sp>
        <p:nvSpPr>
          <p:cNvPr id="10" name="TextBox 9">
            <a:extLst>
              <a:ext uri="{FF2B5EF4-FFF2-40B4-BE49-F238E27FC236}">
                <a16:creationId xmlns:a16="http://schemas.microsoft.com/office/drawing/2014/main" id="{DFADCFFD-E8FE-41EB-AFCC-FC7744088B55}"/>
              </a:ext>
            </a:extLst>
          </p:cNvPr>
          <p:cNvSpPr txBox="1"/>
          <p:nvPr/>
        </p:nvSpPr>
        <p:spPr>
          <a:xfrm>
            <a:off x="3988583" y="1304144"/>
            <a:ext cx="7700474" cy="307777"/>
          </a:xfrm>
          <a:prstGeom prst="rect">
            <a:avLst/>
          </a:prstGeom>
          <a:noFill/>
        </p:spPr>
        <p:txBody>
          <a:bodyPr wrap="square" rtlCol="0">
            <a:spAutoFit/>
          </a:bodyPr>
          <a:lstStyle/>
          <a:p>
            <a:r>
              <a:rPr lang="en-US" sz="1400" b="1" dirty="0"/>
              <a:t>Evaluation metrics</a:t>
            </a:r>
          </a:p>
        </p:txBody>
      </p:sp>
      <p:cxnSp>
        <p:nvCxnSpPr>
          <p:cNvPr id="17" name="Straight Arrow Connector 16">
            <a:extLst>
              <a:ext uri="{FF2B5EF4-FFF2-40B4-BE49-F238E27FC236}">
                <a16:creationId xmlns:a16="http://schemas.microsoft.com/office/drawing/2014/main" id="{56242C06-D522-490C-AD11-D1B19546DF51}"/>
              </a:ext>
            </a:extLst>
          </p:cNvPr>
          <p:cNvCxnSpPr>
            <a:cxnSpLocks/>
          </p:cNvCxnSpPr>
          <p:nvPr/>
        </p:nvCxnSpPr>
        <p:spPr>
          <a:xfrm>
            <a:off x="7391400" y="2895600"/>
            <a:ext cx="655043"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1" name="TextBox 10">
            <a:extLst>
              <a:ext uri="{FF2B5EF4-FFF2-40B4-BE49-F238E27FC236}">
                <a16:creationId xmlns:a16="http://schemas.microsoft.com/office/drawing/2014/main" id="{CE769AD9-36E6-472D-99EA-929A5DF73134}"/>
              </a:ext>
            </a:extLst>
          </p:cNvPr>
          <p:cNvSpPr txBox="1"/>
          <p:nvPr/>
        </p:nvSpPr>
        <p:spPr>
          <a:xfrm>
            <a:off x="3993838" y="1645508"/>
            <a:ext cx="1348622" cy="276999"/>
          </a:xfrm>
          <a:prstGeom prst="rect">
            <a:avLst/>
          </a:prstGeom>
          <a:noFill/>
        </p:spPr>
        <p:txBody>
          <a:bodyPr wrap="square" rtlCol="0">
            <a:spAutoFit/>
          </a:bodyPr>
          <a:lstStyle/>
          <a:p>
            <a:r>
              <a:rPr lang="en-US" sz="1200" dirty="0"/>
              <a:t>XGB (9 features)</a:t>
            </a:r>
          </a:p>
        </p:txBody>
      </p:sp>
      <p:sp>
        <p:nvSpPr>
          <p:cNvPr id="16" name="TextBox 15">
            <a:extLst>
              <a:ext uri="{FF2B5EF4-FFF2-40B4-BE49-F238E27FC236}">
                <a16:creationId xmlns:a16="http://schemas.microsoft.com/office/drawing/2014/main" id="{7D21DF71-95B1-4D7B-97AE-2BF97025BC1E}"/>
              </a:ext>
            </a:extLst>
          </p:cNvPr>
          <p:cNvSpPr txBox="1"/>
          <p:nvPr/>
        </p:nvSpPr>
        <p:spPr>
          <a:xfrm>
            <a:off x="8153400" y="1639757"/>
            <a:ext cx="1348622" cy="276999"/>
          </a:xfrm>
          <a:prstGeom prst="rect">
            <a:avLst/>
          </a:prstGeom>
          <a:noFill/>
        </p:spPr>
        <p:txBody>
          <a:bodyPr wrap="square" rtlCol="0">
            <a:spAutoFit/>
          </a:bodyPr>
          <a:lstStyle/>
          <a:p>
            <a:r>
              <a:rPr lang="en-US" sz="1200" dirty="0"/>
              <a:t>XGB (7 features)</a:t>
            </a:r>
          </a:p>
        </p:txBody>
      </p:sp>
      <p:pic>
        <p:nvPicPr>
          <p:cNvPr id="18" name="Picture 17" descr="A picture containing text, receipt&#10;&#10;Description automatically generated">
            <a:extLst>
              <a:ext uri="{FF2B5EF4-FFF2-40B4-BE49-F238E27FC236}">
                <a16:creationId xmlns:a16="http://schemas.microsoft.com/office/drawing/2014/main" id="{84BE13C0-B4D2-E54C-A70F-598EB93E3C7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19166" y="1923053"/>
            <a:ext cx="3250417" cy="2197450"/>
          </a:xfrm>
          <a:prstGeom prst="rect">
            <a:avLst/>
          </a:prstGeom>
          <a:noFill/>
        </p:spPr>
      </p:pic>
      <p:pic>
        <p:nvPicPr>
          <p:cNvPr id="19" name="Picture 18" descr="A picture containing text, receipt&#10;&#10;Description automatically generated">
            <a:extLst>
              <a:ext uri="{FF2B5EF4-FFF2-40B4-BE49-F238E27FC236}">
                <a16:creationId xmlns:a16="http://schemas.microsoft.com/office/drawing/2014/main" id="{75407722-9B56-974C-B43B-4D44C97BE470}"/>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87294" y="1966692"/>
            <a:ext cx="3250417" cy="2074643"/>
          </a:xfrm>
          <a:prstGeom prst="rect">
            <a:avLst/>
          </a:prstGeom>
          <a:noFill/>
        </p:spPr>
      </p:pic>
      <p:pic>
        <p:nvPicPr>
          <p:cNvPr id="3" name="Picture 2" descr="Chart&#10;&#10;Description automatically generated">
            <a:extLst>
              <a:ext uri="{FF2B5EF4-FFF2-40B4-BE49-F238E27FC236}">
                <a16:creationId xmlns:a16="http://schemas.microsoft.com/office/drawing/2014/main" id="{212FFED3-7328-FF42-A9C3-5970A3E74ED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52268" y="4091271"/>
            <a:ext cx="4278263" cy="2230074"/>
          </a:xfrm>
          <a:prstGeom prst="rect">
            <a:avLst/>
          </a:prstGeom>
        </p:spPr>
      </p:pic>
      <p:sp>
        <p:nvSpPr>
          <p:cNvPr id="2" name="Rectangle 1">
            <a:hlinkClick r:id="" action="ppaction://hlinkshowjump?jump=nextslide"/>
            <a:extLst>
              <a:ext uri="{FF2B5EF4-FFF2-40B4-BE49-F238E27FC236}">
                <a16:creationId xmlns:a16="http://schemas.microsoft.com/office/drawing/2014/main" id="{4B77208C-5545-2344-8691-54723C6FC7F6}"/>
              </a:ext>
            </a:extLst>
          </p:cNvPr>
          <p:cNvSpPr/>
          <p:nvPr/>
        </p:nvSpPr>
        <p:spPr>
          <a:xfrm>
            <a:off x="5486399" y="4343400"/>
            <a:ext cx="4044131" cy="121920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76142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THEME_BG_IMAGE" val=""/>
  <p:tag name="MMPROD_TAG_VCONFIG" val="PD94bWwgdmVyc2lvbj0iMS4wIiBlbmNvZGluZz0iVVRGLTgiPz4NCjxjb25maWd1cmF0aW9uPg0KCTxicmFuZGluZz4NCgkJPHVpZm9udCBuYW1lPSJGT05UX05PVEVTX1RFWFQiIHZhbHVlPSJWZXJkYW5hLDksZmFsc2UsZmFsc2UsZmFsc2UiLz4NCgk8L2JyYW5kaW5nPg0KCTxjb2xvcnM+DQoJCTx1aWNvbG9yIG5hbWU9InByaW1hcnkiIHZhbHVlPSIweDZGODQ4OCIvPg0KCQk8dWljb2xvciBuYW1lPSJnbG93IiB2YWx1ZT0iMHgzNUQzMzQiLz4NCgkJPHVpY29sb3IgbmFtZT0idGV4dCIgdmFsdWU9IjB4RkZGRkZGIi8+DQoJCTx1aWNvbG9yIG5hbWU9ImxpZ2h0IiB2YWx1ZT0iMHg0RTVENjAiLz4NCgkJPHVpY29sb3IgbmFtZT0ic2hhZG93IiB2YWx1ZT0iMHgwMDAwMDAiLz4NCgkJPHVpY29sb3IgbmFtZT0iYmFja2dyb3VuZCIgdmFsdWU9IjB4NzI3OTcxIi8+DQoJPC9jb2xvcnM+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dHJ1ZSIvPg0KCQk8dWlzaG93IG5hbWU9InByZXNlbnRlcmJpbyIgdmFsdWU9InRydWUiLz4NCgkJPHVpc2hvdyBuYW1lPSJjb21wYW55bG9nbyIgdmFsdWU9InRydWUiLz4NCgkJPHVpc2hvdyBuYW1lPSJzaWRlYmFyIiB2YWx1ZT0idHJ1ZSIvPg0KCQk8dWlzaG93IG5hbWU9Im91dGxpbmUiIHZhbHVlPSJ0cnVlIi8+DQoJCTx1aXNob3cgbmFtZT0idGh1bWJuYWlsIiB2YWx1ZT0idHJ1ZSIvPg0KCQk8dWlzaG93IG5hbWU9Im5vdGVzIiB2YWx1ZT0idHJ1ZSIvPg0KCQk8dWlzaG93IG5hbWU9InNlYXJjaCIgdmFsdWU9InRydWUiLz4NCgkJPHVpc2hvdyBuYW1lPSJxdWl6IiB2YWx1ZT0idHJ1ZSIvPg0KCQk8dWlzaG93IG5hbWU9ImF0dGFjaG1lbnRzIiB2YWx1ZT0idHJ1ZSIvPg0KCQk8dWlzaG93IG5hbWU9InV0aWxzIiB2YWx1ZT0idHJ1ZSIvPg0KCQk8dWlzaG93IG5hbWU9InZvbHVtZSIgdmFsdWU9InRydWUiLz4NCgkJPHVpc2hvdyBuYW1lPSJwbGF5YmFyIiB2YWx1ZT0idHJ1ZSIvPg0KCQk8dWlzaG93IG5hbWU9InRhbGtpbmdoZWFkIiB2YWx1ZT0idHJ1ZSIvPg0KCQk8dWlzaG93IG5hbWU9InNpZGViYXJvbnJpZ2h0IiB2YWx1ZT0idHJ1ZSIvPg0KCQk8dWlzaG93IG5hbWU9InZpZXdjaGFuZ2UiIHZhbHVlPSJ0cnVlIi8+DQoJCTx1aXNob3cgbmFtZT0iYWx3YXlzU2NydW5jaCIgdmFsdWU9ImZhbHNlIi8+DQoJCTx1aXNob3cgbmFtZT0iaW5pdGlhbGRpc3BsYXltb2RlaXNub3JtYWwiIHZhbHVlPSJ0cnVlIi8+DQoJCTx1aXJlcGxhY2UgbmFtZT0ibG9nbyIgdmFsdWU9IiIvPg0KCQk8dWlyZXBsYWNlIG5hbWU9ImJnaW1hZ2UiIHZhbHVlPSIiLz4NCgkJPHVpcmVwbGFjZSBuYW1lPSJpbml0aWFsdGFiIiB2YWx1ZT0ib3V0bGluZSIvPg0KCTwvbGF5b3V0Pg0KCTxsYW5ndWFnZSBpZD0iZW4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DQoJCTx1aXRleHQgbmFtZT0iU0NSVUJCQVJTVEFUVVNfTk9BVURJTyIgdmFsdWU9Ik5vIEF1ZGlvIi8+DQoJCTx1aXRleHQgbmFtZT0iU0NSVUJCQVJTVEFUVVNfVklEUExBWUlORyIgdmFsdWU9IlZpZGVvIFBsYXlpbmciLz4NCgkJPHVpdGV4dCBuYW1lPSJTQ1JVQkJBUlNUQVRVU19MT0FESU5HIiB2YWx1ZT0iTG9hZGluZyIvPg0KCQk8dWl0ZXh0IG5hbWU9IlNDUlVCQkFSU1RBVFVTX0JVRkZFUklORyIgdmFsdWU9IkJ1ZmZlcmluZyIvPg0KCQk8dWl0ZXh0IG5hbWU9IlNDUlVCQkFSU1RBVFVTX1FVRVNUSU9OIiB2YWx1ZT0iQW5zd2VyIFF1ZXN0aW9uIi8+DQoJCTx1aXRleHQgbmFtZT0iU0NSVUJCQVJTVEFUVVNfUkVWSUVXUVVJWiIgdmFsdWU9IlJldmlld2luZyBRdWl6Ii8+DQoJCTwhLS0gc3Vic3RpdHV0aW9uOiAlbSA9PSBtaW51dGVzIHJlbWFpbmluZyAtLT4NCgkJPCEtLSBzdWJzdGl0dXRpb246ICVzID09IHNlY29uZHMgcmVtYWluaW5nIC0tPg0KCQk8dWl0ZXh0IG5hbWU9IkVMQVBTRUQiIHZhbHVlPSIlbSBNaW51dGVzICVzIFNlY29uZHMgUmVtYWluaW5nIi8+DQoJCTx1aXRleHQgbmFtZT0iTk9URk9VTkQiIHZhbHVlPSJOb3RoaW5nIEZvdW5kIi8+DQoJCTx1aXRleHQgbmFtZT0iQVRUQUNITUVOVFMiIHZhbHVlPSJBdHRhY2htZW50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Y3QiLz4NCgkJPHVpdGV4dCBuYW1lPSJUQUJfUVVJWiIgdmFsdWU9IlF1aXoiLz4NCgkJPHVpdGV4dCBuYW1lPSJUQUJfT1VUTElORSIgdmFsdWU9Ik91dGxpbmUiLz4NCgkJPHVpdGV4dCBuYW1lPSJUQUJfVEhVTUIiIHZhbHVlPSJUaHVtYiIvPg0KCQk8dWl0ZXh0IG5hbWU9IlRBQl9OT1RFUyIgdmFsdWU9Ik5vdGVzIi8+DQoJCTx1aXRleHQgbmFtZT0iVEFCX1NFQVJDSCIgdmFsdWU9IlNlYXJjaCIvPg0KCQk8dWl0ZXh0IG5hbWU9IlNMSURFX0hFQURJTkciIHZhbHVlPSJTbGlkZSBUaXRsZSIvPg0KCQk8dWl0ZXh0IG5hbWU9IkRVUkFUSU9OX0hFQURJTkciIHZhbHVlPSJEdXJhdGlvbiIvPg0KCQk8dWl0ZXh0IG5hbWU9IlNFQVJDSF9IRUFESU5HIiB2YWx1ZT0iU2VhcmNoIGZvciB0ZXh0OiIvPg0KCQk8dWl0ZXh0IG5hbWU9IlRIVU1CX0hFQURJTkciIHZhbHVlPSJTbGlkZSIvPg0KCQk8dWl0ZXh0IG5hbWU9IlRIVU1CX0lORk8iIHZhbHVlPSJTbGlkZSBUaXRsZS9EdXJhdGlvbiIvPg0KCQk8dWl0ZXh0IG5hbWU9IkFUVEFDSE5BTUVfSEVBRElORyIgdmFsdWU9IkZpbGUgTmFtZSIvPg0KCQk8dWl0ZXh0IG5hbWU9IkFUVEFDSFNJWkVfSEVBRElORyIgdmFsdWU9IlNpemUiLz4NCgkJPHVpdGV4dCBuYW1lPSJTTElERV9OT1RFUyIgdmFsdWU9IlNsaWRlIE5vdGVzIi8+DQoJCTwhLS1xdWl6IHBvZCBhbmQgbWVzc2FnZSBib3ggdGV4dHMtLT4NCgkJPHVpdGV4dCBuYW1lPSJRVUlaUE9EX1FVSVpfQVRURU1QVCIgdmFsdWU9IlF1aXogQXR0ZW1wdDoiLz4NCgkJPHVpdGV4dCBuYW1lPSJRVUlaUE9EX1FVSVpfQVRURU1QVF9WQUxVRSIgdmFsdWU9IiVuIG9mICV0Ii8+DQoJCTx1aXRleHQgbmFtZT0iUVVJWlBPRF9RVUlaX1NDT1JFIiB2YWx1ZT0iU2NvcmVkOiIvPg0KCQk8dWl0ZXh0IG5hbWU9IlFVSVpQT0RfUVVJWl9QQVNTU0NPUkUiIHZhbHVlPSJQYXNzaW5nIFNjb3JlOiIvPg0KCQk8dWl0ZXh0IG5hbWU9IlFVSVpQT0RfUVVJWl9NQVhTQ09SRSIgdmFsdWU9Ik1heCBTY29yZToiLz4NCgkJPHVpdGV4dCBuYW1lPSJRVUlaUE9EX1FVRVNBVE1QVF9TVFIiIHZhbHVlPSJBdHRlbXB0OiAlbiBvZiAldCIvPg0KCQk8dWl0ZXh0IG5hbWU9IlFVSVpQT0RfUVVFU1RZUEVfU1RSIiB2YWx1ZT0iVHlwZTogJXMiLz4NCgkJPHVpdGV4dCBuYW1lPSJRVUlaUE9EX1FVRVNUWVBFX0dSRCIgdmFsdWU9IkdyYWRlZCIvPg0KCQk8dWl0ZXh0IG5hbWU9IlFVSVpQT0RfUVVFU1RZUEVfU1ZZIiB2YWx1ZT0iU3VydmV5Ii8+DQoJCTx1aXRleHQgbmFtZT0iUVVJWlBPRF9RVUlaQVRNUFRfSU5GIiB2YWx1ZT0iSW5maW5pdGUiLz4NCgkJPHVpdGV4dCBuYW1lPSJRVUlaUE9EX1FVRVNBVE1QVF9JTkYiIHZhbHVlPSJJbmZpbml0ZSIvPg0KCQk8dWl0ZXh0IG5hbWU9IldBUk5JTkdNU0dfWUVTU1RSSU5HIiB2YWx1ZT0iWWVzIi8+DQoJCTx1aXRleHQgbmFtZT0iV0FSTklOR01TR19OT1NUUklORyIgdmFsdWU9Ik5vIi8+DQoJCTx1aXRleHQgbmFtZT0iV0FSTklOR01TR19USVRMRVNUUklORyIgdmFsdWU9IlF1aXogTmF2aWdhdGlvbiBXYXJuaW5nIi8+DQoJCTx1aXRleHQgbmFtZT0iV0FSTklOR01TR19NU0dTVFJJTkciIHZhbHVlPSJUaGVyZSBhcmUgdW4tYXR0ZW1wdGVkIHF1ZXN0aW9ucyBpbiB0aGlzIFF1aXouJiN4QTsmI3hBO0NsaWNraW5nIFllcyB3aWxsIHRha2UgeW91IG91dCBvZiB0aGUgUXVpei4gQ2xpY2sgTm8gdG8gY29udGludWUgdGhlIFF1aXouIi8+DQoJCTx1aXRleHQgbmFtZT0iSU5GT1JNQVRJT05fSDI2NF9GTEFTSFBMQVlFUiIgdmFsdWU9IlRoZSBjdXJyZW50IHZlcnNpb24gb2YgRmxhc2ggUGxheWVyIGluc3RhbGxlZCBvbiB5b3VyIG1hY2hpbmUgZG9lcyBub3Qgc3VwcG9ydCB0aGlzIHZpZGVvLiBDbGljayBvbiB0aGUgdmlkZW8gYXJlYSB0byBkb3dubG9hZCB0aGUgbGF0ZXN0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U2hvdyBzaWRlYmFyIHRvIHBhcnRpY2lwYW50cyIvPg0KCQk8dWl0ZXh0IG5hbWU9Ik1VVEUiIHZhbHVlPSJNdXRlIi8+DQoJCTx1aXRleHQgbmFtZT0iRE9DV1JBUF9USVRMRSIgdmFsdWU9IlByZXNlbnRlciBGaWxlIEF0dGFjaG1lbnQiLz4NCgkJPHVpdGV4dCBuYW1lPSJET0NXUkFQX01TRyIgdmFsdWU9IlNhdmUgdG8gTXkgQ29tcHV0ZXIiLz4NCgkJPHVpdGV4dCBuYW1lPSJET0NXUkFQX1BST01QVCIgdmFsdWU9IkNsaWNrIHRvIERvd25sb2FkIi8+DQoJPC9sYW5ndWFnZT4NCgk8bGFuZ3VhZ2UgaWQ9ImRl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ZvbGllICVuIi8+DQoJCTwhLS0gc3Vic3RpdHV0aW9uOiAlbiA9PSBzbGlkZSBudW1iZXIgLS0+DQoJCTwhLS0gc3Vic3RpdHV0aW9uOiAldCA9PSB0b3RhbCBzbGlkZSBjb3VudCAtLT4NCgkJPHVpdGV4dCBuYW1lPSJTQ1JVQkJBUlNUQVRVU19TTElERUlORk8iIHZhbHVlPSJGb2xpZSAlbiAvICV0IHwgIi8+DQoJCTx1aXRleHQgbmFtZT0iU0NSVUJCQVJTVEFUVVNfU1RPUFBFRCIgdmFsdWU9IkJlZW5kZXQiLz4NCgkJPHVpdGV4dCBuYW1lPSJTQ1JVQkJBUlNUQVRVU19QTEFZSU5HIiB2YWx1ZT0iV2llZGVyZ2FiZSIvPg0KCQk8dWl0ZXh0IG5hbWU9IlNDUlVCQkFSU1RBVFVTX05PQVVESU8iIHZhbHVlPSJLZWluIEF1ZGlvIi8+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DQoJCTx1aXRleHQgbmFtZT0iU0NSVUJCQVJTVEFUVVNfUkVWSUVXUVVJWiIgdmFsdWU9Ik5vY2htYWxzIGR1cmNoc2VoZW4iLz4NCgkJPCEtLSBzdWJzdGl0dXRpb246ICVtID09IG1pbnV0ZXMgcmVtYWluaW5nIC0tPg0KCQk8IS0tIHN1YnN0aXR1dGlvbjogJXMgPT0gc2Vjb25kcyByZW1haW5pbmcgLS0+DQoJCTx1aXRleHQgbmFtZT0iRUxBUFNFRCIgdmFsdWU9IlJlc3RkYXVlcjogJW0gTWludXRlbiAlcyBTZWt1bmRlbiIvPg0KCQk8dWl0ZXh0IG5hbWU9Ik5PVEZPVU5EIiB2YWx1ZT0iTmljaHRzIGdlZnVuZGVuIi8+DQoJCTx1aXRleHQgbmFtZT0iQVRUQUNITUVOVFMiIHZhbHVlPSJBbmxhZ2VuIi8+DQoJCTwhLS0gc3Vic3RpdHV0aW9uOiAlcCA9PSBjdXJyZW50IHNwZWFrZXIncyB0aXRsZSAtLT4NCgkJPHVpdGV4dCBuYW1lPSJCSU9XSU5fVElUTEUiIHZhbHVlPSJTcHJlY2hlcjogJXAiLz4NCgkJPHVpdGV4dCBuYW1lPSJCSU9CVE5fVElUTEUiIHZhbHVlPSJTcHJlY2hlciIvPg0KCQk8dWl0ZXh0IG5hbWU9IkRJVklERVJCVE5fVElUTEUiIHZhbHVlPSJ8Ii8+DQoJCTx1aXRleHQgbmFtZT0iQ09OVEFDVEJUTl9USVRMRSIgdmFsdWU9IktvbnRha3QiLz4NCgkJPHVpdGV4dCBuYW1lPSJUQUJfUVVJWiIgdmFsdWU9IlF1aXoiLz4NCgkJPHVpdGV4dCBuYW1lPSJUQUJfT1VUTElORSIgdmFsdWU9IlN0cnVrdHVyIi8+DQoJCTx1aXRleHQgbmFtZT0iVEFCX1RIVU1CIiB2YWx1ZT0iTWluaWF0dXIiLz4NCgkJPHVpdGV4dCBuYW1lPSJUQUJfTk9URVMiIHZhbHVlPSJOb3RpemVuIi8+DQoJCTx1aXRleHQgbmFtZT0iVEFCX1NFQVJDSCIgdmFsdWU9IlN1Y2hlbiIvPg0KCQk8dWl0ZXh0IG5hbWU9IlNMSURFX0hFQURJTkciIHZhbHVlPSJGb2xpZW50aXRlbCIvPg0KCQk8dWl0ZXh0IG5hbWU9IkRVUkFUSU9OX0hFQURJTkciIHZhbHVlPSJEYXVlciIvPg0KCQk8dWl0ZXh0IG5hbWU9IlNFQVJDSF9IRUFESU5HIiB2YWx1ZT0iVGV4dCBzdWNoZW46Ii8+DQoJCTx1aXRleHQgbmFtZT0iVEhVTUJfSEVBRElORyIgdmFsdWU9IkZvbGllIi8+DQoJCTx1aXRleHQgbmFtZT0iVEhVTUJfSU5GTyIgdmFsdWU9IkZvbGllbnRpdGVsL0RhdWVyIi8+DQoJCTx1aXRleHQgbmFtZT0iQVRUQUNITkFNRV9IRUFESU5HIiB2YWx1ZT0iRGF0ZWluYW1lIi8+DQoJCTx1aXRleHQgbmFtZT0iQVRUQUNIU0laRV9IRUFESU5HIiB2YWx1ZT0iR3LDtsOfZSIvPg0KCQk8dWl0ZXh0IG5hbWU9IlNMSURFX05PVEVTIiB2YWx1ZT0iRm9saWVubm90aXplbiIvPg0KCQk8IS0tcXVpeiBwb2QgYW5kIG1lc3NhZ2UgYm94IHRleHRzLS0+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DQoJCTx1aXRleHQgbmFtZT0iUVVJWlBPRF9RVUVTVFlQRV9TVlkiIHZhbHVlPSJVbWZyYWdlIi8+DQoJCTx1aXRleHQgbmFtZT0iUVVJWlBPRF9RVUlaQVRNUFRfSU5GIiB2YWx1ZT0iVW5lbmRsaWNoIi8+DQoJCTx1aXRleHQgbmFtZT0iUVVJWlBPRF9RVUVTQVRNUFRfSU5GIiB2YWx1ZT0iVW5lbmRsaWNoIi8+DQoJCTx1aXRleHQgbmFtZT0iV0FSTklOR01TR19ZRVNTVFJJTkciIHZhbHVlPSJKYSIvPg0KCQk8dWl0ZXh0IG5hbWU9IldBUk5JTkdNU0dfTk9TVFJJTkciIHZhbHVlPSJOZWluIi8+DQoJCTx1aXRleHQgbmFtZT0iV0FSTklOR01TR19USVRMRVNUUklORyIgdmFsdWU9IlF1aXpuYXZpZ2F0aW9uc3dhcm51bmciLz4NCgkJPHVpdGV4dCBuYW1lPSJXQVJOSU5HTVNHX01TR1NUUklORyIgdmFsdWU9IkluIGRpZXNlbSBRdWl6IGdpYnQgZXMgdW5iZWFudHdvcnRldGUgRnJhZ2VuLiYjeEE7JiN4QTt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EZW4gVGVpbG5laG1lcm4gZGllIFNlaXRlbmxlaXN0ZSBhbnplaWdlbiIvPg0KCQk8dWl0ZXh0IG5hbWU9Ik1VVEUiIHZhbHVlPSJUb24gYXVzIi8+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DQoJPGxhbmd1YWdlIGlkPSJmc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ZSAlbiIvPg0KCQk8IS0tIHN1YnN0aXR1dGlvbjogJW4gPT0gc2xpZGUgbnVtYmVyIC0tPg0KCQk8IS0tIHN1YnN0aXR1dGlvbjogJXQgPT0gdG90YWwgc2xpZGUgY291bnQgLS0+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DQoJCTx1aXRleHQgbmFtZT0iU0NSVUJCQVJTVEFUVVNfVklEUExBWUlORyIgdmFsdWU9IkxlY3R1cmUgdmlkw6lvIGVuIGNvdXJzIi8+DQoJCTx1aXRleHQgbmFtZT0iU0NSVUJCQVJTVEFUVVNfTE9BRElORyIgdmFsdWU9IkNoYXJnZW1lbnQgZW4gY291cnMiLz4NCgkJPHVpdGV4dCBuYW1lPSJTQ1JVQkJBUlNUQVRVU19CVUZGRVJJTkciIHZhbHVlPSJNaXNlIGVuIG3DqW1vaXJlIi8+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DQoJCTx1aXRleHQgbmFtZT0iRUxBUFNFRCIgdmFsdWU9IiVtIG1pbnV0ZXMgJXMgc2Vjb25kZXMgcmVzdGFudGVzIi8+DQoJCTx1aXRleHQgbmFtZT0iTk9URk9VTkQiIHZhbHVlPSJSaWVuIHRyb3V2w6kiLz4NCgkJPHVpdGV4dCBuYW1lPSJBVFRBQ0hNRU5UUyIgdmFsdWU9IlBpw6hjZXMgam9pbnRlcyIvPg0KCQk8IS0tIHN1YnN0aXR1dGlvbjogJXAgPT0gY3VycmVudCBzcGVha2VyJ3MgdGl0bGUgLS0+DQoJCTx1aXRleHQgbmFtZT0iQklPV0lOX1RJVExFIiB2YWx1ZT0iQmlvIDogJXAiLz4NCgkJPHVpdGV4dCBuYW1lPSJCSU9CVE5fVElUTEUiIHZhbHVlPSJCaW8gOiIvPg0KCQk8dWl0ZXh0IG5hbWU9IkRJVklERVJCVE5fVElUTEUiIHZhbHVlPSJ8Ii8+DQoJCTx1aXRleHQgbmFtZT0iQ09OVEFDVEJUTl9USVRMRSIgdmFsdWU9IkNvbnRhY3QiLz4NCgkJPHVpdGV4dCBuYW1lPSJUQUJfUVVJWiIgdmFsdWU9IlF1aXoiLz4NCgkJPHVpdGV4dCBuYW1lPSJUQUJfT1VUTElORSIgdmFsdWU9IlBsYW4iLz4NCgkJPHVpdGV4dCBuYW1lPSJUQUJfVEhVTUIiIHZhbHVlPSJEaWFwb3MiLz4NCgkJPHVpdGV4dCBuYW1lPSJUQUJfTk9URVMiIHZhbHVlPSJOb3RlcyIvPg0KCQk8dWl0ZXh0IG5hbWU9IlRBQl9TRUFSQ0giIHZhbHVlPSJSZWNoZXJjaGUiLz4NCgkJPHVpdGV4dCBuYW1lPSJTTElERV9IRUFESU5HIiB2YWx1ZT0iVGl0cmUgZGUgbGEgZGlhcG9zaXRpdmUiLz4NCgkJPHVpdGV4dCBuYW1lPSJEVVJBVElPTl9IRUFESU5HIiB2YWx1ZT0iRHVyw6llIi8+DQoJCTx1aXRleHQgbmFtZT0iU0VBUkNIX0hFQURJTkciIHZhbHVlPSJSZWNoZXJjaGUgZGUgdGV4dGUgOiIvPg0KCQk8dWl0ZXh0IG5hbWU9IlRIVU1CX0hFQURJTkciIHZhbHVlPSJEaWFwb3NpdGl2ZSIvPg0KCQk8dWl0ZXh0IG5hbWU9IlRIVU1CX0lORk8iIHZhbHVlPSJUaXRyZS9kdXLDqWUiLz4NCgkJPHVpdGV4dCBuYW1lPSJBVFRBQ0hOQU1FX0hFQURJTkciIHZhbHVlPSJOb20gZGUgZmljaGllciIvPg0KCQk8dWl0ZXh0IG5hbWU9IkFUVEFDSFNJWkVfSEVBRElORyIgdmFsdWU9IlRhaWxsZSIvPg0KCQk8dWl0ZXh0IG5hbWU9IlNMSURFX05PVEVTIiB2YWx1ZT0iQ29tbWVudGFpcmVzIGRlcyBkaWFwb3NpdGl2ZXMiLz4NCgkJPCEtLXF1aXogcG9kIGFuZCBtZXNzYWdlIGJveCB0ZXh0cy0tPg0KCQk8dWl0ZXh0IG5hbWU9IlFVSVpQT0RfUVVJWl9BVFRFTVBUIiB2YWx1ZT0iVGVudGF0aXZlIGRlIHF1ZXN0aW9ubmFpcmUgOiIvPg0KCQk8dWl0ZXh0IG5hbWU9IlFVSVpQT0RfUVVJWl9BVFRFTVBUX1ZBTFVFIiB2YWx1ZT0iJW4gc3VyICV0Ii8+DQoJCTx1aXRleHQgbmFtZT0iUVVJWlBPRF9RVUlaX1NDT1JFIiB2YWx1ZT0iTm90ZSBvYnRlbnVlIDoiLz4NCgkJPHVpdGV4dCBuYW1lPSJRVUlaUE9EX1FVSVpfUEFTU1NDT1JFIiB2YWx1ZT0iTm90ZSBkJ2FkbWlzc2liaWxpdMOpwqA6Ii8+DQoJCTx1aXRleHQgbmFtZT0iUVVJWlBPRF9RVUlaX01BWFNDT1JFIiB2YWx1ZT0iTm90ZSBtYXhpbWFsZSA6Ii8+DQoJCTx1aXRleHQgbmFtZT0iUVVJWlBPRF9RVUVTQVRNUFRfU1RSIiB2YWx1ZT0iVGVudGF0aXZlIDogJW4gc3VyICV0Ii8+DQoJCTx1aXRleHQgbmFtZT0iUVVJWlBPRF9RVUVTVFlQRV9TVFIiIHZhbHVlPSJUeXBlOiAlcyIvPg0KCQk8dWl0ZXh0IG5hbWU9IlFVSVpQT0RfUVVFU1RZUEVfR1JEIiB2YWx1ZT0iTm90w6kiLz4NCgkJPHVpdGV4dCBuYW1lPSJRVUlaUE9EX1FVRVNUWVBFX1NWWSIgdmFsdWU9IkVucXXDqnRlIi8+DQoJCTx1aXRleHQgbmFtZT0iUVVJWlBPRF9RVUlaQVRNUFRfSU5GIiB2YWx1ZT0iSWxsaW1pdMOpIi8+DQoJCTx1aXRleHQgbmFtZT0iUVVJWlBPRF9RVUVTQVRNUFRfSU5GIiB2YWx1ZT0iSWxsaW1pdMOpIi8+DQoJCTx1aXRleHQgbmFtZT0iV0FSTklOR01TR19ZRVNTVFJJTkciIHZhbHVlPSJPdWkiLz4NCgkJPHVpdGV4dCBuYW1lPSJXQVJOSU5HTVNHX05PU1RSSU5HIiB2YWx1ZT0iTm9uIi8+DQoJCTx1aXRleHQgbmFtZT0iV0FSTklOR01TR19USVRMRVNUUklORyIgdmFsdWU9IkF2ZXJ0aXNzZW1lbnQgZGUgbmF2aWdhdGlvbiBkdSBxdWVzdGlvbm5haXJlIi8+DQoJCTx1aXRleHQgbmFtZT0iV0FSTklOR01TR19NU0dTVFJJTkciIHZhbHVlPSJWb3VzIG4nYXZleiBwYXMgcsOpcG9uZHUgw6AgY2VydGFpbmVzIHF1ZXN0aW9ucyBkZSBjZSBxdWVzdGlvbm5haXJlLiYjeEE7JiN4QTtTaSB2b3VzIGNsaXF1ZXogc3VyIE91aSwgdm91cyBxdWl0dGVyZXogbGUgcXVlc3Rpb25uYWlyZS4gQ2xpcXVleiBzdXIgTm9uIHBvdXIgY29udGludWVyIGxlIHF1ZXN0aW9ubmFpcmUuIi8+DQoJCTx1aXRleHQgbmFtZT0iSU5GT1JNQVRJT05fSDI2NF9GTEFTSFBMQVlFUiIgdmFsdWU9IkxhIHZlcnNpb24gZGUgRmxhc2ggUGxheWVyIGFjdHVlbGxlbWVudCBpbnN0YWxsw6llIHN1ciB2b3RyZSBtYWNoaW5lIG5lIHByZW5kIHBhcyBlbiBjaGFyZ2UgY2UgdHlwZSBkZSB2aWTDqW8uIENsaXF1ZXogc3VyIGxhIHpvbmUgdmlkw6lvIHBvdXIgdMOpbMOpY2hhcmdlciBsYSBkZXJuacOocmUgdmVyc2lvbiBkZS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bnRyZXIgbCdlbmNhZHLDqSBhdXggcGFydGljaXBhbnRzIi8+DQoJCTx1aXRleHQgbmFtZT0iTVVURSIgdmFsdWU9Ik11ZXQiLz4NCgkJPHVpdGV4dCBuYW1lPSJET0NXUkFQX1RJVExFIiB2YWx1ZT0iUGnDqGNlIGpvaW50ZSBQcmVzZW50ZXIiLz4NCgkJPHVpdGV4dCBuYW1lPSJET0NXUkFQX01TRyIgdmFsdWU9IkVucmVnaXN0cmVyIHN1ciBtb24gb3JkaW5hdGV1ciIvPg0KCQk8dWl0ZXh0IG5hbWU9IkRPQ1dSQVBfUFJPTVBUIiB2YWx1ZT0iQ2xpcXVlciBwb3VyIHTDqWzDqWNoYXJnZXI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DQoJCTx1aWZvbnQgbmFtZT0iRk9OVF9QUkVTRU5URVJUSVRMRSIgdmFsdWU9IlZlcmRhbmEsMTE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uOCueODqeOCpOODiSA6ICVuIi8+DQoJCTwhLS0gc3Vic3RpdHV0aW9uOiAlbiA9PSBzbGlkZSBudW1iZXIgLS0+DQoJCTwhLS0gc3Vic3RpdHV0aW9uOiAldCA9PSB0b3RhbCBzbGlkZSBjb3VudCAtLT4NCgkJPHVpdGV4dCBuYW1lPSJTQ1JVQkJBUlNUQVRVU19TTElERUlORk8iIHZhbHVlPSLjgrnjg6njgqTjg4kgOiAlbiAvICV0IHwgIi8+DQoJCTx1aXRleHQgbmFtZT0iU0NSVUJCQVJTVEFUVVNfU1RPUFBFRCIgdmFsdWU9IuWBnOatoiIvPg0KCQk8dWl0ZXh0IG5hbWU9IlNDUlVCQkFSU1RBVFVTX1BMQVlJTkciIHZhbHVlPSLlho3nlJ/kuK0iLz4NCgkJPHVpdGV4dCBuYW1lPSJTQ1JVQkJBUlNUQVRVU19OT0FVRElPIiB2YWx1ZT0i6Z+z5aOw44Gq44GXIi8+DQoJCTx1aXRleHQgbmFtZT0iU0NSVUJCQVJTVEFUVVNfVklEUExBWUlORyIgdmFsdWU9IuODk+ODh+OCquWGjeeUn+S4rSIvPg0KCQk8dWl0ZXh0IG5hbWU9IlNDUlVCQkFSU1RBVFVTX0xPQURJTkciIHZhbHVlPSLjg63jg7zjg4nkuK0iLz4NCgkJPHVpdGV4dCBuYW1lPSJTQ1JVQkJBUlNUQVRVU19CVUZGRVJJTkciIHZhbHVlPSLjg5Djg4Pjg5XjgqHkuK0iLz4NCgkJPHVpdGV4dCBuYW1lPSJTQ1JVQkJBUlNUQVRVU19RVUVTVElPTiIgdmFsdWU9IuizquWVj+OBq+etlOOBiOOBpuS4i+OBleOBhCIvPg0KCQk8dWl0ZXh0IG5hbWU9IlNDUlVCQkFSU1RBVFVTX1JFVklFV1FVSVoiIHZhbHVlPSLjgq/jgqTjgrrjgpLjg6zjg5Pjg6Xjg7zjgZfjgabjgYTjgb7jgZkiLz4NCgkJPCEtLSBzdWJzdGl0dXRpb246ICVtID09IG1pbnV0ZXMgcmVtYWluaW5nIC0tPg0KCQk8IS0tIHN1YnN0aXR1dGlvbjogJXMgPT0gc2Vjb25kcyByZW1haW5pbmcgLS0+DQoJCTx1aXRleHQgbmFtZT0iRUxBUFNFRCIgdmFsdWU9Iuaui+OCiiA6ICVtIOWIhiAlcyDnp5IiLz4NCgkJPHVpdGV4dCBuYW1lPSJOT1RGT1VORCIgdmFsdWU9IuS9leOCguimi+OBpOOBi+OCiuOBvuOBm+OCkyIvPg0KCQk8dWl0ZXh0IG5hbWU9IkFUVEFDSE1FTlRTIiB2YWx1ZT0i5re75LuYIi8+DQoJCTwhLS0gc3Vic3RpdHV0aW9uOiAlcCA9PSBjdXJyZW50IHNwZWFrZXIncyB0aXRsZSAtLT4NCgkJPHVpdGV4dCBuYW1lPSJCSU9XSU5fVElUTEUiIHZhbHVlPSLntYzmrbQgOiAlcCIvPg0KCQk8dWl0ZXh0IG5hbWU9IkJJT0JUTl9USVRMRSIgdmFsdWU9Iue1jOattCIvPg0KCQk8dWl0ZXh0IG5hbWU9IkRJVklERVJCVE5fVElUTEUiIHZhbHVlPSJ8Ii8+DQoJCTx1aXRleHQgbmFtZT0iQ09OVEFDVEJUTl9USVRMRSIgdmFsdWU9IuOBiuWVj+OBhOWQiOOCj+OBmyIvPg0KCQk8dWl0ZXh0IG5hbWU9IlRBQl9RVUlaIiB2YWx1ZT0i44Kv44Kk44K6Ii8+DQoJCTx1aXRleHQgbmFtZT0iVEFCX09VVExJTkUiIHZhbHVlPSLjgqLjgqbjg4jjg6njgqTjg7MiLz4NCgkJPHVpdGV4dCBuYW1lPSJUQUJfVEhVTUIiIHZhbHVlPSLjgrXjg6Djg43jg7zjg6siLz4NCgkJPHVpdGV4dCBuYW1lPSJUQUJfTk9URVMiIHZhbHVlPSLjg47jg7zjg4giLz4NCgkJPHVpdGV4dCBuYW1lPSJUQUJfU0VBUkNIIiB2YWx1ZT0i5qSc57SiIi8+DQoJCTx1aXRleHQgbmFtZT0iU0xJREVfSEVBRElORyIgdmFsdWU9IuOCueODqeOCpOODieOCv+OCpOODiOODqyIvPg0KCQk8dWl0ZXh0IG5hbWU9IkRVUkFUSU9OX0hFQURJTkciIHZhbHVlPSLplbfjgZUiLz4NCgkJPHVpdGV4dCBuYW1lPSJTRUFSQ0hfSEVBRElORyIgdmFsdWU9IuaknOe0ouOBmeOCi+ODhuOCreOCueODiCA6ICIvPg0KCQk8dWl0ZXh0IG5hbWU9IlRIVU1CX0hFQURJTkciIHZhbHVlPSLjgrnjg6njgqTjg4kiLz4NCgkJPHVpdGV4dCBuYW1lPSJUSFVNQl9JTkZPIiB2YWx1ZT0i44K544Op44Kk44OJ44K/44Kk44OI44OrIC8g6ZW344GVIi8+DQoJCTx1aXRleHQgbmFtZT0iQVRUQUNITkFNRV9IRUFESU5HIiB2YWx1ZT0i44OV44Kh44Kk44Or5ZCNIi8+DQoJCTx1aXRleHQgbmFtZT0iQVRUQUNIU0laRV9IRUFESU5HIiB2YWx1ZT0i44K144Kk44K6Ii8+DQoJCTx1aXRleHQgbmFtZT0iU0xJREVfTk9URVMiIHZhbHVlPSLjgrnjg6njgqTjg4njg47jg7zjg4giLz4NCgkJPCEtLXF1aXogcG9kIGFuZCBtZXNzYWdlIGJveCB0ZXh0cy0tPg0KCQk8dWl0ZXh0IG5hbWU9IlFVSVpQT0RfUVVJWl9BVFRFTVBUIiB2YWx1ZT0i44Kv44Kk44K66Kmm6KGM5Zue5pWwIDogIi8+DQoJCTx1aXRleHQgbmFtZT0iUVVJWlBPRF9RVUlaX0FUVEVNUFRfVkFMVUUiIHZhbHVlPSIlbiAvICV0Ii8+DQoJCTx1aXRleHQgbmFtZT0iUVVJWlBPRF9RVUlaX1NDT1JFIiB2YWx1ZT0i44K544Kz44KiIDogIi8+DQoJCTx1aXRleHQgbmFtZT0iUVVJWlBPRF9RVUlaX1BBU1NTQ09SRSIgdmFsdWU9IuWQiOagvOeCuSA6Ii8+DQoJCTx1aXRleHQgbmFtZT0iUVVJWlBPRF9RVUlaX01BWFNDT1JFIiB2YWx1ZT0i5pyA6auY5b6X54K5IDogIi8+DQoJCTx1aXRleHQgbmFtZT0iUVVJWlBPRF9RVUVTQVRNUFRfU1RSIiB2YWx1ZT0i6Kmm6KGM5Zue5pWwIDogJW4gLyAldCIvPg0KCQk8dWl0ZXh0IG5hbWU9IlFVSVpQT0RfUVVFU1RZUEVfU1RSIiB2YWx1ZT0i44K/44Kk44OXIDogJXMiLz4NCgkJPHVpdGV4dCBuYW1lPSJRVUlaUE9EX1FVRVNUWVBFX0dSRCIgdmFsdWU9IuipleS+oSIvPg0KCQk8dWl0ZXh0IG5hbWU9IlFVSVpQT0RfUVVFU1RZUEVfU1ZZIiB2YWx1ZT0i44Ki44Oz44Kx44O844OIIi8+DQoJCTx1aXRleHQgbmFtZT0iUVVJWlBPRF9RVUlaQVRNUFRfSU5GIiB2YWx1ZT0i54Sh5Yi26ZmQIi8+DQoJCTx1aXRleHQgbmFtZT0iUVVJWlBPRF9RVUVTQVRNUFRfSU5GIiB2YWx1ZT0i54Sh5Yi26ZmQIi8+DQoJCTx1aXRleHQgbmFtZT0iV0FSTklOR01TR19ZRVNTVFJJTkciIHZhbHVlPSLjga/jgYQiLz4NCgkJPHVpdGV4dCBuYW1lPSJXQVJOSU5HTVNHX05PU1RSSU5HIiB2YWx1ZT0i44GE44GE44GIIi8+DQoJCTx1aXRleHQgbmFtZT0iV0FSTklOR01TR19USVRMRVNUUklORyIgdmFsdWU9IuOCr+OCpOOCuuOBruODiuODk+OCsuODvOOCt+ODp+ODs+OBq+mWouOBmeOCi+itpuWRiiIvPg0KCQk8dWl0ZXh0IG5hbWU9IldBUk5JTkdNU0dfTVNHU1RSSU5HIiB2YWx1ZT0i44GT44Gu44Kv44Kk44K644Gr44Gv44CB44G+44Gg6Kej562U44GX44Gm44GE44Gq44GE6LOq5ZWP44GM44GC44KK44G+44GZ44CCJiN4QTsmI3hBOyDjgq/jgqTjgrrjgpLntYLkuobjgZnjgovjgavjga/jgIHjgIzjga/jgYTjgI3jgpLjgq/jg6rjg4Pjgq/jgZfjgb7jgZnjgILjgq/jgqTjgrrjgpLntprooYzjgZnjgovjgavjga/jgIHjgIzjgYTjgYTjgYjjgI3jgpLjgq/jg6rjg4Pjgq/jgZfjgb7jgZnjgIIiLz4NCgkJPHVpdGV4dCBuYW1lPSJJTkZPUk1BVElPTl9IMjY0X0ZMQVNIUExBWUVSIiB2YWx1ZT0i44GK5L2/44GE44Gu44Kz44Oz44OU44Ol44O844K/44Gr54++5Zyo44Kk44Oz44K544OI44O844Or44GV44KM44Gm44GE44KLIEZsYXNoIFBsYXllciDjga7jg5Djg7zjgrjjg6fjg7Pjga/jgIHjgZPjga7jg5Pjg4fjgqrjgpLjgrXjg53jg7zjg4jjgZfjgabjgYTjgb7jgZvjgpPjgILmnIDmlrDjga4gRmxhc2ggUGxheWVyIOOCkuODgOOCpuODs+ODreODvOODieOBmeOCi+OBq+OBr+OAgeODk+ODh+OCqumgmOWfn+OCkuOCr+ODquODg+OCr+OBl+OBpuOBj+OBoOOBleOBhOOAg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jgrXjgqTjg4njg5Djg7zjgpLlj4LliqDogIXjgavopovjgZvjgosiLz4NCgkJPHVpdGV4dCBuYW1lPSJNVVRFIiB2YWx1ZT0i44Of44Ol44O844OIIi8+DQoJCTx1aXRleHQgbmFtZT0iRE9DV1JBUF9USVRMRSIgdmFsdWU9IlByZXNlbnRlciDmt7vku5jjg5XjgqHjgqTjg6siLz4NCgkJPHVpdGV4dCBuYW1lPSJET0NXUkFQX01TRyIgdmFsdWU9IuODnuOCpOOCs+ODs+ODlOODpeODvOOCv+OBq+S/neWtmCIvPg0KCQk8dWl0ZXh0IG5hbWU9IkRPQ1dSQVBfUFJPTVBUIiB2YWx1ZT0i44Kv44Oq44OD44Kv44GX44Gm44OA44Km44Oz44Ot44O844OJIi8+DQoJPC9sYW5ndWFnZT4NCgk8bGFuZ3VhZ2UgaWQ9ImtvIj4NCgkJPCEtLSBmb3JtYXQgZm9yIHVpZm9udCB2YWx1ZSBpcyAiZm9udCxzaXplLGlzYm9sZCxpc2l0YWxpYyxpc3NoYWRvd2VkIiAtLT4NCgkJPHVpZm9udCBuYW1lPSJGT05UX1FVSVpaSU5HIiB2YWx1ZT0iVmVyZGFuYSw5LGZhbHNlLGZhbHNlLGZhbHNlIi8+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DQoJCTx1aWZvbnQgbmFtZT0iRk9OVF9VVElMU01FTlUiIHZhbHVlPSJWZXJkYW5hLDksdHJ1ZSxmYWxzZSxmYWxzZSIvPg0KCQk8dWlmb250IG5hbWU9IkZPTlRfVEFCUyIgdmFsdWU9IlZlcmRhbmEsMTE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E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xMSxmYWxzZSxmYWxzZSx0cnVlIi8+DQoJCTx1aWZvbnQgbmFtZT0iRk9OVF9CSU9XSU4iIHZhbHVlPSJWZXJkYW5hLDExLGZhbHNlLGZhbHNlLGZhbHNlIi8+DQoJCTx1aWZvbnQgbmFtZT0iRk9OVF9MSVNUSEVBRElORyIgdmFsdWU9IlZlcmRhbmEsMTEsZmFsc2UsZmFsc2UsZmFsc2UiLz4NCgkJPHVpZm9udCBuYW1lPSJGT05UX1dJTlRJVExFIiB2YWx1ZT0iVmVyZGFuYSwxM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DQoJCTwhLS0gc3Vic3RpdHV0aW9uOiAlcyA9PSBzZWNvbmRzIHJlbWFpbmluZyAtLT4NCgkJPHVpdGV4dCBuYW1lPSJFTEFQU0VEIiB2YWx1ZT0iJW3rtoQgJXPstIgg64Ko7J2MIi8+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DQoJCTx1aXRleHQgbmFtZT0iQklPQlROX1RJVExFIiB2YWx1ZT0i6rK966ClIOyGjOqwnCIvPg0KCQk8dWl0ZXh0IG5hbWU9IkRJVklERVJCVE5fVElUTEUiIHZhbHVlPSJ8Ii8+DQoJCTx1aXRleHQgbmFtZT0iQ09OVEFDVEJUTl9USVRMRSIgdmFsdWU9IuyXsOudveyymCIvPg0KCQk8dWl0ZXh0IG5hbWU9IlRBQl9RVUlaIiB2YWx1ZT0i7YC07KaIIi8+DQoJCTx1aXRleHQgbmFtZT0iVEFCX09VVExJTkUiIHZhbHVlPSLqsJzsmpQiLz4NCgkJPHVpdGV4dCBuYW1lPSJUQUJfVEhVTUIiIHZhbHVlPSLstpXshoztjJAiLz4NCgkJPHVpdGV4dCBuYW1lPSJUQUJfTk9URVMiIHZhbHVlPSLrhbjtirgiLz4NCgkJPHVpdGV4dCBuYW1lPSJUQUJfU0VBUkNIIiB2YWx1ZT0i6rKA7IOJIi8+DQoJCTx1aXRleHQgbmFtZT0iU0xJREVfSEVBRElORyIgdmFsdWU9IuyKrOudvOydtOuTnCDsoJzrqqkiLz4NCgkJPHVpdGV4dCBuYW1lPSJEVVJBVElPTl9IRUFESU5HIiB2YWx1ZT0i7J6s7IOd7Iuc6rCEIi8+DQoJCTx1aXRleHQgbmFtZT0iU0VBUkNIX0hFQURJTkciIHZhbHVlPSLthY3siqTtirgg6rKA7IOJOiIvPg0KCQk8dWl0ZXh0IG5hbWU9IlRIVU1CX0hFQURJTkciIHZhbHVlPSLsiqzrnbzsnbTrk5wiLz4NCgkJPHVpdGV4dCBuYW1lPSJUSFVNQl9JTkZPIiB2YWx1ZT0i7KCc66qpL+yerOyDneyLnOqwhCIvPg0KCQk8dWl0ZXh0IG5hbWU9IkFUVEFDSE5BTUVfSEVBRElORyIgdmFsdWU9Iu2MjOydvCDsnbTrpoQiLz4NCgkJPHVpdGV4dCBuYW1lPSJBVFRBQ0hTSVpFX0hFQURJTkciIHZhbHVlPSLtgazquLAiLz4NCgkJPHVpdGV4dCBuYW1lPSJTTElERV9OT1RFUyIgdmFsdWU9IuyKrOudvOydtOuTnCDrhbjtirgiLz4NCgkJPCEtLXF1aXogcG9kIGFuZCBtZXNzYWdlIGJveCB0ZXh0cy0tPg0KCQk8dWl0ZXh0IG5hbWU9IlFVSVpQT0RfUVVJWl9BVFRFTVBUIiB2YWx1ZT0i7YC07KaIIOyLnOuPhCDtmp/siJg6Ii8+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siJg6ICVuLyV0Ii8+DQoJCTx1aXRleHQgbmFtZT0iUVVJWlBPRF9RVUVTVFlQRV9TVFIiIHZhbHVlPSLsnKDtmJU6ICVzIi8+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JiN4QTsmI3hBO+2AtOymiOulvCDsooXro4ztlZjroKTrqbQgW+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RGV0ZW5pZGEiLz4NCgkJPHVpdGV4dCBuYW1lPSJTQ1JVQkJBUlNUQVRVU19QTEFZSU5HIiB2YWx1ZT0iUmVwcm9kdWNpZW5kbyIvPg0KCQk8dWl0ZXh0IG5hbWU9IlNDUlVCQkFSU1RBVFVTX05PQVVESU8iIHZhbHVlPSJTaW4gc29uaWRvIi8+DQoJCTx1aXRleHQgbmFtZT0iU0NSVUJCQVJTVEFUVVNfVklEUExBWUlORyIgdmFsdWU9IlbDrWRlbyBlbiByZXByb2QuIi8+DQoJCTx1aXRleHQgbmFtZT0iU0NSVUJCQVJTVEFUVVNfTE9BRElORyIgdmFsdWU9IkNhcmdhbmRvIi8+DQoJCTx1aXRleHQgbmFtZT0iU0NSVUJCQVJTVEFUVVNfQlVGRkVSSU5HIiB2YWx1ZT0iQWxtYWNlbmFuZG8gZW4gYsO6ZmVyIi8+DQoJCTx1aXRleHQgbmFtZT0iU0NSVUJCQVJTVEFUVVNfUVVFU1RJT04iIHZhbHVlPSJDb250ZXN0YXIgcHJlZ3VudGEiLz4NCgkJPHVpdGV4dCBuYW1lPSJTQ1JVQkJBUlNUQVRVU19SRVZJRVdRVUlaIiB2YWx1ZT0iUmV2aXNhbmRvIHBydWViYSIvPg0KCQk8IS0tIHN1YnN0aXR1dGlvbjogJW0gPT0gbWludXRlcyByZW1haW5pbmcgLS0+DQoJCTwhLS0gc3Vic3RpdHV0aW9uOiAlcyA9PSBzZWNvbmRzIHJlbWFpbmluZyAtLT4NCgkJPHVpdGV4dCBuYW1lPSJFTEFQU0VEIiB2YWx1ZT0iJW0gbWludXRvcyAlcyBzZWd1bmRvcyByZXN0YW50ZXMiLz4NCgkJPHVpdGV4dCBuYW1lPSJOT1RGT1VORCIgdmFsdWU9Ik5vIHNlIGhhIGVuY29udHJhZG8gbmFkYSIvPg0KCQk8dWl0ZXh0IG5hbWU9IkFUVEFDSE1FTlRTIiB2YWx1ZT0iQXJjaGl2b3MgYWRqdW50b3MiLz4NCgkJPCEtLSBzdWJzdGl0dXRpb246ICVwID09IGN1cnJlbnQgc3BlYWtlcidzIHRpdGxlIC0tPg0KCQk8dWl0ZXh0IG5hbWU9IkJJT1dJTl9USVRMRSIgdmFsdWU9IkJpb2dyYWbDrWE6ICVwIi8+DQoJCTx1aXRleHQgbmFtZT0iQklPQlROX1RJVExFIiB2YWx1ZT0iQmlvZ3JhZsOtYSIvPg0KCQk8dWl0ZXh0IG5hbWU9IkRJVklERVJCVE5fVElUTEUiIHZhbHVlPSJ8Ii8+DQoJCTx1aXRleHQgbmFtZT0iQ09OVEFDVEJUTl9USVRMRSIgdmFsdWU9IkNvbnRhY3RvIi8+DQoJCTx1aXRleHQgbmFtZT0iVEFCX1FVSVoiIHZhbHVlPSJQcnVlYmEiLz4NCgkJPHVpdGV4dCBuYW1lPSJUQUJfT1VUTElORSIgdmFsdWU9IkNvbnRvcm5vIi8+DQoJCTx1aXRleHQgbmFtZT0iVEFCX1RIVU1CIiB2YWx1ZT0iTWluaWF0LiIvPg0KCQk8dWl0ZXh0IG5hbWU9IlRBQl9OT1RFUyIgdmFsdWU9Ik5vdGFzIi8+DQoJCTx1aXRleHQgbmFtZT0iVEFCX1NFQVJDSCIgdmFsdWU9IkJ1c2NhciIvPg0KCQk8dWl0ZXh0IG5hbWU9IlNMSURFX0hFQURJTkciIHZhbHVlPSJUw610dWxvIGRlIGRpYXBvc2l0aXZhIi8+DQoJCTx1aXRleHQgbmFtZT0iRFVSQVRJT05fSEVBRElORyIgdmFsdWU9IkR1cmFjLiIvPg0KCQk8dWl0ZXh0IG5hbWU9IlNFQVJDSF9IRUFESU5HIiB2YWx1ZT0iQnVzY2FyIHRleHRvOiIvPg0KCQk8dWl0ZXh0IG5hbWU9IlRIVU1CX0hFQURJTkciIHZhbHVlPSJEaWFwb3NpdGl2YSIvPg0KCQk8dWl0ZXh0IG5hbWU9IlRIVU1CX0lORk8iIHZhbHVlPSJEdXIuL1TDrXQuIGRpYXAuIi8+DQoJCTx1aXRleHQgbmFtZT0iQVRUQUNITkFNRV9IRUFESU5HIiB2YWx1ZT0iTm9tYnJlIGRlIGFyY2hpdm8iLz4NCgkJPHVpdGV4dCBuYW1lPSJBVFRBQ0hTSVpFX0hFQURJTkciIHZhbHVlPSJUYW1hw7FvIi8+DQoJCTx1aXRleHQgbmFtZT0iU0xJREVfTk9URVMiIHZhbHVlPSJOb3RhcyBkZSBkaWFwb3NpdGl2YSIvPg0KCQk8IS0tcXVpeiBwb2QgYW5kIG1lc3NhZ2UgYm94IHRleHRzLS0+DQoJCTx1aXRleHQgbmFtZT0iUVVJWlBPRF9RVUlaX0FUVEVNUFQiIHZhbHVlPSJJbnRlbnRvIGRlIHBydWViYToiLz4NCgkJPHVpdGV4dCBuYW1lPSJRVUlaUE9EX1FVSVpfQVRURU1QVF9WQUxVRSIgdmFsdWU9IiVuIGRlICV0Ii8+DQoJCTx1aXRleHQgbmFtZT0iUVVJWlBPRF9RVUlaX1NDT1JFIiB2YWx1ZT0iUHVudHVhY2nDs246Ii8+DQoJCTx1aXRleHQgbmFtZT0iUVVJWlBPRF9RVUlaX1BBU1NTQ09SRSIgdmFsdWU9IlB1bnR1YWNpw7NuIHBhcmEgYXByb2JhcjoiLz4NCgkJPHVpdGV4dCBuYW1lPSJRVUlaUE9EX1FVSVpfTUFYU0NPUkUiIHZhbHVlPSJQdW50dWFjacOzbiBtw6F4aW1hOiIvPg0KCQk8dWl0ZXh0IG5hbWU9IlFVSVpQT0RfUVVFU0FUTVBUX1NUUiIgdmFsdWU9IkludGVudG9zOiAlbiBkZSAldCIvPg0KCQk8dWl0ZXh0IG5hbWU9IlFVSVpQT0RfUVVFU1RZUEVfU1RSIiB2YWx1ZT0iVGlwbzogJXMiLz4NCgkJPHVpdGV4dCBuYW1lPSJRVUlaUE9EX1FVRVNUWVBFX0dSRCIgdmFsdWU9IkNvbiBwdW50dWFjacOzbiIvPg0KCQk8dWl0ZXh0IG5hbWU9IlFVSVpQT0RfUVVFU1RZUEVfU1ZZIiB2YWx1ZT0iRW5jdWVzdGEiLz4NCgkJPHVpdGV4dCBuYW1lPSJRVUlaUE9EX1FVSVpBVE1QVF9JTkYiIHZhbHVlPSJJbmZpbml0byIvPg0KCQk8dWl0ZXh0IG5hbWU9IlFVSVpQT0RfUVVFU0FUTVBUX0lORiIgdmFsdWU9IkluZmluaXRvIi8+DQoJCTx1aXRleHQgbmFtZT0iV0FSTklOR01TR19ZRVNTVFJJTkciIHZhbHVlPSJTw60iLz4NCgkJPHVpdGV4dCBuYW1lPSJXQVJOSU5HTVNHX05PU1RSSU5HIiB2YWx1ZT0iTm8iLz4NCgkJPHVpdGV4dCBuYW1lPSJXQVJOSU5HTVNHX1RJVExFU1RSSU5HIiB2YWx1ZT0iQXZpc28gZGUgbmF2ZWdhY2nDs24gZGUgcHJ1ZWJhIi8+DQoJCTx1aXRleHQgbmFtZT0iV0FSTklOR01TR19NU0dTVFJJTkciIHZhbHVlPSJIYXkgcHJlZ3VudGFzIHNpbiBpbnRlbnRvcyBlbiBlc3RhIHBydWViYS4mI3hBOyYjeEE7UGFyYSBzYWxpciBkZSBsYSBwcnVlYmEsIGhhZ2EgY2xpYyBlbiBTw60uIFBhcmEgY29udGludWFyLCBoYWdhIGNsaWMgZW4gTm8uIi8+DQoJCTx1aXRleHQgbmFtZT0iSU5GT1JNQVRJT05fSDI2NF9GTEFTSFBMQVlFUiIgdmFsdWU9IkxhIHZlcnNpw7NuIGFjdHVhbCBkZSBGbGFzaCBQbGF5ZXIgaW5zdGFsYWRhIGVuIGVsIG9yZGVuYWRvciBubyBlcyBjb21wYXRpYmxlIGNvbiBlc3RlIHbDrWRlby4gSGFnYSBjbGljIGVuIGVsIMOhcmVhIGRlIHbDrWRlbyBwYXJhIGRlc2NhcmdhciBsYSDDumx0aW1hIHZlcnNpw7N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OiAlcCIvPg0KCQk8IS0tIHN1YnN0aXR1dGlvbjogJXAgPT0gcHJlc2VudGF0aW9uIHRpdGxlIC0tPg0KCQk8IS0tIHN1YnN0aXR1dGlvbjogJXMgPT0gc2xpZGUgdGl0bGUgLS0+DQoJCTwhLS0gc3Vic3RpdHV0aW9uOiAlbiA9PSBzbGlkZSBudW1iZXIgLS0+DQoJCTx1aXRleHQgbmFtZT0iQk9PS01BUktTTElERSIgdmFsdWU9IkFkb2JlIFByZXNlbnRlcjogJXAgJXMiLz4NCgkJPHVpdGV4dCBuYW1lPSJTSE9XU0lERUJBUiIgdmFsdWU9Ik1vc3RyYXIgYmFycmEgbGF0ZXJhbCBhIGxvcyBwYXJ0aWNpcGFudGVzIi8+DQoJCTx1aXRleHQgbmFtZT0iTVVURSIgdmFsdWU9IlNpbGVuY2lhciIvPg0KCQk8dWl0ZXh0IG5hbWU9IkRPQ1dSQVBfVElUTEUiIHZhbHVlPSJBcmNoaXZvIGFkanVudG8gZGUgUHJlc2VudGVyIi8+DQoJCTx1aXRleHQgbmFtZT0iRE9DV1JBUF9NU0ciIHZhbHVlPSJHdWFyZGFyIGVuIE1pIFBDIi8+DQoJCTx1aXRleHQgbmFtZT0iRE9DV1JBUF9QUk9NUFQiIHZhbHVlPSJIYWdhIGNsaWMgZW4gRGVzY2FyZ2FyIi8+DQoJPC9sYW5ndWFnZT4NCgk8bGFuZ3VhZ2UgaWQ9InB0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BhcmFkbyIvPg0KCQk8dWl0ZXh0IG5hbWU9IlNDUlVCQkFSU1RBVFVTX1BMQVlJTkciIHZhbHVlPSJSZXByb2R1emluZG8iLz4NCgkJPHVpdGV4dCBuYW1lPSJTQ1JVQkJBUlNUQVRVU19OT0FVRElPIiB2YWx1ZT0iU2VtIMOhdWRpbyIvPg0KCQk8dWl0ZXh0IG5hbWU9IlNDUlVCQkFSU1RBVFVTX1ZJRFBMQVlJTkciIHZhbHVlPSJWw61kZW8gZW0gcmVwcm9kdcOnw6NvIi8+DQoJCTx1aXRleHQgbmFtZT0iU0NSVUJCQVJTVEFUVVNfTE9BRElORyIgdmFsdWU9IkNhcnJlZ2FuZG8iLz4NCgkJPHVpdGV4dCBuYW1lPSJTQ1JVQkJBUlNUQVRVU19CVUZGRVJJTkciIHZhbHVlPSJBcm1hemVuYW5kbyBlbSBidWZmZXIiLz4NCgkJPHVpdGV4dCBuYW1lPSJTQ1JVQkJBUlNUQVRVU19RVUVTVElPTiIgdmFsdWU9IlJlc3BvbmRlciBwZXJndW50YSIvPg0KCQk8dWl0ZXh0IG5hbWU9IlNDUlVCQkFSU1RBVFVTX1JFVklFV1FVSVoiIHZhbHVlPSJSZXZpc2FuZG8gcXVlc3Rpb27DoXJpbyIvPg0KCQk8IS0tIHN1YnN0aXR1dGlvbjogJW0gPT0gbWludXRlcyByZW1haW5pbmcgLS0+DQoJCTwhLS0gc3Vic3RpdHV0aW9uOiAlcyA9PSBzZWNvbmRzIHJlbWFpbmluZyAtLT4NCgkJPHVpdGV4dCBuYW1lPSJFTEFQU0VEIiB2YWx1ZT0iJW0gbWludXRvcyAlcyBzZWd1bmRvcyByZXN0YW50ZXMiLz4NCgkJPHVpdGV4dCBuYW1lPSJOT1RGT1VORCIgdmFsdWU9Ik5hZGEgZW5jb250cmFkbyIvPg0KCQk8dWl0ZXh0IG5hbWU9IkFUVEFDSE1FTlRTIiB2YWx1ZT0iQW5leG9z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GF0byIvPg0KCQk8dWl0ZXh0IG5hbWU9IlRBQl9RVUlaIiB2YWx1ZT0iUXVlc3QuIi8+DQoJCTx1aXRleHQgbmFtZT0iVEFCX09VVExJTkUiIHZhbHVlPSJFc3F1ZW1hIi8+DQoJCTx1aXRleHQgbmFtZT0iVEFCX1RIVU1CIiB2YWx1ZT0iTWluaSIvPg0KCQk8dWl0ZXh0IG5hbWU9IlRBQl9OT1RFUyIgdmFsdWU9Ik5vdGFzIi8+DQoJCTx1aXRleHQgbmFtZT0iVEFCX1NFQVJDSCIgdmFsdWU9IkJ1c2NhIi8+DQoJCTx1aXRleHQgbmFtZT0iU0xJREVfSEVBRElORyIgdmFsdWU9IlTDrXR1bG8gZG8gc2xpZGUiLz4NCgkJPHVpdGV4dCBuYW1lPSJEVVJBVElPTl9IRUFESU5HIiB2YWx1ZT0iRHVyYcOnw6NvIi8+DQoJCTx1aXRleHQgbmFtZT0iU0VBUkNIX0hFQURJTkciIHZhbHVlPSJQcm9jdXJhciB0ZXh0bzoiLz4NCgkJPHVpdGV4dCBuYW1lPSJUSFVNQl9IRUFESU5HIiB2YWx1ZT0iU2xpZGUiLz4NCgkJPHVpdGV4dCBuYW1lPSJUSFVNQl9JTkZPIiB2YWx1ZT0iVMOtdHVsby9EdXJhw6fDo28gZG8gc2xpZGUiLz4NCgkJPHVpdGV4dCBuYW1lPSJBVFRBQ0hOQU1FX0hFQURJTkciIHZhbHVlPSJOb21lIGRvIGFycXVpdm8iLz4NCgkJPHVpdGV4dCBuYW1lPSJBVFRBQ0hTSVpFX0hFQURJTkciIHZhbHVlPSJUYW1hbmhvIi8+DQoJCTx1aXRleHQgbmFtZT0iU0xJREVfTk9URVMiIHZhbHVlPSJBbm90YcOnw7VlcyBkbyBzbGlkZSIvPg0KCQk8IS0tcXVpeiBwb2QgYW5kIG1lc3NhZ2UgYm94IHRleHRzLS0+DQoJCTx1aXRleHQgbmFtZT0iUVVJWlBPRF9RVUlaX0FUVEVNUFQiIHZhbHVlPSJUZW50YXRpdmEgbm8gcXVlc3Rpb27DoXJpbzoiLz4NCgkJPHVpdGV4dCBuYW1lPSJRVUlaUE9EX1FVSVpfQVRURU1QVF9WQUxVRSIgdmFsdWU9IiVuIGRlICV0Ii8+DQoJCTx1aXRleHQgbmFtZT0iUVVJWlBPRF9RVUlaX1NDT1JFIiB2YWx1ZT0iUG9udHVhw6fDo286Ii8+DQoJCTx1aXRleHQgbmFtZT0iUVVJWlBPRF9RVUlaX1BBU1NTQ09SRSIgdmFsdWU9IlBvbnR1YcOnw6NvIGRlIGFwcm92YcOnw6NvOiIvPg0KCQk8dWl0ZXh0IG5hbWU9IlFVSVpQT0RfUVVJWl9NQVhTQ09SRSIgdmFsdWU9IlBvbnR1YcOnw6NvIG3DoXhpbWE6Ii8+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DQoJCTx1aXRleHQgbmFtZT0iUVVJWlBPRF9RVUlaQVRNUFRfSU5GIiB2YWx1ZT0iSW5maW5pdG8iLz4NCgkJPHVpdGV4dCBuYW1lPSJRVUlaUE9EX1FVRVNBVE1QVF9JTkYiIHZhbHVlPSJJbmZpbml0byIvPg0KCQk8dWl0ZXh0IG5hbWU9IldBUk5JTkdNU0dfWUVTU1RSSU5HIiB2YWx1ZT0iU2ltIi8+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JiN4QTsmI3hBO0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DQoJPC9sYW5ndWFnZT4NCgk8bGFuZ3VhZ2UgaWQ9Iml0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ludGVycm90dG8iLz4NCgkJPHVpdGV4dCBuYW1lPSJTQ1JVQkJBUlNUQVRVU19QTEFZSU5HIiB2YWx1ZT0iUmlwcm9kdXppb25lIi8+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DQoJCTx1aXRleHQgbmFtZT0iRUxBUFNFRCIgdmFsdWU9IiVtIE1pbnV0aSAlcyBTZWNvbmRpIHJpbWFuZW50aSIvPg0KCQk8dWl0ZXh0IG5hbWU9Ik5PVEZPVU5EIiB2YWx1ZT0iTmVzc3VuIGVsZW1lbnRvIHRyb3ZhdG8iLz4NCgkJPHVpdGV4dCBuYW1lPSJBVFRBQ0hNRU5UUyIgdmFsdWU9IkFsbGVnYXRp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DQoJCTx1aXRleHQgbmFtZT0iRFVSQVRJT05fSEVBRElORyIgdmFsdWU9IkR1cmF0YSIvPg0KCQk8dWl0ZXh0IG5hbWU9IlNFQVJDSF9IRUFESU5HIiB2YWx1ZT0iQ2VyY2EgdGVzdG86Ii8+DQoJCTx1aXRleHQgbmFtZT0iVEhVTUJfSEVBRElORyIgdmFsdWU9IkRpYXBvc2l0aXZhIi8+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CEtLXF1aXogcG9kIGFuZCBtZXNzYWdlIGJveCB0ZXh0cy0tPg0KCQk8dWl0ZXh0IG5hbWU9IlFVSVpQT0RfUVVJWl9BVFRFTVBUIiB2YWx1ZT0iVGVudGF0aXZvIHF1aXo6Ii8+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DQoJCTx1aXRleHQgbmFtZT0iUVVJWlBPRF9RVUVTVFlQRV9TVFIiIHZhbHVlPSJUaXBvOiAlcyIvPg0KCQk8dWl0ZXh0IG5hbWU9IlFVSVpQT0RfUVVFU1RZUEVfR1JEIiB2YWx1ZT0iQ29uIHZhbHV0YXppb25lIi8+DQoJCTx1aXRleHQgbmFtZT0iUVVJWlBPRF9RVUVTVFlQRV9TVlkiIHZhbHVlPSJJbmRhZ2luZSIvPg0KCQk8dWl0ZXh0IG5hbWU9IlFVSVpQT0RfUVVJWkFUTVBUX0lORiIgdmFsdWU9IkluZmluaXRpIi8+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JiN4QTsmI3hBO1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DQoJCTx1aXRleHQgbmFtZT0iRE9DV1JBUF9USVRMRSIgdmFsdWU9IkFsbGVnYXRvIGZpbGUgUHJlc2VudGVyIi8+DQoJCTx1aXRleHQgbmFtZT0iRE9DV1JBUF9NU0ciIHZhbHVlPSJTYWx2YSBpbiBSaXNvcnNlIGRlbCBjb21wdXRlciIvPg0KCQk8dWl0ZXh0IG5hbWU9IkRPQ1dSQVBfUFJPTVBUIiB2YWx1ZT0iQ2xpYyBwZXIgc2NhcmljYXJlIi8+DQoJPC9sYW5ndWFnZT4NCgk8bGFuZ3VhZ2UgaWQ9Im5s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SAlbiIvPg0KCQk8IS0tIHN1YnN0aXR1dGlvbjogJW4gPT0gc2xpZGUgbnVtYmVyIC0tPg0KCQk8IS0tIHN1YnN0aXR1dGlvbjogJXQgPT0gdG90YWwgc2xpZGUgY291bnQgLS0+DQoJCTx1aXRleHQgbmFtZT0iU0NSVUJCQVJTVEFUVVNfU0xJREVJTkZPIiB2YWx1ZT0iRGlhICVuIC8gJXQgfCAiLz4NCgkJPHVpdGV4dCBuYW1lPSJTQ1JVQkJBUlNUQVRVU19TVE9QUEVEIiB2YWx1ZT0iR2VzdG9wdCIvPg0KCQk8dWl0ZXh0IG5hbWU9IlNDUlVCQkFSU1RBVFVTX1BMQVlJTkciIHZhbHVlPSJBZnNwZWxlbiIvPg0KCQk8dWl0ZXh0IG5hbWU9IlNDUlVCQkFSU1RBVFVTX05PQVVESU8iIHZhbHVlPSJHZWVuIGF1ZGlvIi8+DQoJCTx1aXRleHQgbmFtZT0iU0NSVUJCQVJTVEFUVVNfVklEUExBWUlORyIgdmFsdWU9IlZpZGVvIGFmc3BlbGVuIi8+DQoJCTx1aXRleHQgbmFtZT0iU0NSVUJCQVJTVEFUVVNfTE9BRElORyIgdmFsdWU9IkxhZGVuIi8+DQoJCTx1aXRleHQgbmFtZT0iU0NSVUJCQVJTVEFUVVNfQlVGRkVSSU5HIiB2YWx1ZT0iQnVmZmVyZW4iLz4NCgkJPHVpdGV4dCBuYW1lPSJTQ1JVQkJBUlNUQVRVU19RVUVTVElPTiIgdmFsdWU9IlZyYWFnIG1ldCBhbnR3b29yZCIvPg0KCQk8dWl0ZXh0IG5hbWU9IlNDUlVCQkFSU1RBVFVTX1JFVklFV1FVSVoiIHZhbHVlPSJRdWl6IGNvbnRyb2xlcmVuIi8+DQoJCTwhLS0gc3Vic3RpdHV0aW9uOiAlbSA9PSBtaW51dGVzIHJlbWFpbmluZyAtLT4NCgkJPCEtLSBzdWJzdGl0dXRpb246ICVzID09IHNlY29uZHMgcmVtYWluaW5nIC0tPg0KCQk8dWl0ZXh0IG5hbWU9IkVMQVBTRUQiIHZhbHVlPSJFciByZXN0ZXJlbiAlbSBtaW51dGVuICVzIHNlY29uZGVuIi8+DQoJCTx1aXRleHQgbmFtZT0iTk9URk9VTkQiIHZhbHVlPSJOaWV0cyBnZXZvbmRlbiIvPg0KCQk8dWl0ZXh0IG5hbWU9IkFUVEFDSE1FTlRTIiB2YWx1ZT0iQmlqbGFnZW4iLz4NCgkJPCEtLSBzdWJzdGl0dXRpb246ICVwID09IGN1cnJlbnQgc3BlYWtlcidzIHRpdGxlIC0tPg0KCQk8dWl0ZXh0IG5hbWU9IkJJT1dJTl9USVRMRSIgdmFsdWU9IkJpb2dyYWZpZTogJXAiLz4NCgkJPHVpdGV4dCBuYW1lPSJCSU9CVE5fVElUTEUiIHZhbHVlPSJCaW9ncmFmaWUiLz4NCgkJPHVpdGV4dCBuYW1lPSJESVZJREVSQlROX1RJVExFIiB2YWx1ZT0ifCIvPg0KCQk8dWl0ZXh0IG5hbWU9IkNPTlRBQ1RCVE5fVElUTEUiIHZhbHVlPSJDb250YWN0Ii8+DQoJCTx1aXRleHQgbmFtZT0iVEFCX1FVSVoiIHZhbHVlPSJRdWl6Ii8+DQoJCTx1aXRleHQgbmFtZT0iVEFCX09VVExJTkUiIHZhbHVlPSJPdmVyemljaHQiLz4NCgkJPHVpdGV4dCBuYW1lPSJUQUJfVEhVTUIiIHZhbHVlPSJNaW5pYXR1dXIiLz4NCgkJPHVpdGV4dCBuYW1lPSJUQUJfTk9URVMiIHZhbHVlPSJOb3RpdGllcyIvPg0KCQk8dWl0ZXh0IG5hbWU9IlRBQl9TRUFSQ0giIHZhbHVlPSJab2VrZW4iLz4NCgkJPHVpdGV4dCBuYW1lPSJTTElERV9IRUFESU5HIiB2YWx1ZT0iVGl0ZWwgdmFuIGRpYSIvPg0KCQk8dWl0ZXh0IG5hbWU9IkRVUkFUSU9OX0hFQURJTkciIHZhbHVlPSJEdXVyIi8+DQoJCTx1aXRleHQgbmFtZT0iU0VBUkNIX0hFQURJTkciIHZhbHVlPSJab2VrZW4gbmFhciB0ZWtzdDoiLz4NCgkJPHVpdGV4dCBuYW1lPSJUSFVNQl9IRUFESU5HIiB2YWx1ZT0iRGlhIi8+DQoJCTx1aXRleHQgbmFtZT0iVEhVTUJfSU5GTyIgdmFsdWU9IlRpdGVsL2R1dXIgdmFuIGRpYSIvPg0KCQk8dWl0ZXh0IG5hbWU9IkFUVEFDSE5BTUVfSEVBRElORyIgdmFsdWU9IkJlc3RhbmRzbmFhbSIvPg0KCQk8dWl0ZXh0IG5hbWU9IkFUVEFDSFNJWkVfSEVBRElORyIgdmFsdWU9Ikdyb290dGUiLz4NCgkJPHVpdGV4dCBuYW1lPSJTTElERV9OT1RFUyIgdmFsdWU9IkRpYW5vdGl0aWVzIi8+DQoJCTwhLS1xdWl6IHBvZCBhbmQgbWVzc2FnZSBib3ggdGV4dHMtLT4NCgkJPHVpdGV4dCBuYW1lPSJRVUlaUE9EX1FVSVpfQVRURU1QVCIgdmFsdWU9IlF1aXpwb2dpbmc6Ii8+DQoJCTx1aXRleHQgbmFtZT0iUVVJWlBPRF9RVUlaX0FUVEVNUFRfVkFMVUUiIHZhbHVlPSIlbiB2YW4gJXQiLz4NCgkJPHVpdGV4dCBuYW1lPSJRVUlaUE9EX1FVSVpfU0NPUkUiIHZhbHVlPSJCZWhhYWxkZSBzY29yZToiLz4NCgkJPHVpdGV4dCBuYW1lPSJRVUlaUE9EX1FVSVpfUEFTU1NDT1JFIiB2YWx1ZT0iVm9sZG9lbmRlIHNjb3JlOiIvPg0KCQk8dWl0ZXh0IG5hbWU9IlFVSVpQT0RfUVVJWl9NQVhTQ09SRSIgdmFsdWU9Ik1heGltYWFsIGhhYWxiYXJlIHNjb3JlOiIvPg0KCQk8dWl0ZXh0IG5hbWU9IlFVSVpQT0RfUVVFU0FUTVBUX1NUUiIgdmFsdWU9IlBvZ2luZzogJW4gdmFuICV0Ii8+DQoJCTx1aXRleHQgbmFtZT0iUVVJWlBPRF9RVUVTVFlQRV9TVFIiIHZhbHVlPSJUeXBlOiAlcyIvPg0KCQk8dWl0ZXh0IG5hbWU9IlFVSVpQT0RfUVVFU1RZUEVfR1JEIiB2YWx1ZT0iVGVsdCB2b29yIHNjb3JlIi8+DQoJCTx1aXRleHQgbmFtZT0iUVVJWlBPRF9RVUVTVFlQRV9TVlkiIHZhbHVlPSJFbnF1w6p0ZSIvPg0KCQk8dWl0ZXh0IG5hbWU9IlFVSVpQT0RfUVVJWkFUTVBUX0lORiIgdmFsdWU9Ik9uYmVwZXJrdCIvPg0KCQk8dWl0ZXh0IG5hbWU9IlFVSVpQT0RfUVVFU0FUTVBUX0lORiIgdmFsdWU9Ik9uYmVwZXJrdCIvPg0KCQk8dWl0ZXh0IG5hbWU9IldBUk5JTkdNU0dfWUVTU1RSSU5HIiB2YWx1ZT0iSmEiLz4NCgkJPHVpdGV4dCBuYW1lPSJXQVJOSU5HTVNHX05PU1RSSU5HIiB2YWx1ZT0iTmVlIi8+DQoJCTx1aXRleHQgbmFtZT0iV0FSTklOR01TR19USVRMRVNUUklORyIgdmFsdWU9IldhYXJzY2h1d2luZyBtZXQgYmV0cmVra2luZyB0b3QgcXVpem5hdmlnYXRpZSIvPg0KCQk8dWl0ZXh0IG5hbWU9IldBUk5JTkdNU0dfTVNHU1RSSU5HIiB2YWx1ZT0iVSBoZWJ0IG5pZXQgYWxsZSB2cmFnZW4gaW4gZGV6ZSBxdWl6IGJlYW50d29vcmQuJiN4QTsmI3hBO0tsaWsgb3AgSmEgb20gZGUgcXVpeiBhZiB0ZSBzbHVpdGVuLiBLbGlrIG9wIE5lZSBvbSBkZSBxdWl6IHZvb3J0IHRlIHpldHRlbi4iLz4NCgkJPHVpdGV4dCBuYW1lPSJJTkZPUk1BVElPTl9IMjY0X0ZMQVNIUExBWUVSIiB2YWx1ZT0iRGV6ZSB2aWRlbyB3b3JkdCBuaWV0IG9uZGVyc3RldW5kIGRvb3IgZGUgdmVyc2llIHZhbiBGbGFzaCBQbGF5ZXIgZGllIG1vbWVudGVlbCBvcCB1dyBjb21wdXRlciBpcyBnZcOvbnN0YWxsZWVyZC4gS2xpayBpbiBkZSB2aWRlbyBvbSBkZSBuaWV1d3N0ZSBGbGFzaCBQbGF5ZXIgdGUgZG93bmxv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WmlqcGFuZWVsIGFhbiBkZWVsbmVtZXJzIHdlZXJnZXZlbiIvPg0KCQk8dWl0ZXh0IG5hbWU9Ik1VVEUiIHZhbHVlPSJEZW1wZW4iLz4NCgkJPHVpdGV4dCBuYW1lPSJET0NXUkFQX1RJVExFIiB2YWx1ZT0iUHJlc2VudGVyLWJlc3RhbmRzYmlqbGFnZSIvPg0KCQk8dWl0ZXh0IG5hbWU9IkRPQ1dSQVBfTVNHIiB2YWx1ZT0iT3BzbGFhbiBpbiBEZXplIGNvbXB1dGVyIi8+DQoJCTx1aXRleHQgbmFtZT0iRE9DV1JBUF9QUk9NUFQiIHZhbHVlPSJLbGlrIG9tIHRlIGRvd25sb2FkZW4iLz4NCgk8L2xhbmd1YWdlPg0KCTxsYW5ndWFnZSBpZD0iY24iPg0KCQk8IS0tIGZvcm1hdCBmb3IgdWlmb250IHZhbHVlIGlzICJmb250LHNpemUsaXNib2xkLGlzaXRhbGljLGlzc2hhZG93ZWQiIC0tPg0KCQk8dWlmb250IG5hbWU9IkZPTlRfUVVJWlpJTkciIHZhbHVlPSLlrovkvZMtMTgwMzAsMTAsZmFsc2UsZmFsc2UsZmFsc2UiLz4NCgkJPHVpZm9udCBuYW1lPSJGT05UX1NDUlVCU1RBVFVTIiB2YWx1ZT0i5a6L5L2TLTE4MDMwLDEwLHRydWUsZmFsc2UsdHJ1ZSIvPg0KCQk8dWlmb250IG5hbWU9IkZPTlRfU0NSVUJUSU1FIiB2YWx1ZT0i5a6L5L2TLTE4MDMwLDEwLGZhbHNlLGZhbHNlLHRydWUiLz4NCgkJPHVpZm9udCBuYW1lPSJGT05UX0VMQVBTRURUSU1FIiB2YWx1ZT0i5a6L5L2TLTE4MDMwLDEwLHRydWUsZmFsc2UsdHJ1ZSIvPg0KCQk8dWlmb250IG5hbWU9IkZPTlRfVVRJTFNNRU5VIiB2YWx1ZT0i5a6L5L2TLTE4MDMwLDEwLHRydWUsZmFsc2UsZmFsc2UiLz4NCgkJPHVpZm9udCBuYW1lPSJGT05UX1RBQlMiIHZhbHVlPSLlrovkvZMtMTgwMzAsMTQsdHJ1ZSxmYWxzZSx0cnVlIi8+DQoJCTx1aWZvbnQgbmFtZT0iRk9OVF9QUkVTRU5UQVRJT05OQU1FIiB2YWx1ZT0i5a6L5L2TLTE4MDMwLDE0LGZhbHNlLGZhbHNlLHRydWUiLz4NCgkJPHVpZm9udCBuYW1lPSJGT05UX1BSRVNFTlRFUk5BTUUiIHZhbHVlPSLlrovkvZMtMTgwMzAsMTQsdHJ1ZSxmYWxzZSx0cnVlIi8+DQoJCTx1aWZvbnQgbmFtZT0iRk9OVF9QUkVTRU5URVJUSVRMRSIgdmFsdWU9IuWui+S9ky0xODAzMCwxMyxmYWxzZSxmYWxzZSx0cnVlIi8+DQoJCTx1aWZvbnQgbmFtZT0iRk9OVF9CSU9CVE4iIHZhbHVlPSLlrovkvZMtMTgwMzAsMTAsZmFsc2UsZmFsc2UsdHJ1ZSIvPg0KCQk8dWlmb250IG5hbWU9IkZPTlRfTk9URVMiIHZhbHVlPSLlrovkvZMtMTgwMzAsMTIsZmFsc2UsZmFsc2UsZmFsc2UiLz4NCgkJPHVpZm9udCBuYW1lPSJGT05UX09VVExJTkUiIHZhbHVlPSLlrovkvZMtMTgwMzAsMTIsZmFsc2UsZmFsc2UsdHJ1ZSIvPg0KCQk8dWlmb250IG5hbWU9IkZPTlRfU0VBUkNIIiB2YWx1ZT0i5a6L5L2TLTE4MDMwLDEyLGZhbHNlLGZhbHNlLHRydWUiLz4NCgkJPHVpZm9udCBuYW1lPSJGT05UX1RIVU1CIiB2YWx1ZT0i5a6L5L2TLTE4MDMwLDEwLGZhbHNlLGZhbHNlLHRydWUiLz4NCgkJPHVpZm9udCBuYW1lPSJGT05UX0JJT1dJTiIgdmFsdWU9IuWui+S9ky0xODAzMCwxMixmYWxzZSxmYWxzZSxmYWxzZSIvPg0KCQk8dWlmb250IG5hbWU9IkZPTlRfTElTVEhFQURJTkciIHZhbHVlPSLlrovkvZMtMTgwMzAsMTAsZmFsc2UsZmFsc2UsZmFsc2UiLz4NCgkJPHVpZm9udCBuYW1lPSJGT05UX1dJTlRJVExFIiB2YWx1ZT0i5a6L5L2TLTE4MDMwLDEwLGZhbHNlLGZhbHNlLHRydWUiLz4NCgkJPHVpZm9udCBuYW1lPSJGT05UX0FUVEFDSE1FTlRTIiB2YWx1ZT0i5a6L5L2TLTE4MDMwLDEyLGZhbHNlLGZhbHNlLHRydWUiLz4NCgkJPCEtLXF1aXogcG9kIGFuZCBtZXNzYWdlIGJveCB0ZXh0IGZvbnRzLS0+DQoJCTx1aWZvbnQgbmFtZT0iRk9OVF9NU0dCT1hfV0lOVElUTEUiIHZhbHVlPSLlrovkvZMtMTgwMzAsMTIsdHJ1ZSxmYWxzZSx0cnVlIi8+DQoJCTx1aWZvbnQgbmFtZT0iRk9OVF9NU0dCT1hfTVNHIiB2YWx1ZT0i5a6L5L2TLTE4MDMwLDEyLGZhbHNlLGZhbHNlLHRydWUiLz4NCgkJPHVpZm9udCBuYW1lPSJGT05UX01TR0JPWF9PUFRJT05TIiB2YWx1ZT0i5a6L5L2TLTE4MDMwLDEwLHRydWUsZmFsc2UsdHJ1ZSIvPg0KCQk8dWlmb250IG5hbWU9IkZPTlRfUVVJWlBPRF9RVUlaX1RJVExFIiB2YWx1ZT0i5a6L5L2TLTE4MDMwLDEyLHRydWUsZmFsc2UsdHJ1ZSIvPg0KCQk8dWlmb250IG5hbWU9IkZPTlRfUVVJWlBPRF9RVUlaX0FUVEVNUFQiIHZhbHVlPSLlrovkvZMtMTgwMzAsMTAsZmFsc2UsZmFsc2UsdHJ1ZSIvPg0KCQk8dWlmb250IG5hbWU9IkZPTlRfUVVJWlBPRF9RVUlaX0FUVEVNUFRfVkFMVUUiIHZhbHVlPSLlrovkvZMtMTgwMzAsMTAsdHJ1ZSxmYWxzZSx0cnVlIi8+DQoJCTx1aWZvbnQgbmFtZT0iRk9OVF9RVUlaUE9EX1FVRVNUSU9OX1NDT1JFIiB2YWx1ZT0i5a6L5L2TLTE4MDMwLDEwLGZhbHNlLGZhbHNlLHRydWUiLz4NCgkJPHVpZm9udCBuYW1lPSJGT05UX1FVSVpQT0RfUVVFU1RJT05fU0NPUkVfVkFMVUUiIHZhbHVlPSLlrovkvZMtMTgwMzAsMTAsdHJ1ZSxmYWxzZSx0cnVlIi8+DQoJCTx1aWZvbnQgbmFtZT0iRk9OVF9RVUlaUE9EX1FVRVNUSU9OX0FUVEVNUFQiIHZhbHVlPSLlrovkvZMtMTgwMzAsMTAsZmFsc2UsZmFsc2UsdHJ1ZSIvPg0KCQk8dWlmb250IG5hbWU9IkZPTlRfUVVJWlBPRF9RVUVTVElPTl9BVFRFTVBUX1ZBTFVFIiB2YWx1ZT0i5a6L5L2TLTE4MDMwLDEwLHRydWUsZmFsc2UsdHJ1ZSIvPg0KCQk8dWlmb250IG5hbWU9IkZPTlRfUVVJWlBPRF9RVUVTVElPTl9UQUciIHZhbHVlPSLlrovkvZMtMTgwMzAsMTIsdHJ1ZSxmYWxzZSx0cnVlIi8+DQoJCTx1aWZvbnQgbmFtZT0iRk9OVF9RVUlaUE9EX1FVSVpfUVVFU1RJT05fQ09VTlQiIHZhbHVlPSLlrovkvZMtMTgwMzAsMTAsZmFsc2UsZmFsc2UsdHJ1ZSIvPg0KCQk8dWlmb250IG5hbWU9IkZPTlRfUVVJWlBPRF9RVUlaX1FVRVNUSU9OX0NPVU5UX1ZBTFVFIiB2YWx1ZT0i5a6L5L2TLTE4MDMwLDEwLHRydWUsZmFsc2UsdHJ1ZSIvPg0KCQk8dWlmb250IG5hbWU9IkZPTlRfUVVJWlBPRF9RVUlaX1FVRVNUSU9OX0FUVEVNUFRFRCIgdmFsdWU9IuWui+S9ky0xODAzMCwxMCxmYWxzZSxmYWxzZSx0cnVlIi8+DQoJCTx1aWZvbnQgbmFtZT0iRk9OVF9RVUlaUE9EX1FVSVpfUVVFU1RJT05fQVRURU1QVEVEX1ZBTFVFIiB2YWx1ZT0i5a6L5L2TLTE4MDMwLDEwLHRydWUsZmFsc2UsdHJ1ZSIvPg0KCQk8dWlmb250IG5hbWU9IkZPTlRfUVVJWlBPRF9RVUlaX1NDT1JFX1RBRyIgdmFsdWU9IuWui+S9ky0xODAzMCwxMix0cnVlLGZhbHNlLHRydWUiLz4NCgkJPHVpZm9udCBuYW1lPSJGT05UX1FVSVpQT0RfUVVJWl9TQ09SRSIgdmFsdWU9IuWui+S9ky0xODAzMCwxMCxmYWxzZSxmYWxzZSx0cnVlIi8+DQoJCTx1aWZvbnQgbmFtZT0iRk9OVF9RVUlaUE9EX1FVSVpfU0NPUkVfVkFMVUUiIHZhbHVlPSLlrovkvZMtMTgwMzAsMTAsdHJ1ZSxmYWxzZSx0cnVlIi8+DQoJCTx1aWZvbnQgbmFtZT0iRk9OVF9RVUlaUE9EX1FVSVpfTUFYU0NPUkUiIHZhbHVlPSLlrovkvZMtMTgwMzAsMTAsZmFsc2UsZmFsc2UsdHJ1ZSIvPg0KCQk8dWlmb250IG5hbWU9IkZPTlRfUVVJWlBPRF9RVUlaX01BWFNDT1JFX1ZBTFVFIiB2YWx1ZT0i5a6L5L2TLTE4MDMwLDEwLHRydWUsZmFsc2UsdHJ1ZSIvPg0KCQk8dWlmb250IG5hbWU9IkZPTlRfUVVJWlBPRF9RVUlaX1BBU1NTQ09SRSIgdmFsdWU9IuWui+S9ky0xODAzMCwxMCxmYWxzZSxmYWxzZSx0cnVlIi8+DQoJCTx1aWZvbnQgbmFtZT0iRk9OVF9RVUlaUE9EX1FVSVpfUEFTU1NDT1JFX1ZBTFVFIiB2YWx1ZT0i5a6L5L2TLTE4MDMwLDEwLHRydWUsZmFsc2UsdHJ1ZSIvPg0KCQk8IS0tIHVpdGV4dCAtLT4NCgkJPCEtLSBzdWJzdGl0dXRpb246ICVuID09IHNsaWRlIG51bWJlciAtLT4NCgkJPHVpdGV4dCBuYW1lPSJVTk5BTUVEU0xJREVUSVRMRSIgdmFsdWU9IuW5u+eBr+eJhyAlbiIvPg0KCQk8IS0tIHN1YnN0aXR1dGlvbjogJW4gPT0gc2xpZGUgbnVtYmVyIC0tPg0KCQk8IS0tIHN1YnN0aXR1dGlvbjogJXQgPT0gdG90YWwgc2xpZGUgY291bnQgLS0+DQoJCTx1aXRleHQgbmFtZT0iU0NSVUJCQVJTVEFUVVNfU0xJREVJTkZPIiB2YWx1ZT0i5bm754Gv54mHICVuIC8gJXQgfCAiLz4NCgkJPHVpdGV4dCBuYW1lPSJTQ1JVQkJBUlNUQVRVU19TVE9QUEVEIiB2YWx1ZT0i5bey5YGc5q2iIi8+DQoJCTx1aXRleHQgbmFtZT0iU0NSVUJCQVJTVEFUVVNfUExBWUlORyIgdmFsdWU9Iuato+WcqOaSreaUviIvPg0KCQk8dWl0ZXh0IG5hbWU9IlNDUlVCQkFSU1RBVFVTX05PQVVESU8iIHZhbHVlPSLml6Dpn7PpopEiLz4NCgkJPHVpdGV4dCBuYW1lPSJTQ1JVQkJBUlNUQVRVU19WSURQTEFZSU5HIiB2YWx1ZT0i6KeG6aKR5pKt5pS+Ii8+DQoJCTx1aXRleHQgbmFtZT0iU0NSVUJCQVJTVEFUVVNfTE9BRElORyIgdmFsdWU9Iuato+WcqOi9veWFpSIvPg0KCQk8dWl0ZXh0IG5hbWU9IlNDUlVCQkFSU1RBVFVTX0JVRkZFUklORyIgdmFsdWU9Iuato+WcqOi/m+ihjOe8k+WGsuWkhOeQhiIvPg0KCQk8dWl0ZXh0IG5hbWU9IlNDUlVCQkFSU1RBVFVTX1FVRVNUSU9OIiB2YWx1ZT0i5Zue562U6Zeu6aKYIi8+DQoJCTx1aXRleHQgbmFtZT0iU0NSVUJCQVJTVEFUVVNfUkVWSUVXUVVJWiIgdmFsdWU9Iuato+WcqOWuoemYhea1i+mqjCIvPg0KCQk8IS0tIHN1YnN0aXR1dGlvbjogJW0gPT0gbWludXRlcyByZW1haW5pbmcgLS0+DQoJCTwhLS0gc3Vic3RpdHV0aW9uOiAlcyA9PSBzZWNvbmRzIHJlbWFpbmluZyAtLT4NCgkJPHVpdGV4dCBuYW1lPSJFTEFQU0VEIiB2YWx1ZT0i5Ymp5L2ZICVtIOWIhumSnyAlcyDnp5IiLz4NCgkJPHVpdGV4dCBuYW1lPSJOT1RGT1VORCIgdmFsdWU9IuacquaJvuWIsOS7u+S9leWGheWuuSIvPg0KCQk8dWl0ZXh0IG5hbWU9IkFUVEFDSE1FTlRTIiB2YWx1ZT0i6ZmE5Lu2Ii8+DQoJCTwhLS0gc3Vic3RpdHV0aW9uOiAlcCA9PSBjdXJyZW50IHNwZWFrZXIncyB0aXRsZSAtLT4NCgkJPHVpdGV4dCBuYW1lPSJCSU9XSU5fVElUTEUiIHZhbHVlPSLkuKrkurrnroDku4s6ICVwIi8+DQoJCTx1aXRleHQgbmFtZT0iQklPQlROX1RJVExFIiB2YWx1ZT0i5Liq5Lq6566A5LuLIi8+DQoJCTx1aXRleHQgbmFtZT0iRElWSURFUkJUTl9USVRMRSIgdmFsdWU9InwiLz4NCgkJPHVpdGV4dCBuYW1lPSJDT05UQUNUQlROX1RJVExFIiB2YWx1ZT0i6IGU57O75pa55byPIi8+DQoJCTx1aXRleHQgbmFtZT0iVEFCX1FVSVoiIHZhbHVlPSLmtYvpqowiLz4NCgkJPHVpdGV4dCBuYW1lPSJUQUJfT1VUTElORSIgdmFsdWU9IuWkp+e6siIvPg0KCQk8dWl0ZXh0IG5hbWU9IlRBQl9USFVNQiIgdmFsdWU9Iue8qeeVpeWbviIvPg0KCQk8dWl0ZXh0IG5hbWU9IlRBQl9OT1RFUyIgdmFsdWU9IuWkh+azqCIvPg0KCQk8dWl0ZXh0IG5hbWU9IlRBQl9TRUFSQ0giIHZhbHVlPSLmkJzntKIiLz4NCgkJPHVpdGV4dCBuYW1lPSJTTElERV9IRUFESU5HIiB2YWx1ZT0i5bm754Gv54mH5qCH6aKYIi8+DQoJCTx1aXRleHQgbmFtZT0iRFVSQVRJT05fSEVBRElORyIgdmFsdWU9IuaMgee7reaXtumXtCIvPg0KCQk8dWl0ZXh0IG5hbWU9IlNFQVJDSF9IRUFESU5HIiB2YWx1ZT0i5pCc57Si5paH5pysOiIvPg0KCQk8dWl0ZXh0IG5hbWU9IlRIVU1CX0hFQURJTkciIHZhbHVlPSLlubvnga/niYciLz4NCgkJPHVpdGV4dCBuYW1lPSJUSFVNQl9JTkZPIiB2YWx1ZT0i5bm754Gv54mH5qCH6aKYL+aMgee7reaXtumXtCIvPg0KCQk8dWl0ZXh0IG5hbWU9IkFUVEFDSE5BTUVfSEVBRElORyIgdmFsdWU9IuaWh+S7tuWQjSIvPg0KCQk8dWl0ZXh0IG5hbWU9IkFUVEFDSFNJWkVfSEVBRElORyIgdmFsdWU9IuWkp+WwjyIvPg0KCQk8dWl0ZXh0IG5hbWU9IlNMSURFX05PVEVTIiB2YWx1ZT0i5bm754Gv54mH5aSH5rOoIi8+DQoJCTwhLS1xdWl6IHBvZCBhbmQgbWVzc2FnZSBib3ggdGV4dHMtLT4NCgkJPHVpdGV4dCBuYW1lPSJRVUlaUE9EX1FVSVpfQVRURU1QVCIgdmFsdWU9Iua1i+mqjOWwneivleasoeaVsDoiLz4NCgkJPHVpdGV4dCBuYW1lPSJRVUlaUE9EX1FVSVpfQVRURU1QVF9WQUxVRSIgdmFsdWU9IuesrCAlbiDmrKHvvIzlhbEgJXQg5qyhIi8+DQoJCTx1aXRleHQgbmFtZT0iUVVJWlBPRF9RVUlaX1NDT1JFIiB2YWx1ZT0i5b6X5YiGOiIvPg0KCQk8dWl0ZXh0IG5hbWU9IlFVSVpQT0RfUVVJWl9QQVNTU0NPUkUiIHZhbHVlPSLlj4rmoLzliIbmlbA6Ii8+DQoJCTx1aXRleHQgbmFtZT0iUVVJWlBPRF9RVUlaX01BWFNDT1JFIiB2YWx1ZT0i5pyA6auY5YiG5pWwOiIvPg0KCQk8dWl0ZXh0IG5hbWU9IlFVSVpQT0RfUVVFU0FUTVBUX1NUUiIgdmFsdWU9IuWwneivleasoeaVsDog56ysICVuIOasoe+8jOWFsSAldCDmrKEiLz4NCgkJPHVpdGV4dCBuYW1lPSJRVUlaUE9EX1FVRVNUWVBFX1NUUiIgdmFsdWU9Iuexu+WeizogJXMiLz4NCgkJPHVpdGV4dCBuYW1lPSJRVUlaUE9EX1FVRVNUWVBFX0dSRCIgdmFsdWU9IuivhOe6pyIvPg0KCQk8dWl0ZXh0IG5hbWU9IlFVSVpQT0RfUVVFU1RZUEVfU1ZZIiB2YWx1ZT0i6LCD5p+lIi8+DQoJCTx1aXRleHQgbmFtZT0iUVVJWlBPRF9RVUlaQVRNUFRfSU5GIiB2YWx1ZT0i5peg6ZmQIi8+DQoJCTx1aXRleHQgbmFtZT0iUVVJWlBPRF9RVUVTQVRNUFRfSU5GIiB2YWx1ZT0i5peg6ZmQIi8+DQoJCTx1aXRleHQgbmFtZT0iV0FSTklOR01TR19ZRVNTVFJJTkciIHZhbHVlPSLmmK8iLz4NCgkJPHVpdGV4dCBuYW1lPSJXQVJOSU5HTVNHX05PU1RSSU5HIiB2YWx1ZT0i5ZCmIi8+DQoJCTx1aXRleHQgbmFtZT0iV0FSTklOR01TR19USVRMRVNUUklORyIgdmFsdWU9Iua1i+mqjOWvvOiIquitpuWRiiIvPg0KCQk8dWl0ZXh0IG5hbWU9IldBUk5JTkdNU0dfTVNHU1RSSU5HIiB2YWx1ZT0i5q2k5rWL6aqM5Lit5pyJ5pyq5bCd6K+V5L2c562U55qE6Zeu6aKY44CCJiN4QTsmI3hBO+WNleWHu+KAnOaYr+KAnemAgOWHuuatpOa1i+mqjOOAguWNleWHu+KAnOWQpuKAnee7p+e7rea1i+mqjOOAgiIvPg0KCQk8dWl0ZXh0IG5hbWU9IklORk9STUFUSU9OX0gyNjRfRkxBU0hQTEFZRVIiIHZhbHVlPSLlvZPliY3lronoo4XlnKjmgqjnmoTorqHnrpfmnLrkuIrnmoQgRmxhc2ggUGxheWVyIOeJiOacrOS4jeaUr+aMgeivpeinhumikeOAguWNleWHu+inhumikeWMuuWfn+S4i+i9veacgOaWsOeJiOacrOeahCBGbGFzaCBQbGF5ZXL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5ZCR5Y+C5Yqg6ICF5pi+56S65o+Q6KaB5qCPIi8+DQoJCTx1aXRleHQgbmFtZT0iTVVURSIgdmFsdWU9IumdmemfsyIvPg0KCQk8dWl0ZXh0IG5hbWU9IkRPQ1dSQVBfVElUTEUiIHZhbHVlPSJQcmVzZW50ZXIg5paH5Lu26ZmE5Lu2Ii8+DQoJCTx1aXRleHQgbmFtZT0iRE9DV1JBUF9NU0ciIHZhbHVlPSLkv53lrZjliLDmiJHnmoTorqHnrpfmnLoiLz4NCgkJPHVpdGV4dCBuYW1lPSJET0NXUkFQX1BST01QVCIgdmFsdWU9IuWNleWHu+S7peS4i+i9vSIvPg0KCTwvbGFuZ3VhZ2U+DQo8L2NvbmZpZ3VyYXRpb24+DQo="/>
  <p:tag name="MMPROD_UIDATA" val="&lt;database version=&quot;7.0&quot;&gt;&lt;object type=&quot;1&quot; unique_id=&quot;10001&quot;&gt;&lt;property id=&quot;20141&quot; value=&quot;Test&quot;/&gt;&lt;property id=&quot;20144&quot; value=&quot;0&quot;/&gt;&lt;property id=&quot;20146&quot; value=&quot;0&quot;/&gt;&lt;property id=&quot;20147&quot; value=&quot;0&quot;/&gt;&lt;property id=&quot;20148&quot; value=&quot;0&quot;/&gt;&lt;property id=&quot;20180&quot; value=&quot;1&quot;/&gt;&lt;property id=&quot;20181&quot; value=&quot;1祡䘌໴챐ຸᄸ&quot;/&gt;&lt;property id=&quot;20182&quot; value=&quot;0&quot;/&gt;&lt;property id=&quot;20183&quot; value=&quot;1&quot;/&gt;&lt;property id=&quot;20184&quot; value=&quot;7&quot;/&gt;&lt;property id=&quot;20191&quot; value=&quot;McGill&quot;/&gt;&lt;property id=&quot;20192&quot; value=&quot;https://connect.mcgill.ca&quot;/&gt;&lt;property id=&quot;20193&quot; value=&quot;0&quot;/&gt;&lt;property id=&quot;20224&quot; value=&quot;C:\Users\jremil3.CAMPUS\Desktop\Untitled&quot;/&gt;&lt;property id=&quot;20226&quot; value=&quot;C:\Users\jremil3.CAMPUS\Documents\Test.pptx&quot;/&gt;&lt;property id=&quot;20250&quot; value=&quot;0&quot;/&gt;&lt;property id=&quot;20251&quot; value=&quot;0&quot;/&gt;&lt;property id=&quot;20259&quot; value=&quot;0&quot;/&gt;&lt;object type=&quot;8&quot; unique_id=&quot;10002&quot;&gt;&lt;/object&gt;&lt;object type=&quot;2&quot; unique_id=&quot;10003&quot;&gt;&lt;object type=&quot;3&quot; unique_id=&quot;10004&quot;&gt;&lt;property id=&quot;20148&quot; value=&quot;5&quot;/&gt;&lt;property id=&quot;20300&quot; value=&quot;Slide 1&quot;/&gt;&lt;property id=&quot;20302&quot; value=&quot;1&quot;/&gt;&lt;property id=&quot;20303&quot; value=&quot;-1&quot;/&gt;&lt;property id=&quot;20307&quot; value=&quot;256&quot;/&gt;&lt;property id=&quot;20309&quot; value=&quot;-1&quot;/&gt;&lt;/object&gt;&lt;/object&gt;&lt;object type=&quot;4&quot; unique_id=&quot;10282&quot;&gt;&lt;/object&gt;&lt;object type=&quot;10&quot; unique_id=&quot;10313&quot;&gt;&lt;object type=&quot;11&quot; unique_id=&quot;10314&quot;&gt;&lt;property id=&quot;20180&quot; value=&quot;1&quot;/&gt;&lt;property id=&quot;20181&quot; value=&quot;1祡䘌໴챐ຸᄸ&quot;/&gt;&lt;property id=&quot;20182&quot; value=&quot;0&quot;/&gt;&lt;property id=&quot;20183&quot; value=&quot;1&quot;/&gt;&lt;/object&gt;&lt;object type=&quot;12&quot; unique_id=&quot;10315&quot;&gt;&lt;/object&gt;&lt;/object&gt;&lt;/object&gt;&lt;/database&gt;"/>
  <p:tag name="SECTOMILLISECCONVERTED" val="1"/>
  <p:tag name="ARTICULATE_DESIGN_ID_3_BODY SLIDES" val="KxQTgtwD"/>
  <p:tag name="ARTICULATE_DESIGN_ID_SCS_INSTRUCTOR_TEMPLATE_FINAL_11JUL12" val="WjYDd5jC"/>
  <p:tag name="ARTICULATE_DESIGN_ID_2_COURSE INTRODUCTION SECTION SLIDES" val="2oyRvmTz"/>
  <p:tag name="ARTICULATE_DESIGN_ID_6_END SLIDE" val="e5N5rkiO"/>
  <p:tag name="ARTICULATE_DESIGN_ID_5_SUMMARY SLIDES" val="0yFMtatE"/>
  <p:tag name="ARTICULATE_DESIGN_ID_4_ACTIVITY SLIDES" val="3IO17py5"/>
  <p:tag name="ARTICULATE_SLIDE_COUNT" val="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3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CS_Instructor_Template_JAN-2016_01.potx" id="{B171CE54-E0B3-48DE-B5A6-CB6B870F1157}" vid="{F7B45810-D9B3-47F4-BC11-88D54CF40A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bb4e6460-2876-4d3d-92e1-67f1bf6a2c5e">
      <UserInfo>
        <DisplayName>Nicholas McGowan, Mr</DisplayName>
        <AccountId>123</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B6ABED0D74C1D439B0C9D6223BB6C66" ma:contentTypeVersion="7" ma:contentTypeDescription="Create a new document." ma:contentTypeScope="" ma:versionID="4c01ee1a4d58c38c2f12cf5e6ecbbff9">
  <xsd:schema xmlns:xsd="http://www.w3.org/2001/XMLSchema" xmlns:xs="http://www.w3.org/2001/XMLSchema" xmlns:p="http://schemas.microsoft.com/office/2006/metadata/properties" xmlns:ns2="bb4e6460-2876-4d3d-92e1-67f1bf6a2c5e" xmlns:ns3="29e9bb39-b219-4930-84ad-fc12e69755f2" targetNamespace="http://schemas.microsoft.com/office/2006/metadata/properties" ma:root="true" ma:fieldsID="d7349093509954271fb7cca2096a6a38" ns2:_="" ns3:_="">
    <xsd:import namespace="bb4e6460-2876-4d3d-92e1-67f1bf6a2c5e"/>
    <xsd:import namespace="29e9bb39-b219-4930-84ad-fc12e69755f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4e6460-2876-4d3d-92e1-67f1bf6a2c5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9e9bb39-b219-4930-84ad-fc12e69755f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E3EF9B-59AC-447C-85F7-757DD6B3495B}">
  <ds:schemaRefs>
    <ds:schemaRef ds:uri="http://schemas.microsoft.com/sharepoint/v3/contenttype/forms"/>
  </ds:schemaRefs>
</ds:datastoreItem>
</file>

<file path=customXml/itemProps2.xml><?xml version="1.0" encoding="utf-8"?>
<ds:datastoreItem xmlns:ds="http://schemas.openxmlformats.org/officeDocument/2006/customXml" ds:itemID="{53C04534-A83D-479B-A773-C2FB7E41A064}">
  <ds:schemaRefs>
    <ds:schemaRef ds:uri="http://schemas.microsoft.com/office/2006/documentManagement/types"/>
    <ds:schemaRef ds:uri="http://schemas.microsoft.com/office/2006/metadata/properties"/>
    <ds:schemaRef ds:uri="http://www.w3.org/XML/1998/namespace"/>
    <ds:schemaRef ds:uri="http://purl.org/dc/elements/1.1/"/>
    <ds:schemaRef ds:uri="http://schemas.microsoft.com/office/infopath/2007/PartnerControls"/>
    <ds:schemaRef ds:uri="http://purl.org/dc/dcmitype/"/>
    <ds:schemaRef ds:uri="29e9bb39-b219-4930-84ad-fc12e69755f2"/>
    <ds:schemaRef ds:uri="http://schemas.openxmlformats.org/package/2006/metadata/core-properties"/>
    <ds:schemaRef ds:uri="bb4e6460-2876-4d3d-92e1-67f1bf6a2c5e"/>
    <ds:schemaRef ds:uri="http://purl.org/dc/terms/"/>
  </ds:schemaRefs>
</ds:datastoreItem>
</file>

<file path=customXml/itemProps3.xml><?xml version="1.0" encoding="utf-8"?>
<ds:datastoreItem xmlns:ds="http://schemas.openxmlformats.org/officeDocument/2006/customXml" ds:itemID="{6903DFE1-BF49-4471-AE5E-6338C9A138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b4e6460-2876-4d3d-92e1-67f1bf6a2c5e"/>
    <ds:schemaRef ds:uri="29e9bb39-b219-4930-84ad-fc12e69755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2087</TotalTime>
  <Words>1316</Words>
  <Application>Microsoft Macintosh PowerPoint</Application>
  <PresentationFormat>Widescreen</PresentationFormat>
  <Paragraphs>147</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Courier New</vt:lpstr>
      <vt:lpstr>3_Body Slides</vt:lpstr>
      <vt:lpstr> Data Science Capstone Project   Summer 2021   Team #02:  Zhongdi Wang Vy Kiet Le</vt:lpstr>
      <vt:lpstr>  Table of Contents</vt:lpstr>
      <vt:lpstr>PowerPoint Presentation</vt:lpstr>
      <vt:lpstr>PowerPoint Presentation</vt:lpstr>
      <vt:lpstr>PowerPoint Presentation</vt:lpstr>
      <vt:lpstr>PowerPoint Presentation</vt:lpstr>
      <vt:lpstr>Modelling techniques</vt:lpstr>
      <vt:lpstr>Summary of the models and their results</vt:lpstr>
      <vt:lpstr>Model used for prediction: XGBoost</vt:lpstr>
      <vt:lpstr>Visualization of prediction results</vt:lpstr>
      <vt:lpstr>Improvement initiatives and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Capstone Project YCBS 299 Module: Introduction to the Capstone Project Nabil Beitinjaneh and Alejandro Gutierrez Lopez</dc:title>
  <dc:creator>Alejandro Gutierrez Lopez, Mr.</dc:creator>
  <cp:lastModifiedBy>Wang Zhongdi</cp:lastModifiedBy>
  <cp:revision>112</cp:revision>
  <dcterms:created xsi:type="dcterms:W3CDTF">2021-01-28T21:33:42Z</dcterms:created>
  <dcterms:modified xsi:type="dcterms:W3CDTF">2021-09-09T23:51:11Z</dcterms:modified>
</cp:coreProperties>
</file>