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72" r:id="rId6"/>
    <p:sldId id="270" r:id="rId7"/>
    <p:sldId id="275" r:id="rId8"/>
    <p:sldId id="273" r:id="rId9"/>
    <p:sldId id="271" r:id="rId10"/>
  </p:sldIdLst>
  <p:sldSz cx="9144000" cy="5143500" type="screen16x9"/>
  <p:notesSz cx="6858000" cy="9144000"/>
  <p:embeddedFontLst>
    <p:embeddedFont>
      <p:font typeface="Lexend Deca" panose="020B0604020202020204" charset="-78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1368E-E526-473E-8060-E1B25AF4F3C1}" v="1564" dt="2022-03-10T06:29:42.147"/>
    <p1510:client id="{5984B5AD-15A9-4DB3-8353-B3A8A68658D2}" v="1077" dt="2022-03-10T13:13:45.784"/>
    <p1510:client id="{59CCF3DA-D125-424B-B39D-D3A412E0AA0E}" v="668" dt="2022-03-09T19:28:59.182"/>
    <p1510:client id="{89F0CD8E-CEFD-4EAB-AEBF-39EE83D1735B}" v="1" dt="2022-03-10T04:19:04.331"/>
    <p1510:client id="{CA2B6274-16F5-4DDB-98B1-E9F00C003714}" v="1388" dt="2022-03-09T22:57:15.140"/>
  </p1510:revLst>
</p1510:revInfo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93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41" y="121265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832" y="367541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7E9F799-650E-4102-AD4A-ADA450D7D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460" y="557684"/>
            <a:ext cx="6727953" cy="1612686"/>
          </a:xfrm>
        </p:spPr>
        <p:txBody>
          <a:bodyPr/>
          <a:lstStyle/>
          <a:p>
            <a:r>
              <a:rPr lang="pt-BR" sz="3200"/>
              <a:t>Arquitetura e Organização </a:t>
            </a:r>
            <a:br>
              <a:rPr lang="pt-BR" sz="3200"/>
            </a:br>
            <a:r>
              <a:rPr lang="pt-BR" sz="3200"/>
              <a:t>de Computadores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184BC5-E0F8-4575-AD3E-D13F804E8DF6}"/>
              </a:ext>
            </a:extLst>
          </p:cNvPr>
          <p:cNvSpPr txBox="1"/>
          <p:nvPr/>
        </p:nvSpPr>
        <p:spPr>
          <a:xfrm>
            <a:off x="981795" y="27663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Lexend Deca"/>
              </a:rPr>
              <a:t>Processador P8B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3523EC-CBDC-469A-8ED6-25A2E626CA0E}"/>
              </a:ext>
            </a:extLst>
          </p:cNvPr>
          <p:cNvSpPr txBox="1"/>
          <p:nvPr/>
        </p:nvSpPr>
        <p:spPr>
          <a:xfrm>
            <a:off x="898226" y="42355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Lexend Deca"/>
              </a:rPr>
              <a:t>Lucas Prado Ribeiro</a:t>
            </a:r>
          </a:p>
          <a:p>
            <a:r>
              <a:rPr lang="pt-BR" sz="1800" b="1">
                <a:solidFill>
                  <a:schemeClr val="bg1"/>
                </a:solidFill>
                <a:latin typeface="Lexend Deca"/>
              </a:rPr>
              <a:t>Lucas Ribeiro Alvino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4FDAE-C8B0-45F6-A16E-DEB233EEA15C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26635" y="443201"/>
            <a:ext cx="6122230" cy="4476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800"/>
              <a:t> Conjunto de </a:t>
            </a:r>
            <a:r>
              <a:rPr lang="en" sz="1800" err="1"/>
              <a:t>Instruções</a:t>
            </a:r>
            <a:r>
              <a:rPr lang="en" sz="1800"/>
              <a:t> 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E727FA2C-B759-4CD6-880B-AF283B7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65829"/>
              </p:ext>
            </p:extLst>
          </p:nvPr>
        </p:nvGraphicFramePr>
        <p:xfrm>
          <a:off x="549934" y="3040811"/>
          <a:ext cx="2762726" cy="457200"/>
        </p:xfrm>
        <a:graphic>
          <a:graphicData uri="http://schemas.openxmlformats.org/drawingml/2006/table">
            <a:tbl>
              <a:tblPr firstRow="1" bandRow="1">
                <a:tableStyleId>{1A138BE6-E374-4A1A-BE6D-9E52B14417BE}</a:tableStyleId>
              </a:tblPr>
              <a:tblGrid>
                <a:gridCol w="1003399">
                  <a:extLst>
                    <a:ext uri="{9D8B030D-6E8A-4147-A177-3AD203B41FA5}">
                      <a16:colId xmlns:a16="http://schemas.microsoft.com/office/drawing/2014/main" val="1910076277"/>
                    </a:ext>
                  </a:extLst>
                </a:gridCol>
                <a:gridCol w="737251">
                  <a:extLst>
                    <a:ext uri="{9D8B030D-6E8A-4147-A177-3AD203B41FA5}">
                      <a16:colId xmlns:a16="http://schemas.microsoft.com/office/drawing/2014/main" val="2024043302"/>
                    </a:ext>
                  </a:extLst>
                </a:gridCol>
                <a:gridCol w="1022076">
                  <a:extLst>
                    <a:ext uri="{9D8B030D-6E8A-4147-A177-3AD203B41FA5}">
                      <a16:colId xmlns:a16="http://schemas.microsoft.com/office/drawing/2014/main" val="22780259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4 Bits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 err="1">
                          <a:solidFill>
                            <a:schemeClr val="bg1"/>
                          </a:solidFill>
                          <a:latin typeface="Lexend Deca"/>
                        </a:rPr>
                        <a:t>Opcode</a:t>
                      </a:r>
                      <a:endParaRPr lang="pt-BR" sz="1200" b="1">
                        <a:solidFill>
                          <a:schemeClr val="bg1"/>
                        </a:solidFill>
                        <a:latin typeface="Lexend De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2 Bits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2 Bits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 err="1">
                          <a:solidFill>
                            <a:schemeClr val="bg1"/>
                          </a:solidFill>
                          <a:latin typeface="Lexend Deca"/>
                        </a:rPr>
                        <a:t>Reg</a:t>
                      </a:r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92466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27CF80-FBB7-4542-B937-C3DFD482482F}"/>
              </a:ext>
            </a:extLst>
          </p:cNvPr>
          <p:cNvSpPr txBox="1"/>
          <p:nvPr/>
        </p:nvSpPr>
        <p:spPr>
          <a:xfrm>
            <a:off x="4386533" y="1351112"/>
            <a:ext cx="27432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endParaRPr lang="pt-BR" sz="1200" b="1">
              <a:solidFill>
                <a:schemeClr val="bg1"/>
              </a:solidFill>
              <a:latin typeface="Lexend Deca"/>
            </a:endParaRPr>
          </a:p>
          <a:p>
            <a:pPr algn="just"/>
            <a:r>
              <a:rPr lang="pt-BR" sz="1200" b="1" dirty="0">
                <a:solidFill>
                  <a:schemeClr val="bg1"/>
                </a:solidFill>
                <a:latin typeface="Lexend Deca"/>
              </a:rPr>
              <a:t>Este formato aborda instruções que utilizam o um valor gerado no próprio código (imediato). </a:t>
            </a:r>
            <a:r>
              <a:rPr lang="pt-BR" sz="1200" b="1" dirty="0" err="1">
                <a:solidFill>
                  <a:schemeClr val="bg1"/>
                </a:solidFill>
                <a:latin typeface="Lexend Deca"/>
              </a:rPr>
              <a:t>load</a:t>
            </a:r>
            <a:r>
              <a:rPr lang="pt-BR" sz="1200" b="1" dirty="0">
                <a:solidFill>
                  <a:schemeClr val="bg1"/>
                </a:solidFill>
                <a:latin typeface="Lexend Deca"/>
              </a:rPr>
              <a:t> e  store por exemplo.</a:t>
            </a:r>
          </a:p>
        </p:txBody>
      </p:sp>
      <p:graphicFrame>
        <p:nvGraphicFramePr>
          <p:cNvPr id="21" name="Tabela 21">
            <a:extLst>
              <a:ext uri="{FF2B5EF4-FFF2-40B4-BE49-F238E27FC236}">
                <a16:creationId xmlns:a16="http://schemas.microsoft.com/office/drawing/2014/main" id="{F2879F9E-B8E5-493D-8FAD-7BE1DC106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5041"/>
              </p:ext>
            </p:extLst>
          </p:nvPr>
        </p:nvGraphicFramePr>
        <p:xfrm>
          <a:off x="4480991" y="3051508"/>
          <a:ext cx="2714401" cy="457200"/>
        </p:xfrm>
        <a:graphic>
          <a:graphicData uri="http://schemas.openxmlformats.org/drawingml/2006/table">
            <a:tbl>
              <a:tblPr firstRow="1" bandRow="1">
                <a:tableStyleId>{1A138BE6-E374-4A1A-BE6D-9E52B14417BE}</a:tableStyleId>
              </a:tblPr>
              <a:tblGrid>
                <a:gridCol w="918305">
                  <a:extLst>
                    <a:ext uri="{9D8B030D-6E8A-4147-A177-3AD203B41FA5}">
                      <a16:colId xmlns:a16="http://schemas.microsoft.com/office/drawing/2014/main" val="809599370"/>
                    </a:ext>
                  </a:extLst>
                </a:gridCol>
                <a:gridCol w="918305">
                  <a:extLst>
                    <a:ext uri="{9D8B030D-6E8A-4147-A177-3AD203B41FA5}">
                      <a16:colId xmlns:a16="http://schemas.microsoft.com/office/drawing/2014/main" val="1095069242"/>
                    </a:ext>
                  </a:extLst>
                </a:gridCol>
                <a:gridCol w="877791">
                  <a:extLst>
                    <a:ext uri="{9D8B030D-6E8A-4147-A177-3AD203B41FA5}">
                      <a16:colId xmlns:a16="http://schemas.microsoft.com/office/drawing/2014/main" val="769988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4 Bits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 err="1">
                          <a:solidFill>
                            <a:schemeClr val="bg1"/>
                          </a:solidFill>
                          <a:latin typeface="Lexend Deca"/>
                        </a:rPr>
                        <a:t>Opcode</a:t>
                      </a:r>
                      <a:endParaRPr lang="pt-BR" sz="1200" b="1">
                        <a:solidFill>
                          <a:schemeClr val="bg1"/>
                        </a:solidFill>
                        <a:latin typeface="Lexend De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2 Bits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2 Bits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>
                          <a:solidFill>
                            <a:schemeClr val="bg1"/>
                          </a:solidFill>
                          <a:latin typeface="Lexend Deca"/>
                        </a:rPr>
                        <a:t>Imediato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4959"/>
                  </a:ext>
                </a:extLst>
              </a:tr>
            </a:tbl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721F7E62-C5FA-4D21-8175-8FDE8222E63D}"/>
              </a:ext>
            </a:extLst>
          </p:cNvPr>
          <p:cNvSpPr txBox="1"/>
          <p:nvPr/>
        </p:nvSpPr>
        <p:spPr>
          <a:xfrm>
            <a:off x="4389228" y="139694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>
                <a:solidFill>
                  <a:schemeClr val="bg1"/>
                </a:solidFill>
                <a:latin typeface="Lexend Deca"/>
              </a:rPr>
              <a:t>Tipo I</a:t>
            </a:r>
            <a:endParaRPr lang="pt-BR" sz="1200">
              <a:solidFill>
                <a:schemeClr val="bg1"/>
              </a:solidFill>
              <a:latin typeface="Lexend Deca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612C1E-F071-4591-A60F-1104CFEFC68B}"/>
              </a:ext>
            </a:extLst>
          </p:cNvPr>
          <p:cNvSpPr txBox="1"/>
          <p:nvPr/>
        </p:nvSpPr>
        <p:spPr>
          <a:xfrm>
            <a:off x="529936" y="1678132"/>
            <a:ext cx="22340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Lexend Deca"/>
              </a:rPr>
              <a:t>Este formato aborda instruções baseadas em operações aritméticas</a:t>
            </a:r>
            <a:endParaRPr lang="pt-BR"/>
          </a:p>
          <a:p>
            <a:r>
              <a:rPr lang="pt-BR" sz="1200" b="1" dirty="0">
                <a:solidFill>
                  <a:schemeClr val="bg1"/>
                </a:solidFill>
                <a:latin typeface="Lexend Deca"/>
              </a:rPr>
              <a:t>Como </a:t>
            </a:r>
            <a:r>
              <a:rPr lang="pt-BR" sz="1200" b="1" dirty="0" err="1">
                <a:solidFill>
                  <a:schemeClr val="bg1"/>
                </a:solidFill>
                <a:latin typeface="Lexend Deca"/>
              </a:rPr>
              <a:t>add</a:t>
            </a:r>
            <a:r>
              <a:rPr lang="pt-BR" sz="1200" b="1" dirty="0">
                <a:solidFill>
                  <a:schemeClr val="bg1"/>
                </a:solidFill>
                <a:latin typeface="Lexend Deca"/>
              </a:rPr>
              <a:t> e sub, que utilizam 2 registradores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6859F5-4A8E-4AC8-9DEF-998010866B0C}"/>
              </a:ext>
            </a:extLst>
          </p:cNvPr>
          <p:cNvSpPr txBox="1"/>
          <p:nvPr/>
        </p:nvSpPr>
        <p:spPr>
          <a:xfrm>
            <a:off x="498763" y="139757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Lexend Deca"/>
              </a:rPr>
              <a:t>TIPO 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C41E7C-C209-45F9-A706-F079837CFD03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64BCBD-6C8E-4F91-88C0-A81F241EDBB4}"/>
              </a:ext>
            </a:extLst>
          </p:cNvPr>
          <p:cNvSpPr txBox="1"/>
          <p:nvPr/>
        </p:nvSpPr>
        <p:spPr>
          <a:xfrm>
            <a:off x="914400" y="72569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Lexend Deca"/>
              </a:rPr>
              <a:t>Tipo J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8F807B-690E-4A19-96E7-FA91F974C95D}"/>
              </a:ext>
            </a:extLst>
          </p:cNvPr>
          <p:cNvSpPr txBox="1"/>
          <p:nvPr/>
        </p:nvSpPr>
        <p:spPr>
          <a:xfrm>
            <a:off x="914400" y="9629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>
                <a:solidFill>
                  <a:schemeClr val="bg1"/>
                </a:solidFill>
                <a:latin typeface="Lexend Deca"/>
              </a:rPr>
              <a:t>Este formato aborda instruções de salto condicional (</a:t>
            </a:r>
            <a:r>
              <a:rPr lang="pt-BR" sz="1200" b="1" dirty="0" err="1">
                <a:solidFill>
                  <a:schemeClr val="bg1"/>
                </a:solidFill>
                <a:latin typeface="Lexend Deca"/>
              </a:rPr>
              <a:t>beq</a:t>
            </a:r>
            <a:r>
              <a:rPr lang="pt-BR" sz="1200" b="1" dirty="0">
                <a:solidFill>
                  <a:schemeClr val="bg1"/>
                </a:solidFill>
                <a:latin typeface="Lexend Deca"/>
              </a:rPr>
              <a:t> e </a:t>
            </a:r>
            <a:r>
              <a:rPr lang="pt-BR" sz="1200" b="1" dirty="0" err="1">
                <a:solidFill>
                  <a:schemeClr val="bg1"/>
                </a:solidFill>
                <a:latin typeface="Lexend Deca"/>
              </a:rPr>
              <a:t>bne</a:t>
            </a:r>
            <a:r>
              <a:rPr lang="pt-BR" sz="1200" b="1" dirty="0">
                <a:solidFill>
                  <a:schemeClr val="bg1"/>
                </a:solidFill>
                <a:latin typeface="Lexend Deca"/>
              </a:rPr>
              <a:t>) e salto </a:t>
            </a:r>
            <a:r>
              <a:rPr lang="pt-BR" sz="1200" b="1" dirty="0" err="1">
                <a:solidFill>
                  <a:schemeClr val="bg1"/>
                </a:solidFill>
                <a:latin typeface="Lexend Deca"/>
              </a:rPr>
              <a:t>incondicinal</a:t>
            </a:r>
            <a:r>
              <a:rPr lang="pt-BR" sz="1200" b="1" dirty="0">
                <a:solidFill>
                  <a:schemeClr val="bg1"/>
                </a:solidFill>
                <a:latin typeface="Lexend Deca"/>
              </a:rPr>
              <a:t> (jump).</a:t>
            </a:r>
            <a:endParaRPr lang="pt-BR" b="1">
              <a:solidFill>
                <a:schemeClr val="bg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797C501-33C2-49A1-8E9E-003F00251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74840"/>
              </p:ext>
            </p:extLst>
          </p:nvPr>
        </p:nvGraphicFramePr>
        <p:xfrm>
          <a:off x="1019643" y="1865376"/>
          <a:ext cx="2475992" cy="457200"/>
        </p:xfrm>
        <a:graphic>
          <a:graphicData uri="http://schemas.openxmlformats.org/drawingml/2006/table">
            <a:tbl>
              <a:tblPr firstRow="1" bandRow="1">
                <a:tableStyleId>{1A138BE6-E374-4A1A-BE6D-9E52B14417BE}</a:tableStyleId>
              </a:tblPr>
              <a:tblGrid>
                <a:gridCol w="1237996">
                  <a:extLst>
                    <a:ext uri="{9D8B030D-6E8A-4147-A177-3AD203B41FA5}">
                      <a16:colId xmlns:a16="http://schemas.microsoft.com/office/drawing/2014/main" val="954973938"/>
                    </a:ext>
                  </a:extLst>
                </a:gridCol>
                <a:gridCol w="1237996">
                  <a:extLst>
                    <a:ext uri="{9D8B030D-6E8A-4147-A177-3AD203B41FA5}">
                      <a16:colId xmlns:a16="http://schemas.microsoft.com/office/drawing/2014/main" val="194069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Lexend Deca"/>
                        </a:rPr>
                        <a:t>4 Bits 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 dirty="0" err="1">
                          <a:solidFill>
                            <a:schemeClr val="bg1"/>
                          </a:solidFill>
                          <a:latin typeface="Lexend Deca"/>
                        </a:rPr>
                        <a:t>Opcode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Lexend De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Lexend Deca"/>
                        </a:rPr>
                        <a:t>4 Bits</a:t>
                      </a:r>
                    </a:p>
                    <a:p>
                      <a:pPr lvl="0">
                        <a:buNone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Lexend Deca"/>
                        </a:rPr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6236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595A7444-3872-4E99-A195-4CEB5CD2ACF9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623682" y="443201"/>
            <a:ext cx="6014400" cy="3290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Datapath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5BAD65-5BFD-4708-87C7-0E788F6CEE04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A760CA-ED1D-40EB-AEF4-B6F5ACFC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1005243"/>
            <a:ext cx="7813964" cy="3792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A24A512-02AB-430A-8950-D5449827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669967"/>
            <a:ext cx="4291444" cy="39594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C7A244-E145-4229-95FA-DFBB39094B26}"/>
              </a:ext>
            </a:extLst>
          </p:cNvPr>
          <p:cNvSpPr txBox="1"/>
          <p:nvPr/>
        </p:nvSpPr>
        <p:spPr>
          <a:xfrm>
            <a:off x="215611" y="771525"/>
            <a:ext cx="274320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Lexend Deca"/>
              </a:rPr>
              <a:t>O programa  descrito representa o cálculo da sequência de Fibonacci. Os 4 registradores foram utilizados nesse programa, sendo que S0 foi utilizado para acessar os valores da RAM, S1 como auxiliar da soma, S2 como contador e, finalmente, S3 para o número Fibonacci objetivado. Enquanto o programa avança, são armazenados na memória RAM o último número da sequência e seu anterior.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690978-9653-4D2E-A5CA-CB51745781D0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57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A5B751-F7D6-4E53-B19E-CD8E440E8D7D}"/>
              </a:ext>
            </a:extLst>
          </p:cNvPr>
          <p:cNvSpPr txBox="1"/>
          <p:nvPr/>
        </p:nvSpPr>
        <p:spPr>
          <a:xfrm>
            <a:off x="651034" y="5108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 err="1">
                <a:solidFill>
                  <a:schemeClr val="bg1"/>
                </a:solidFill>
                <a:latin typeface="Lexend Deca"/>
              </a:rPr>
              <a:t>Waveforms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0A3A84-8900-4E12-874D-08E18BBC67B8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8B877A-207B-4153-AB01-D13CE77A5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05"/>
          <a:stretch/>
        </p:blipFill>
        <p:spPr>
          <a:xfrm>
            <a:off x="360217" y="967137"/>
            <a:ext cx="7809233" cy="3272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A5B751-F7D6-4E53-B19E-CD8E440E8D7D}"/>
              </a:ext>
            </a:extLst>
          </p:cNvPr>
          <p:cNvSpPr txBox="1"/>
          <p:nvPr/>
        </p:nvSpPr>
        <p:spPr>
          <a:xfrm>
            <a:off x="720306" y="62865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 err="1">
                <a:solidFill>
                  <a:schemeClr val="bg1"/>
                </a:solidFill>
                <a:latin typeface="Lexend Deca"/>
              </a:rPr>
              <a:t>Waveforms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C4EF4A-8976-406D-BCA8-5D88EE660293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7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2E0343-AAE7-46A6-B5B5-45FD9B4B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19"/>
          <a:stretch/>
        </p:blipFill>
        <p:spPr>
          <a:xfrm>
            <a:off x="347802" y="1182647"/>
            <a:ext cx="7959069" cy="3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2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ED10713-EA85-4E95-B9DE-0BAF1BF526EA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6369DF-5FBF-481B-AB82-6E32BE2B2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47"/>
          <a:stretch/>
        </p:blipFill>
        <p:spPr>
          <a:xfrm>
            <a:off x="450271" y="1022259"/>
            <a:ext cx="7994074" cy="33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BF04B8-68D5-4531-B92D-766A0AD6E299}"/>
              </a:ext>
            </a:extLst>
          </p:cNvPr>
          <p:cNvSpPr txBox="1"/>
          <p:nvPr/>
        </p:nvSpPr>
        <p:spPr>
          <a:xfrm>
            <a:off x="955963" y="55591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b="1" dirty="0">
                <a:solidFill>
                  <a:schemeClr val="bg1"/>
                </a:solidFill>
                <a:latin typeface="Lexend Deca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75B19B-3DB8-4A14-A866-3F1A2586B67A}"/>
              </a:ext>
            </a:extLst>
          </p:cNvPr>
          <p:cNvSpPr txBox="1"/>
          <p:nvPr/>
        </p:nvSpPr>
        <p:spPr>
          <a:xfrm>
            <a:off x="961158" y="1070264"/>
            <a:ext cx="46135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Lexend Deca"/>
              </a:rPr>
              <a:t>Devido ao pequeno tamanho máximo de bits por instrução, as operações do processador são muito limitadas, sendo notáveis tais limitações:</a:t>
            </a:r>
          </a:p>
          <a:p>
            <a:endParaRPr lang="pt-BR" sz="1200" b="1" dirty="0">
              <a:solidFill>
                <a:schemeClr val="bg1"/>
              </a:solidFill>
              <a:latin typeface="Lexend Deca"/>
            </a:endParaRPr>
          </a:p>
          <a:p>
            <a:r>
              <a:rPr lang="pt-BR" sz="1200" b="1" dirty="0">
                <a:solidFill>
                  <a:schemeClr val="bg1"/>
                </a:solidFill>
                <a:latin typeface="Lexend Deca"/>
              </a:rPr>
              <a:t>Todavia, as instruções, se executadas dentro dos limites impostos pelo componente, devolvem os valores corretos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54C299-5DCA-4995-94DD-BD840EE625D8}"/>
              </a:ext>
            </a:extLst>
          </p:cNvPr>
          <p:cNvSpPr txBox="1"/>
          <p:nvPr/>
        </p:nvSpPr>
        <p:spPr>
          <a:xfrm>
            <a:off x="8570343" y="4661499"/>
            <a:ext cx="3062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3265008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Apresentação na tela (16:9)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Lexend Deca</vt:lpstr>
      <vt:lpstr>Muli</vt:lpstr>
      <vt:lpstr>Aliena template</vt:lpstr>
      <vt:lpstr>Arquitetura e Organização  de Computadores</vt:lpstr>
      <vt:lpstr> Conjunto de Instruções </vt:lpstr>
      <vt:lpstr>Apresentação do PowerPoint</vt:lpstr>
      <vt:lpstr>Datapath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cp:lastModifiedBy>Lucas Prado</cp:lastModifiedBy>
  <cp:revision>775</cp:revision>
  <dcterms:modified xsi:type="dcterms:W3CDTF">2022-03-14T10:58:51Z</dcterms:modified>
</cp:coreProperties>
</file>