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9/25/2025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3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6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1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14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1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4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80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86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32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9/25/2025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C40FF839-F788-F31D-EBEE-45E4865210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">
            <a:extLst>
              <a:ext uri="{FF2B5EF4-FFF2-40B4-BE49-F238E27FC236}">
                <a16:creationId xmlns:a16="http://schemas.microsoft.com/office/drawing/2014/main" id="{53C4D10E-16D3-5D49-A995-1FD27619A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0549940" cy="6858000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24124FF1-775D-AC4A-81D0-73FC0F54A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25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0F989-8EA0-C7E7-D3A3-9E282F3EA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5" y="1625608"/>
            <a:ext cx="6696951" cy="2722164"/>
          </a:xfrm>
        </p:spPr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6F4B76-A316-079A-E370-CCFC7B090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5" y="4466845"/>
            <a:ext cx="6696951" cy="882904"/>
          </a:xfrm>
        </p:spPr>
        <p:txBody>
          <a:bodyPr>
            <a:normAutofit fontScale="70000" lnSpcReduction="20000"/>
          </a:bodyPr>
          <a:lstStyle/>
          <a:p>
            <a:r>
              <a:rPr lang="en-US" sz="2900" dirty="0"/>
              <a:t>Analysis for Data Science</a:t>
            </a:r>
          </a:p>
          <a:p>
            <a:r>
              <a:rPr lang="en-US" dirty="0"/>
              <a:t>Aaron Bracho | Andres Lopez | Melissa Osorio | Lucas Nishimoto</a:t>
            </a:r>
          </a:p>
        </p:txBody>
      </p:sp>
    </p:spTree>
    <p:extLst>
      <p:ext uri="{BB962C8B-B14F-4D97-AF65-F5344CB8AC3E}">
        <p14:creationId xmlns:p14="http://schemas.microsoft.com/office/powerpoint/2010/main" val="1196918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638C-6AA0-BC2D-C611-19072C31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0538B-F002-5B61-DBC1-88BCF2C6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530850" cy="31885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Mathematics dataset contains 395 rows × 33 columns, including demographic, social, and academic variables.</a:t>
            </a:r>
          </a:p>
          <a:p>
            <a:r>
              <a:rPr lang="en-US" dirty="0"/>
              <a:t>Numeric variables: age, study time, number of past failures, absences, grades (G1, G2, G3), and various scales.</a:t>
            </a:r>
          </a:p>
          <a:p>
            <a:r>
              <a:rPr lang="en-US" dirty="0"/>
              <a:t>Categorical variables: gender, school, address type (urban/rural), family size, parents’ education and occupation, support programs, extracurricular activities, internet access, and relationship status.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25DA4-AC2E-1BD9-24A2-3F0BB7E4D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932" y="2802170"/>
            <a:ext cx="5138643" cy="244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4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91D95-788C-6C1E-71EF-93A0F0CA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530850" cy="1446550"/>
          </a:xfrm>
        </p:spPr>
        <p:txBody>
          <a:bodyPr>
            <a:normAutofit/>
          </a:bodyPr>
          <a:lstStyle/>
          <a:p>
            <a:r>
              <a:rPr lang="en-US" dirty="0"/>
              <a:t>Association 1</a:t>
            </a:r>
            <a:br>
              <a:rPr lang="en-US" dirty="0"/>
            </a:br>
            <a:r>
              <a:rPr lang="en-US" sz="2000" dirty="0"/>
              <a:t>Mother’s Education (</a:t>
            </a:r>
            <a:r>
              <a:rPr lang="en-US" sz="2000" dirty="0" err="1"/>
              <a:t>Medu</a:t>
            </a:r>
            <a:r>
              <a:rPr lang="en-US" sz="2000" dirty="0"/>
              <a:t>) and Father’s Education (</a:t>
            </a:r>
            <a:r>
              <a:rPr lang="en-US" sz="2000" dirty="0" err="1"/>
              <a:t>Fedu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2F3B1-0807-E3A6-5F25-BA723DB71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530850" cy="3188586"/>
          </a:xfrm>
        </p:spPr>
        <p:txBody>
          <a:bodyPr>
            <a:normAutofit/>
          </a:bodyPr>
          <a:lstStyle/>
          <a:p>
            <a:r>
              <a:rPr lang="en-US" sz="1600" dirty="0"/>
              <a:t>Correlation: Pearson ≈ 0.62 (high), Spearman ≈ 0.63, Kendall ≈ 0.55.</a:t>
            </a:r>
          </a:p>
          <a:p>
            <a:r>
              <a:rPr lang="en-US" sz="1600" dirty="0"/>
              <a:t>Interpretation: Parents with higher education levels tend to partner with someone with a similar education level.</a:t>
            </a:r>
          </a:p>
          <a:p>
            <a:r>
              <a:rPr lang="en-US" sz="1600" dirty="0"/>
              <a:t>Why it makes sense: Educational attainment is often linked between spouses due to socioeconomic status, environment, or shared values.</a:t>
            </a:r>
          </a:p>
          <a:p>
            <a:r>
              <a:rPr lang="en-US" sz="1600" dirty="0"/>
              <a:t>Data quality check: No strong missing data here, but both are ordinal, so Spearman/Kendall are also appropriate.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A04CB-00F9-8609-564F-7FD40A34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301" y="1927996"/>
            <a:ext cx="4636804" cy="414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0532C-81BB-D7C7-0230-5D2587876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A22E-5302-700A-5ACD-94C4139BA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530850" cy="1446550"/>
          </a:xfrm>
        </p:spPr>
        <p:txBody>
          <a:bodyPr>
            <a:normAutofit/>
          </a:bodyPr>
          <a:lstStyle/>
          <a:p>
            <a:r>
              <a:rPr lang="en-US" dirty="0"/>
              <a:t>Association 2</a:t>
            </a:r>
            <a:br>
              <a:rPr lang="en-US" dirty="0"/>
            </a:br>
            <a:r>
              <a:rPr lang="en-US" sz="2000" dirty="0"/>
              <a:t>Workday alcohol consumption (</a:t>
            </a:r>
            <a:r>
              <a:rPr lang="en-US" sz="2000" dirty="0" err="1"/>
              <a:t>Dalc</a:t>
            </a:r>
            <a:r>
              <a:rPr lang="en-US" sz="2000" dirty="0"/>
              <a:t>) ↔ Weekend alcohol consumption (</a:t>
            </a:r>
            <a:r>
              <a:rPr lang="en-US" sz="2000" dirty="0" err="1"/>
              <a:t>Walc</a:t>
            </a:r>
            <a:r>
              <a:rPr lang="en-US" sz="20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78FC0-F597-F473-FB76-FFD8222EA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530850" cy="3188586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Correlation: Pearson ≈ 0.65, Spearman ≈ 0.64, Kendall ≈ 0.58.</a:t>
            </a:r>
          </a:p>
          <a:p>
            <a:r>
              <a:rPr lang="en-US" sz="1800" dirty="0"/>
              <a:t>Interpretation: Students who drink more on weekdays are also likely to drink more on weekends.</a:t>
            </a:r>
          </a:p>
          <a:p>
            <a:r>
              <a:rPr lang="en-US" sz="1800" dirty="0"/>
              <a:t>Why it makes sense: This reflects consistent drinking behavior — those who drink often don’t limit it only to one part of the week.</a:t>
            </a:r>
          </a:p>
          <a:p>
            <a:r>
              <a:rPr lang="en-US" sz="1800" dirty="0"/>
              <a:t>Data quality check: Both are ordinal (1–5 scale). Pearson still works but Spearman/Kendall give a better picture since the relationship is monotonic, not necessarily linear.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A4DAEA-4300-F5B5-5DB4-9999C7CBB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773" y="1780687"/>
            <a:ext cx="5130348" cy="4320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9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E4101-F908-DD51-01A4-2A3B9A8B9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5F99-28B4-D9E0-63CC-1F90A4C1E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530850" cy="1446550"/>
          </a:xfrm>
        </p:spPr>
        <p:txBody>
          <a:bodyPr>
            <a:normAutofit/>
          </a:bodyPr>
          <a:lstStyle/>
          <a:p>
            <a:r>
              <a:rPr lang="en-US" dirty="0"/>
              <a:t>Association 3</a:t>
            </a:r>
            <a:br>
              <a:rPr lang="en-US" dirty="0"/>
            </a:br>
            <a:r>
              <a:rPr lang="en-US" sz="2000" dirty="0"/>
              <a:t>First period grade (G1) ↔ Final grade (G3)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FA1B-BA01-008A-C3CF-74EB03979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530850" cy="318858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Correlation: Pearson ≈ 0.80, Spearman ≈ 0.88, Kendall ≈ 0.75.</a:t>
            </a:r>
          </a:p>
          <a:p>
            <a:r>
              <a:rPr lang="en-US" sz="1800" dirty="0"/>
              <a:t>Interpretation: Students who perform well in the first evaluation also tend to perform well in the final exam.</a:t>
            </a:r>
          </a:p>
          <a:p>
            <a:r>
              <a:rPr lang="en-US" sz="1800" dirty="0"/>
              <a:t>Why it makes sense: Academic performance across terms is strongly linked to prior preparation, habits, and consistency.</a:t>
            </a:r>
          </a:p>
          <a:p>
            <a:r>
              <a:rPr lang="en-US" sz="1800" dirty="0"/>
              <a:t>Data quality check: Grades are numeric and linear, so Pearson is perfectly valid here.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358E8-9B02-91B2-5395-5F9C1132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695" y="1927996"/>
            <a:ext cx="5071696" cy="438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2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3E922-B11F-F791-6C5D-1C83F39CE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67E90-600A-21CE-DF44-C5D71783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530850" cy="1446550"/>
          </a:xfrm>
        </p:spPr>
        <p:txBody>
          <a:bodyPr>
            <a:normAutofit/>
          </a:bodyPr>
          <a:lstStyle/>
          <a:p>
            <a:r>
              <a:rPr lang="en-US" dirty="0"/>
              <a:t>Data Quality Issues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DC3218-5CF4-D9FC-D507-F51DC08A8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49" y="1998961"/>
            <a:ext cx="8719528" cy="430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79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DA1C4-4A7B-F9CC-04DF-A2F3AD645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DFA2C-8193-E6DA-A3EC-1D76DB7A8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530850" cy="1446550"/>
          </a:xfrm>
        </p:spPr>
        <p:txBody>
          <a:bodyPr>
            <a:normAutofit/>
          </a:bodyPr>
          <a:lstStyle/>
          <a:p>
            <a:r>
              <a:rPr lang="en-US" dirty="0"/>
              <a:t>Data Quality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7DD3A-F438-757E-A535-625A4831F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530850" cy="3188586"/>
          </a:xfrm>
        </p:spPr>
        <p:txBody>
          <a:bodyPr>
            <a:normAutofit/>
          </a:bodyPr>
          <a:lstStyle/>
          <a:p>
            <a:r>
              <a:rPr lang="en-US" sz="1800" dirty="0"/>
              <a:t>Drop columns unlikely to contribute to analysis</a:t>
            </a:r>
          </a:p>
          <a:p>
            <a:r>
              <a:rPr lang="en-US" sz="1800" dirty="0"/>
              <a:t>Convert appropriate columns to categorical</a:t>
            </a:r>
          </a:p>
          <a:p>
            <a:r>
              <a:rPr lang="en-US" sz="1800" dirty="0"/>
              <a:t>Identify and remove outliers in 'absences'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4EA13E-BE06-90BA-BB31-0862450C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7067" y="3212729"/>
            <a:ext cx="5329783" cy="21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99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1DB40-D849-8105-36CD-609482219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ABA3F-737F-7A39-8052-DCEC4AC1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530850" cy="1446550"/>
          </a:xfrm>
        </p:spPr>
        <p:txBody>
          <a:bodyPr>
            <a:normAutofit/>
          </a:bodyPr>
          <a:lstStyle/>
          <a:p>
            <a:r>
              <a:rPr lang="en-US" dirty="0"/>
              <a:t>Modeling Suggestion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59E75-00EB-C423-E80C-7522BB582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530850" cy="318858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4485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4D4A8-890F-8786-FEE3-B9C938F4A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7048-73D1-7332-9E49-BEC9489B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5530850" cy="1446550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6F376-BA8B-52BF-058E-F4395C4BD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691638"/>
            <a:ext cx="5530850" cy="318858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811424869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418</Words>
  <Application>Microsoft Office PowerPoint</Application>
  <PresentationFormat>Widescreen</PresentationFormat>
  <Paragraphs>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Avenir Next</vt:lpstr>
      <vt:lpstr>Seaford Display</vt:lpstr>
      <vt:lpstr>System Font Regular</vt:lpstr>
      <vt:lpstr>Tenorite</vt:lpstr>
      <vt:lpstr>MadridVTI</vt:lpstr>
      <vt:lpstr>Final Project</vt:lpstr>
      <vt:lpstr>Introduction to Dataset</vt:lpstr>
      <vt:lpstr>Association 1 Mother’s Education (Medu) and Father’s Education (Fedu)</vt:lpstr>
      <vt:lpstr>Association 2 Workday alcohol consumption (Dalc) ↔ Weekend alcohol consumption (Walc)</vt:lpstr>
      <vt:lpstr>Association 3 First period grade (G1) ↔ Final grade (G3)</vt:lpstr>
      <vt:lpstr>Data Quality Issues</vt:lpstr>
      <vt:lpstr>Data Quality Fixes</vt:lpstr>
      <vt:lpstr>Modeling Suggestion and Rationale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ARMANDO LOPEZ GAMEZ</dc:creator>
  <cp:lastModifiedBy>ANDRES ARMANDO LOPEZ GAMEZ</cp:lastModifiedBy>
  <cp:revision>3</cp:revision>
  <dcterms:created xsi:type="dcterms:W3CDTF">2025-09-26T03:59:12Z</dcterms:created>
  <dcterms:modified xsi:type="dcterms:W3CDTF">2025-09-26T05:04:55Z</dcterms:modified>
</cp:coreProperties>
</file>