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9/25/2025</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48033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1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73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2691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03891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41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14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88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08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86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9/25/2025</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23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9/25/2025</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97119357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C40FF839-F788-F31D-EBEE-45E4865210D4}"/>
              </a:ext>
            </a:extLst>
          </p:cNvPr>
          <p:cNvPicPr>
            <a:picLocks noChangeAspect="1"/>
          </p:cNvPicPr>
          <p:nvPr/>
        </p:nvPicPr>
        <p:blipFill>
          <a:blip r:embed="rId2"/>
          <a:srcRect t="15730"/>
          <a:stretch>
            <a:fillRect/>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0F989-8EA0-C7E7-D3A3-9E282F3EA5D5}"/>
              </a:ext>
            </a:extLst>
          </p:cNvPr>
          <p:cNvSpPr>
            <a:spLocks noGrp="1"/>
          </p:cNvSpPr>
          <p:nvPr>
            <p:ph type="ctrTitle"/>
          </p:nvPr>
        </p:nvSpPr>
        <p:spPr>
          <a:xfrm>
            <a:off x="797105" y="1625608"/>
            <a:ext cx="6696951" cy="2722164"/>
          </a:xfrm>
        </p:spPr>
        <p:txBody>
          <a:bodyPr>
            <a:normAutofit/>
          </a:bodyPr>
          <a:lstStyle/>
          <a:p>
            <a:r>
              <a:rPr lang="en-US" dirty="0"/>
              <a:t>Final Project</a:t>
            </a:r>
            <a:br>
              <a:rPr lang="en-US" dirty="0"/>
            </a:br>
            <a:r>
              <a:rPr lang="en-US" sz="6000" dirty="0"/>
              <a:t>Students Performance</a:t>
            </a:r>
          </a:p>
        </p:txBody>
      </p:sp>
      <p:sp>
        <p:nvSpPr>
          <p:cNvPr id="3" name="Subtitle 2">
            <a:extLst>
              <a:ext uri="{FF2B5EF4-FFF2-40B4-BE49-F238E27FC236}">
                <a16:creationId xmlns:a16="http://schemas.microsoft.com/office/drawing/2014/main" id="{2C6F4B76-A316-079A-E370-CCFC7B090806}"/>
              </a:ext>
            </a:extLst>
          </p:cNvPr>
          <p:cNvSpPr>
            <a:spLocks noGrp="1"/>
          </p:cNvSpPr>
          <p:nvPr>
            <p:ph type="subTitle" idx="1"/>
          </p:nvPr>
        </p:nvSpPr>
        <p:spPr>
          <a:xfrm>
            <a:off x="797105" y="4466845"/>
            <a:ext cx="6696951" cy="882904"/>
          </a:xfrm>
        </p:spPr>
        <p:txBody>
          <a:bodyPr>
            <a:normAutofit fontScale="70000" lnSpcReduction="20000"/>
          </a:bodyPr>
          <a:lstStyle/>
          <a:p>
            <a:r>
              <a:rPr lang="en-US" sz="2900" dirty="0"/>
              <a:t>Analysis for Data Science</a:t>
            </a:r>
          </a:p>
          <a:p>
            <a:r>
              <a:rPr lang="en-US" dirty="0"/>
              <a:t>Aaron Bracho | Andres Lopez | Melissa Osorio | Lucas Nishimoto</a:t>
            </a:r>
          </a:p>
        </p:txBody>
      </p:sp>
    </p:spTree>
    <p:extLst>
      <p:ext uri="{BB962C8B-B14F-4D97-AF65-F5344CB8AC3E}">
        <p14:creationId xmlns:p14="http://schemas.microsoft.com/office/powerpoint/2010/main" val="11969180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638C-6AA0-BC2D-C611-19072C31FB77}"/>
              </a:ext>
            </a:extLst>
          </p:cNvPr>
          <p:cNvSpPr>
            <a:spLocks noGrp="1"/>
          </p:cNvSpPr>
          <p:nvPr>
            <p:ph type="title"/>
          </p:nvPr>
        </p:nvSpPr>
        <p:spPr/>
        <p:txBody>
          <a:bodyPr/>
          <a:lstStyle/>
          <a:p>
            <a:r>
              <a:rPr lang="en-US" dirty="0"/>
              <a:t>Introduction to Dataset</a:t>
            </a:r>
          </a:p>
        </p:txBody>
      </p:sp>
      <p:sp>
        <p:nvSpPr>
          <p:cNvPr id="3" name="Content Placeholder 2">
            <a:extLst>
              <a:ext uri="{FF2B5EF4-FFF2-40B4-BE49-F238E27FC236}">
                <a16:creationId xmlns:a16="http://schemas.microsoft.com/office/drawing/2014/main" id="{63D0538B-F002-5B61-DBC1-88BCF2C6AC42}"/>
              </a:ext>
            </a:extLst>
          </p:cNvPr>
          <p:cNvSpPr>
            <a:spLocks noGrp="1"/>
          </p:cNvSpPr>
          <p:nvPr>
            <p:ph idx="1"/>
          </p:nvPr>
        </p:nvSpPr>
        <p:spPr>
          <a:xfrm>
            <a:off x="565150" y="2691638"/>
            <a:ext cx="5530850" cy="3188586"/>
          </a:xfrm>
        </p:spPr>
        <p:txBody>
          <a:bodyPr>
            <a:normAutofit fontScale="85000" lnSpcReduction="20000"/>
          </a:bodyPr>
          <a:lstStyle/>
          <a:p>
            <a:r>
              <a:rPr lang="en-US" dirty="0"/>
              <a:t>The Mathematics dataset contains 395 rows × 33 columns, including demographic, social, and academic variables.</a:t>
            </a:r>
          </a:p>
          <a:p>
            <a:r>
              <a:rPr lang="en-US" dirty="0"/>
              <a:t>Numeric variables: age, study time, number of past failures, absences, grades (G1, G2, G3), and various scales.</a:t>
            </a:r>
          </a:p>
          <a:p>
            <a:r>
              <a:rPr lang="en-US" dirty="0"/>
              <a:t>Categorical variables: gender, school, address type (urban/rural), family size, parents’ education and occupation, support programs, extracurricular activities, internet access, and relationship status.</a:t>
            </a:r>
          </a:p>
        </p:txBody>
      </p:sp>
      <p:pic>
        <p:nvPicPr>
          <p:cNvPr id="5" name="Picture 4">
            <a:extLst>
              <a:ext uri="{FF2B5EF4-FFF2-40B4-BE49-F238E27FC236}">
                <a16:creationId xmlns:a16="http://schemas.microsoft.com/office/drawing/2014/main" id="{4BB25DA4-AC2E-1BD9-24A2-3F0BB7E4DB32}"/>
              </a:ext>
            </a:extLst>
          </p:cNvPr>
          <p:cNvPicPr>
            <a:picLocks noChangeAspect="1"/>
          </p:cNvPicPr>
          <p:nvPr/>
        </p:nvPicPr>
        <p:blipFill>
          <a:blip r:embed="rId2"/>
          <a:stretch>
            <a:fillRect/>
          </a:stretch>
        </p:blipFill>
        <p:spPr>
          <a:xfrm>
            <a:off x="6410932" y="2802170"/>
            <a:ext cx="5138643" cy="2443070"/>
          </a:xfrm>
          <a:prstGeom prst="rect">
            <a:avLst/>
          </a:prstGeom>
        </p:spPr>
      </p:pic>
    </p:spTree>
    <p:extLst>
      <p:ext uri="{BB962C8B-B14F-4D97-AF65-F5344CB8AC3E}">
        <p14:creationId xmlns:p14="http://schemas.microsoft.com/office/powerpoint/2010/main" val="248084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1D95-788C-6C1E-71EF-93A0F0CA4D98}"/>
              </a:ext>
            </a:extLst>
          </p:cNvPr>
          <p:cNvSpPr>
            <a:spLocks noGrp="1"/>
          </p:cNvSpPr>
          <p:nvPr>
            <p:ph type="title"/>
          </p:nvPr>
        </p:nvSpPr>
        <p:spPr>
          <a:xfrm>
            <a:off x="565149" y="1204721"/>
            <a:ext cx="5530850" cy="1446550"/>
          </a:xfrm>
        </p:spPr>
        <p:txBody>
          <a:bodyPr>
            <a:normAutofit/>
          </a:bodyPr>
          <a:lstStyle/>
          <a:p>
            <a:r>
              <a:rPr lang="en-US" dirty="0"/>
              <a:t>Association 1</a:t>
            </a:r>
            <a:br>
              <a:rPr lang="en-US" dirty="0"/>
            </a:br>
            <a:r>
              <a:rPr lang="en-US" sz="2000" dirty="0"/>
              <a:t>Mother’s Education (</a:t>
            </a:r>
            <a:r>
              <a:rPr lang="en-US" sz="2000" dirty="0" err="1"/>
              <a:t>Medu</a:t>
            </a:r>
            <a:r>
              <a:rPr lang="en-US" sz="2000" dirty="0"/>
              <a:t>) and Father’s Education (</a:t>
            </a:r>
            <a:r>
              <a:rPr lang="en-US" sz="2000" dirty="0" err="1"/>
              <a:t>Fedu</a:t>
            </a:r>
            <a:r>
              <a:rPr lang="en-US" sz="2000" dirty="0"/>
              <a:t>)</a:t>
            </a:r>
            <a:endParaRPr lang="en-US" dirty="0"/>
          </a:p>
        </p:txBody>
      </p:sp>
      <p:sp>
        <p:nvSpPr>
          <p:cNvPr id="3" name="Content Placeholder 2">
            <a:extLst>
              <a:ext uri="{FF2B5EF4-FFF2-40B4-BE49-F238E27FC236}">
                <a16:creationId xmlns:a16="http://schemas.microsoft.com/office/drawing/2014/main" id="{3EA2F3B1-0807-E3A6-5F25-BA723DB71416}"/>
              </a:ext>
            </a:extLst>
          </p:cNvPr>
          <p:cNvSpPr>
            <a:spLocks noGrp="1"/>
          </p:cNvSpPr>
          <p:nvPr>
            <p:ph idx="1"/>
          </p:nvPr>
        </p:nvSpPr>
        <p:spPr>
          <a:xfrm>
            <a:off x="565150" y="2691638"/>
            <a:ext cx="5530850" cy="3188586"/>
          </a:xfrm>
        </p:spPr>
        <p:txBody>
          <a:bodyPr>
            <a:normAutofit/>
          </a:bodyPr>
          <a:lstStyle/>
          <a:p>
            <a:r>
              <a:rPr lang="en-US" sz="1600" dirty="0"/>
              <a:t>Correlation: Pearson ≈ 0.62 (high), Spearman ≈ 0.63, Kendall ≈ 0.55.</a:t>
            </a:r>
          </a:p>
          <a:p>
            <a:r>
              <a:rPr lang="en-US" sz="1600" dirty="0"/>
              <a:t>Interpretation: Parents with higher education levels tend to partner with someone with a similar education level.</a:t>
            </a:r>
          </a:p>
          <a:p>
            <a:r>
              <a:rPr lang="en-US" sz="1600" dirty="0"/>
              <a:t>Why it makes sense: Educational attainment is often linked between spouses due to socioeconomic status, environment, or shared values.</a:t>
            </a:r>
          </a:p>
          <a:p>
            <a:r>
              <a:rPr lang="en-US" sz="1600" dirty="0"/>
              <a:t>Data quality check: No strong missing data here, but both are ordinal, so Spearman/Kendall are also appropriate.</a:t>
            </a:r>
          </a:p>
        </p:txBody>
      </p:sp>
      <p:pic>
        <p:nvPicPr>
          <p:cNvPr id="7" name="Picture 6">
            <a:extLst>
              <a:ext uri="{FF2B5EF4-FFF2-40B4-BE49-F238E27FC236}">
                <a16:creationId xmlns:a16="http://schemas.microsoft.com/office/drawing/2014/main" id="{98DA04CB-00F9-8609-564F-7FD40A348281}"/>
              </a:ext>
            </a:extLst>
          </p:cNvPr>
          <p:cNvPicPr>
            <a:picLocks noChangeAspect="1"/>
          </p:cNvPicPr>
          <p:nvPr/>
        </p:nvPicPr>
        <p:blipFill>
          <a:blip r:embed="rId2"/>
          <a:stretch>
            <a:fillRect/>
          </a:stretch>
        </p:blipFill>
        <p:spPr>
          <a:xfrm>
            <a:off x="6607301" y="1927996"/>
            <a:ext cx="4636804" cy="4144589"/>
          </a:xfrm>
          <a:prstGeom prst="rect">
            <a:avLst/>
          </a:prstGeom>
        </p:spPr>
      </p:pic>
    </p:spTree>
    <p:extLst>
      <p:ext uri="{BB962C8B-B14F-4D97-AF65-F5344CB8AC3E}">
        <p14:creationId xmlns:p14="http://schemas.microsoft.com/office/powerpoint/2010/main" val="1754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0532C-81BB-D7C7-0230-5D2587876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2A22E-5302-700A-5ACD-94C4139BA8F0}"/>
              </a:ext>
            </a:extLst>
          </p:cNvPr>
          <p:cNvSpPr>
            <a:spLocks noGrp="1"/>
          </p:cNvSpPr>
          <p:nvPr>
            <p:ph type="title"/>
          </p:nvPr>
        </p:nvSpPr>
        <p:spPr>
          <a:xfrm>
            <a:off x="565149" y="1204721"/>
            <a:ext cx="5530850" cy="1446550"/>
          </a:xfrm>
        </p:spPr>
        <p:txBody>
          <a:bodyPr>
            <a:normAutofit/>
          </a:bodyPr>
          <a:lstStyle/>
          <a:p>
            <a:r>
              <a:rPr lang="en-US" dirty="0"/>
              <a:t>Association 2</a:t>
            </a:r>
            <a:br>
              <a:rPr lang="en-US" dirty="0"/>
            </a:br>
            <a:r>
              <a:rPr lang="en-US" sz="2000" dirty="0"/>
              <a:t>Workday alcohol consumption (</a:t>
            </a:r>
            <a:r>
              <a:rPr lang="en-US" sz="2000" dirty="0" err="1"/>
              <a:t>Dalc</a:t>
            </a:r>
            <a:r>
              <a:rPr lang="en-US" sz="2000" dirty="0"/>
              <a:t>) ↔ Weekend alcohol consumption (</a:t>
            </a:r>
            <a:r>
              <a:rPr lang="en-US" sz="2000" dirty="0" err="1"/>
              <a:t>Walc</a:t>
            </a:r>
            <a:r>
              <a:rPr lang="en-US" sz="2000" dirty="0"/>
              <a:t>)</a:t>
            </a:r>
            <a:endParaRPr lang="en-US" dirty="0"/>
          </a:p>
        </p:txBody>
      </p:sp>
      <p:sp>
        <p:nvSpPr>
          <p:cNvPr id="3" name="Content Placeholder 2">
            <a:extLst>
              <a:ext uri="{FF2B5EF4-FFF2-40B4-BE49-F238E27FC236}">
                <a16:creationId xmlns:a16="http://schemas.microsoft.com/office/drawing/2014/main" id="{CF278FC0-F597-F473-FB76-FFD8222EA6DC}"/>
              </a:ext>
            </a:extLst>
          </p:cNvPr>
          <p:cNvSpPr>
            <a:spLocks noGrp="1"/>
          </p:cNvSpPr>
          <p:nvPr>
            <p:ph idx="1"/>
          </p:nvPr>
        </p:nvSpPr>
        <p:spPr>
          <a:xfrm>
            <a:off x="565150" y="2691638"/>
            <a:ext cx="5530850" cy="3188586"/>
          </a:xfrm>
        </p:spPr>
        <p:txBody>
          <a:bodyPr>
            <a:normAutofit fontScale="92500" lnSpcReduction="10000"/>
          </a:bodyPr>
          <a:lstStyle/>
          <a:p>
            <a:r>
              <a:rPr lang="en-US" sz="1800" dirty="0"/>
              <a:t>Correlation: Pearson ≈ 0.65, Spearman ≈ 0.64, Kendall ≈ 0.58.</a:t>
            </a:r>
          </a:p>
          <a:p>
            <a:r>
              <a:rPr lang="en-US" sz="1800" dirty="0"/>
              <a:t>Interpretation: Students who drink more on weekdays are also likely to drink more on weekends.</a:t>
            </a:r>
          </a:p>
          <a:p>
            <a:r>
              <a:rPr lang="en-US" sz="1800" dirty="0"/>
              <a:t>Why it makes sense: This reflects consistent drinking behavior — those who drink often don’t limit it only to one part of the week.</a:t>
            </a:r>
          </a:p>
          <a:p>
            <a:r>
              <a:rPr lang="en-US" sz="1800" dirty="0"/>
              <a:t>Data quality check: Both are ordinal (1–5 scale). Pearson still works but Spearman/Kendall give a better picture since the relationship is monotonic, not necessarily linear.</a:t>
            </a:r>
          </a:p>
        </p:txBody>
      </p:sp>
      <p:pic>
        <p:nvPicPr>
          <p:cNvPr id="8" name="Picture 7">
            <a:extLst>
              <a:ext uri="{FF2B5EF4-FFF2-40B4-BE49-F238E27FC236}">
                <a16:creationId xmlns:a16="http://schemas.microsoft.com/office/drawing/2014/main" id="{9FA4DAEA-4300-F5B5-5DB4-9999C7CBB0E7}"/>
              </a:ext>
            </a:extLst>
          </p:cNvPr>
          <p:cNvPicPr>
            <a:picLocks noChangeAspect="1"/>
          </p:cNvPicPr>
          <p:nvPr/>
        </p:nvPicPr>
        <p:blipFill>
          <a:blip r:embed="rId2"/>
          <a:stretch>
            <a:fillRect/>
          </a:stretch>
        </p:blipFill>
        <p:spPr>
          <a:xfrm>
            <a:off x="6324773" y="1780687"/>
            <a:ext cx="5130348" cy="4320294"/>
          </a:xfrm>
          <a:prstGeom prst="rect">
            <a:avLst/>
          </a:prstGeom>
        </p:spPr>
      </p:pic>
    </p:spTree>
    <p:extLst>
      <p:ext uri="{BB962C8B-B14F-4D97-AF65-F5344CB8AC3E}">
        <p14:creationId xmlns:p14="http://schemas.microsoft.com/office/powerpoint/2010/main" val="284199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E4101-F908-DD51-01A4-2A3B9A8B9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B25F99-28B4-D9E0-63CC-1F90A4C1E5A7}"/>
              </a:ext>
            </a:extLst>
          </p:cNvPr>
          <p:cNvSpPr>
            <a:spLocks noGrp="1"/>
          </p:cNvSpPr>
          <p:nvPr>
            <p:ph type="title"/>
          </p:nvPr>
        </p:nvSpPr>
        <p:spPr>
          <a:xfrm>
            <a:off x="565149" y="1204721"/>
            <a:ext cx="5530850" cy="1446550"/>
          </a:xfrm>
        </p:spPr>
        <p:txBody>
          <a:bodyPr>
            <a:normAutofit/>
          </a:bodyPr>
          <a:lstStyle/>
          <a:p>
            <a:r>
              <a:rPr lang="en-US" dirty="0"/>
              <a:t>Association 3</a:t>
            </a:r>
            <a:br>
              <a:rPr lang="en-US" dirty="0"/>
            </a:br>
            <a:r>
              <a:rPr lang="en-US" sz="2000" dirty="0"/>
              <a:t>First period grade (G1) ↔ Final grade (G3)</a:t>
            </a:r>
            <a:endParaRPr lang="en-US" dirty="0"/>
          </a:p>
        </p:txBody>
      </p:sp>
      <p:sp>
        <p:nvSpPr>
          <p:cNvPr id="3" name="Content Placeholder 2">
            <a:extLst>
              <a:ext uri="{FF2B5EF4-FFF2-40B4-BE49-F238E27FC236}">
                <a16:creationId xmlns:a16="http://schemas.microsoft.com/office/drawing/2014/main" id="{065FFA1B-BA01-008A-C3CF-74EB0397999B}"/>
              </a:ext>
            </a:extLst>
          </p:cNvPr>
          <p:cNvSpPr>
            <a:spLocks noGrp="1"/>
          </p:cNvSpPr>
          <p:nvPr>
            <p:ph idx="1"/>
          </p:nvPr>
        </p:nvSpPr>
        <p:spPr>
          <a:xfrm>
            <a:off x="565150" y="2691638"/>
            <a:ext cx="5530850" cy="3188586"/>
          </a:xfrm>
        </p:spPr>
        <p:txBody>
          <a:bodyPr>
            <a:normAutofit lnSpcReduction="10000"/>
          </a:bodyPr>
          <a:lstStyle/>
          <a:p>
            <a:r>
              <a:rPr lang="en-US" sz="1800" dirty="0"/>
              <a:t>Correlation: Pearson ≈ 0.80, Spearman ≈ 0.88, Kendall ≈ 0.75.</a:t>
            </a:r>
          </a:p>
          <a:p>
            <a:r>
              <a:rPr lang="en-US" sz="1800" dirty="0"/>
              <a:t>Interpretation: Students who perform well in the first evaluation also tend to perform well in the final exam.</a:t>
            </a:r>
          </a:p>
          <a:p>
            <a:r>
              <a:rPr lang="en-US" sz="1800" dirty="0"/>
              <a:t>Why it makes sense: Academic performance across terms is strongly linked to prior preparation, habits, and consistency.</a:t>
            </a:r>
          </a:p>
          <a:p>
            <a:r>
              <a:rPr lang="en-US" sz="1800" dirty="0"/>
              <a:t>Data quality check: Grades are numeric and linear, so Pearson is perfectly valid here.</a:t>
            </a:r>
          </a:p>
        </p:txBody>
      </p:sp>
      <p:pic>
        <p:nvPicPr>
          <p:cNvPr id="5" name="Picture 4">
            <a:extLst>
              <a:ext uri="{FF2B5EF4-FFF2-40B4-BE49-F238E27FC236}">
                <a16:creationId xmlns:a16="http://schemas.microsoft.com/office/drawing/2014/main" id="{D41358E8-9B02-91B2-5395-5F9C11327A5D}"/>
              </a:ext>
            </a:extLst>
          </p:cNvPr>
          <p:cNvPicPr>
            <a:picLocks noChangeAspect="1"/>
          </p:cNvPicPr>
          <p:nvPr/>
        </p:nvPicPr>
        <p:blipFill>
          <a:blip r:embed="rId2"/>
          <a:stretch>
            <a:fillRect/>
          </a:stretch>
        </p:blipFill>
        <p:spPr>
          <a:xfrm>
            <a:off x="6383695" y="1927996"/>
            <a:ext cx="5071696" cy="4384563"/>
          </a:xfrm>
          <a:prstGeom prst="rect">
            <a:avLst/>
          </a:prstGeom>
        </p:spPr>
      </p:pic>
    </p:spTree>
    <p:extLst>
      <p:ext uri="{BB962C8B-B14F-4D97-AF65-F5344CB8AC3E}">
        <p14:creationId xmlns:p14="http://schemas.microsoft.com/office/powerpoint/2010/main" val="414942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3E922-B11F-F791-6C5D-1C83F39CE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67E90-600A-21CE-DF44-C5D71783BBCD}"/>
              </a:ext>
            </a:extLst>
          </p:cNvPr>
          <p:cNvSpPr>
            <a:spLocks noGrp="1"/>
          </p:cNvSpPr>
          <p:nvPr>
            <p:ph type="title"/>
          </p:nvPr>
        </p:nvSpPr>
        <p:spPr>
          <a:xfrm>
            <a:off x="565149" y="1204721"/>
            <a:ext cx="5530850" cy="1446550"/>
          </a:xfrm>
        </p:spPr>
        <p:txBody>
          <a:bodyPr>
            <a:normAutofit/>
          </a:bodyPr>
          <a:lstStyle/>
          <a:p>
            <a:r>
              <a:rPr lang="en-US" dirty="0"/>
              <a:t>Data Quality Issues</a:t>
            </a:r>
          </a:p>
        </p:txBody>
      </p:sp>
      <p:pic>
        <p:nvPicPr>
          <p:cNvPr id="5" name="Picture 4">
            <a:extLst>
              <a:ext uri="{FF2B5EF4-FFF2-40B4-BE49-F238E27FC236}">
                <a16:creationId xmlns:a16="http://schemas.microsoft.com/office/drawing/2014/main" id="{00DC3218-5CF4-D9FC-D507-F51DC08A8133}"/>
              </a:ext>
            </a:extLst>
          </p:cNvPr>
          <p:cNvPicPr>
            <a:picLocks noChangeAspect="1"/>
          </p:cNvPicPr>
          <p:nvPr/>
        </p:nvPicPr>
        <p:blipFill>
          <a:blip r:embed="rId2"/>
          <a:stretch>
            <a:fillRect/>
          </a:stretch>
        </p:blipFill>
        <p:spPr>
          <a:xfrm>
            <a:off x="565149" y="1998961"/>
            <a:ext cx="8719528" cy="4303307"/>
          </a:xfrm>
          <a:prstGeom prst="rect">
            <a:avLst/>
          </a:prstGeom>
        </p:spPr>
      </p:pic>
    </p:spTree>
    <p:extLst>
      <p:ext uri="{BB962C8B-B14F-4D97-AF65-F5344CB8AC3E}">
        <p14:creationId xmlns:p14="http://schemas.microsoft.com/office/powerpoint/2010/main" val="68179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DA1C4-4A7B-F9CC-04DF-A2F3AD645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DFA2C-8193-E6DA-A3EC-1D76DB7A88C8}"/>
              </a:ext>
            </a:extLst>
          </p:cNvPr>
          <p:cNvSpPr>
            <a:spLocks noGrp="1"/>
          </p:cNvSpPr>
          <p:nvPr>
            <p:ph type="title"/>
          </p:nvPr>
        </p:nvSpPr>
        <p:spPr>
          <a:xfrm>
            <a:off x="565149" y="1204721"/>
            <a:ext cx="5530850" cy="1446550"/>
          </a:xfrm>
        </p:spPr>
        <p:txBody>
          <a:bodyPr>
            <a:normAutofit/>
          </a:bodyPr>
          <a:lstStyle/>
          <a:p>
            <a:r>
              <a:rPr lang="en-US" dirty="0"/>
              <a:t>Data Quality Fixes</a:t>
            </a:r>
          </a:p>
        </p:txBody>
      </p:sp>
      <p:sp>
        <p:nvSpPr>
          <p:cNvPr id="3" name="Content Placeholder 2">
            <a:extLst>
              <a:ext uri="{FF2B5EF4-FFF2-40B4-BE49-F238E27FC236}">
                <a16:creationId xmlns:a16="http://schemas.microsoft.com/office/drawing/2014/main" id="{1E87DD3A-F438-757E-A535-625A4831F60B}"/>
              </a:ext>
            </a:extLst>
          </p:cNvPr>
          <p:cNvSpPr>
            <a:spLocks noGrp="1"/>
          </p:cNvSpPr>
          <p:nvPr>
            <p:ph idx="1"/>
          </p:nvPr>
        </p:nvSpPr>
        <p:spPr>
          <a:xfrm>
            <a:off x="565150" y="2691638"/>
            <a:ext cx="5530850" cy="3188586"/>
          </a:xfrm>
        </p:spPr>
        <p:txBody>
          <a:bodyPr>
            <a:normAutofit/>
          </a:bodyPr>
          <a:lstStyle/>
          <a:p>
            <a:r>
              <a:rPr lang="en-US" sz="1800" dirty="0"/>
              <a:t>Drop columns unlikely to contribute to analysis</a:t>
            </a:r>
          </a:p>
          <a:p>
            <a:r>
              <a:rPr lang="en-US" sz="1800" dirty="0"/>
              <a:t>Convert appropriate columns to categorical</a:t>
            </a:r>
          </a:p>
          <a:p>
            <a:r>
              <a:rPr lang="en-US" sz="1800" dirty="0"/>
              <a:t>Identify and remove outliers in 'absences'</a:t>
            </a:r>
          </a:p>
        </p:txBody>
      </p:sp>
      <p:pic>
        <p:nvPicPr>
          <p:cNvPr id="6" name="Picture 5">
            <a:extLst>
              <a:ext uri="{FF2B5EF4-FFF2-40B4-BE49-F238E27FC236}">
                <a16:creationId xmlns:a16="http://schemas.microsoft.com/office/drawing/2014/main" id="{2F4EA13E-BE06-90BA-BB31-0862450CF302}"/>
              </a:ext>
            </a:extLst>
          </p:cNvPr>
          <p:cNvPicPr>
            <a:picLocks noChangeAspect="1"/>
          </p:cNvPicPr>
          <p:nvPr/>
        </p:nvPicPr>
        <p:blipFill>
          <a:blip r:embed="rId2"/>
          <a:stretch>
            <a:fillRect/>
          </a:stretch>
        </p:blipFill>
        <p:spPr>
          <a:xfrm>
            <a:off x="6297067" y="3212729"/>
            <a:ext cx="5329783" cy="2146404"/>
          </a:xfrm>
          <a:prstGeom prst="rect">
            <a:avLst/>
          </a:prstGeom>
        </p:spPr>
      </p:pic>
    </p:spTree>
    <p:extLst>
      <p:ext uri="{BB962C8B-B14F-4D97-AF65-F5344CB8AC3E}">
        <p14:creationId xmlns:p14="http://schemas.microsoft.com/office/powerpoint/2010/main" val="120499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DB40-D849-8105-36CD-609482219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ABA3F-737F-7A39-8052-DCEC4AC13C20}"/>
              </a:ext>
            </a:extLst>
          </p:cNvPr>
          <p:cNvSpPr>
            <a:spLocks noGrp="1"/>
          </p:cNvSpPr>
          <p:nvPr>
            <p:ph type="title"/>
          </p:nvPr>
        </p:nvSpPr>
        <p:spPr>
          <a:xfrm>
            <a:off x="565149" y="1204721"/>
            <a:ext cx="5530850" cy="1446550"/>
          </a:xfrm>
        </p:spPr>
        <p:txBody>
          <a:bodyPr>
            <a:normAutofit/>
          </a:bodyPr>
          <a:lstStyle/>
          <a:p>
            <a:r>
              <a:rPr lang="en-US" dirty="0"/>
              <a:t>Modeling Suggestion and Rationale</a:t>
            </a:r>
          </a:p>
        </p:txBody>
      </p:sp>
      <p:sp>
        <p:nvSpPr>
          <p:cNvPr id="3" name="Content Placeholder 2">
            <a:extLst>
              <a:ext uri="{FF2B5EF4-FFF2-40B4-BE49-F238E27FC236}">
                <a16:creationId xmlns:a16="http://schemas.microsoft.com/office/drawing/2014/main" id="{65059E75-00EB-C423-E80C-7522BB5823DE}"/>
              </a:ext>
            </a:extLst>
          </p:cNvPr>
          <p:cNvSpPr>
            <a:spLocks noGrp="1"/>
          </p:cNvSpPr>
          <p:nvPr>
            <p:ph idx="1"/>
          </p:nvPr>
        </p:nvSpPr>
        <p:spPr>
          <a:xfrm>
            <a:off x="565150" y="2691638"/>
            <a:ext cx="5530850" cy="3188586"/>
          </a:xfrm>
        </p:spPr>
        <p:txBody>
          <a:bodyPr>
            <a:normAutofit/>
          </a:bodyPr>
          <a:lstStyle/>
          <a:p>
            <a:r>
              <a:rPr lang="en-US" sz="1800" dirty="0"/>
              <a:t>Based on the correlation results, the most reliable predictive relationship is between the first grade (G1) and the final grade (G3). The regression analysis produced an R² value of approximately 0.64, which indicates that about two-thirds of the variance in final grades can be explained by the first grade alone. The residuals showed no major violations of linear model assumptions, supporting the validity of this model.</a:t>
            </a:r>
          </a:p>
        </p:txBody>
      </p:sp>
      <p:pic>
        <p:nvPicPr>
          <p:cNvPr id="5" name="Picture 4">
            <a:extLst>
              <a:ext uri="{FF2B5EF4-FFF2-40B4-BE49-F238E27FC236}">
                <a16:creationId xmlns:a16="http://schemas.microsoft.com/office/drawing/2014/main" id="{6D6BCBAA-95C3-40FD-D327-0DBA34F02F72}"/>
              </a:ext>
            </a:extLst>
          </p:cNvPr>
          <p:cNvPicPr>
            <a:picLocks noChangeAspect="1"/>
          </p:cNvPicPr>
          <p:nvPr/>
        </p:nvPicPr>
        <p:blipFill>
          <a:blip r:embed="rId2"/>
          <a:stretch>
            <a:fillRect/>
          </a:stretch>
        </p:blipFill>
        <p:spPr>
          <a:xfrm>
            <a:off x="6311537" y="3324986"/>
            <a:ext cx="1920240" cy="1074420"/>
          </a:xfrm>
          <a:prstGeom prst="rect">
            <a:avLst/>
          </a:prstGeom>
        </p:spPr>
      </p:pic>
      <p:pic>
        <p:nvPicPr>
          <p:cNvPr id="7" name="Picture 6">
            <a:extLst>
              <a:ext uri="{FF2B5EF4-FFF2-40B4-BE49-F238E27FC236}">
                <a16:creationId xmlns:a16="http://schemas.microsoft.com/office/drawing/2014/main" id="{2D2B52DB-22CA-35D6-144E-497579481EE3}"/>
              </a:ext>
            </a:extLst>
          </p:cNvPr>
          <p:cNvPicPr>
            <a:picLocks noChangeAspect="1"/>
          </p:cNvPicPr>
          <p:nvPr/>
        </p:nvPicPr>
        <p:blipFill>
          <a:blip r:embed="rId3"/>
          <a:stretch>
            <a:fillRect/>
          </a:stretch>
        </p:blipFill>
        <p:spPr>
          <a:xfrm>
            <a:off x="6311537" y="4626094"/>
            <a:ext cx="5315313" cy="841120"/>
          </a:xfrm>
          <a:prstGeom prst="rect">
            <a:avLst/>
          </a:prstGeom>
        </p:spPr>
      </p:pic>
      <p:pic>
        <p:nvPicPr>
          <p:cNvPr id="8" name="Picture 7">
            <a:extLst>
              <a:ext uri="{FF2B5EF4-FFF2-40B4-BE49-F238E27FC236}">
                <a16:creationId xmlns:a16="http://schemas.microsoft.com/office/drawing/2014/main" id="{36773449-D17F-FC1E-6442-C6A011DF088E}"/>
              </a:ext>
            </a:extLst>
          </p:cNvPr>
          <p:cNvPicPr>
            <a:picLocks noChangeAspect="1"/>
          </p:cNvPicPr>
          <p:nvPr/>
        </p:nvPicPr>
        <p:blipFill>
          <a:blip r:embed="rId4"/>
          <a:stretch>
            <a:fillRect/>
          </a:stretch>
        </p:blipFill>
        <p:spPr>
          <a:xfrm>
            <a:off x="2716530" y="5920591"/>
            <a:ext cx="8587740" cy="548640"/>
          </a:xfrm>
          <a:prstGeom prst="rect">
            <a:avLst/>
          </a:prstGeom>
        </p:spPr>
      </p:pic>
      <p:pic>
        <p:nvPicPr>
          <p:cNvPr id="9" name="Picture 8">
            <a:extLst>
              <a:ext uri="{FF2B5EF4-FFF2-40B4-BE49-F238E27FC236}">
                <a16:creationId xmlns:a16="http://schemas.microsoft.com/office/drawing/2014/main" id="{865D4584-3C94-2045-AD5B-8E7BFFF007C0}"/>
              </a:ext>
            </a:extLst>
          </p:cNvPr>
          <p:cNvPicPr>
            <a:picLocks noChangeAspect="1"/>
          </p:cNvPicPr>
          <p:nvPr/>
        </p:nvPicPr>
        <p:blipFill>
          <a:blip r:embed="rId5"/>
          <a:stretch>
            <a:fillRect/>
          </a:stretch>
        </p:blipFill>
        <p:spPr>
          <a:xfrm>
            <a:off x="6645227" y="1967493"/>
            <a:ext cx="3825240" cy="891540"/>
          </a:xfrm>
          <a:prstGeom prst="rect">
            <a:avLst/>
          </a:prstGeom>
        </p:spPr>
      </p:pic>
      <p:sp>
        <p:nvSpPr>
          <p:cNvPr id="10" name="TextBox 9">
            <a:extLst>
              <a:ext uri="{FF2B5EF4-FFF2-40B4-BE49-F238E27FC236}">
                <a16:creationId xmlns:a16="http://schemas.microsoft.com/office/drawing/2014/main" id="{0AF41296-1D55-97F3-594A-86795102B00B}"/>
              </a:ext>
            </a:extLst>
          </p:cNvPr>
          <p:cNvSpPr txBox="1"/>
          <p:nvPr/>
        </p:nvSpPr>
        <p:spPr>
          <a:xfrm>
            <a:off x="6645227" y="1598161"/>
            <a:ext cx="3825240" cy="369332"/>
          </a:xfrm>
          <a:prstGeom prst="rect">
            <a:avLst/>
          </a:prstGeom>
          <a:noFill/>
        </p:spPr>
        <p:txBody>
          <a:bodyPr wrap="square" rtlCol="0">
            <a:spAutoFit/>
          </a:bodyPr>
          <a:lstStyle/>
          <a:p>
            <a:r>
              <a:rPr lang="en-US" dirty="0"/>
              <a:t>Prediction example</a:t>
            </a:r>
          </a:p>
        </p:txBody>
      </p:sp>
    </p:spTree>
    <p:extLst>
      <p:ext uri="{BB962C8B-B14F-4D97-AF65-F5344CB8AC3E}">
        <p14:creationId xmlns:p14="http://schemas.microsoft.com/office/powerpoint/2010/main" val="312448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4D4A8-890F-8786-FEE3-B9C938F4A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17048-73D1-7332-9E49-BEC9489BA68D}"/>
              </a:ext>
            </a:extLst>
          </p:cNvPr>
          <p:cNvSpPr>
            <a:spLocks noGrp="1"/>
          </p:cNvSpPr>
          <p:nvPr>
            <p:ph type="title"/>
          </p:nvPr>
        </p:nvSpPr>
        <p:spPr>
          <a:xfrm>
            <a:off x="565149" y="1204721"/>
            <a:ext cx="5530850" cy="1446550"/>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5766F376-BA8B-52BF-058E-F4395C4BDB45}"/>
              </a:ext>
            </a:extLst>
          </p:cNvPr>
          <p:cNvSpPr>
            <a:spLocks noGrp="1"/>
          </p:cNvSpPr>
          <p:nvPr>
            <p:ph idx="1"/>
          </p:nvPr>
        </p:nvSpPr>
        <p:spPr>
          <a:xfrm>
            <a:off x="565150" y="2691638"/>
            <a:ext cx="5530850" cy="3188586"/>
          </a:xfrm>
        </p:spPr>
        <p:txBody>
          <a:bodyPr>
            <a:normAutofit fontScale="85000" lnSpcReduction="20000"/>
          </a:bodyPr>
          <a:lstStyle/>
          <a:p>
            <a:r>
              <a:rPr lang="en-US" sz="1800" dirty="0" err="1"/>
              <a:t>Medu</a:t>
            </a:r>
            <a:r>
              <a:rPr lang="en-US" sz="1800" dirty="0"/>
              <a:t> ↔ </a:t>
            </a:r>
            <a:r>
              <a:rPr lang="en-US" sz="1800" dirty="0" err="1"/>
              <a:t>Fedu</a:t>
            </a:r>
            <a:r>
              <a:rPr lang="en-US" sz="1800" dirty="0"/>
              <a:t> showed a strong positive correlation (Pearson ≈ 0.62), reflecting educational alignment between parents.</a:t>
            </a:r>
          </a:p>
          <a:p>
            <a:r>
              <a:rPr lang="en-US" sz="1800" dirty="0" err="1"/>
              <a:t>Dalc</a:t>
            </a:r>
            <a:r>
              <a:rPr lang="en-US" sz="1800" dirty="0"/>
              <a:t> ↔ </a:t>
            </a:r>
            <a:r>
              <a:rPr lang="en-US" sz="1800" dirty="0" err="1"/>
              <a:t>Walc</a:t>
            </a:r>
            <a:r>
              <a:rPr lang="en-US" sz="1800" dirty="0"/>
              <a:t> also showed a strong positive correlation (Pearson ≈ 0.65), representing consistent drinking behaviors across weekdays and weekends.</a:t>
            </a:r>
          </a:p>
          <a:p>
            <a:r>
              <a:rPr lang="en-US" sz="1800" b="1" u="sng" dirty="0">
                <a:solidFill>
                  <a:srgbClr val="FF0000"/>
                </a:solidFill>
              </a:rPr>
              <a:t>G1 ↔ G3</a:t>
            </a:r>
            <a:r>
              <a:rPr lang="en-US" sz="1800" dirty="0"/>
              <a:t> showed a very strong positive correlation (Pearson ≈ 0.80) and the highest explanatory power, with R² ≈ 0.64.</a:t>
            </a:r>
          </a:p>
          <a:p>
            <a:r>
              <a:rPr lang="en-US" sz="1800" dirty="0"/>
              <a:t>Among these, the relationship between G1 and G3 provided the strongest basis for predictive modeling. A simple linear regression model was recommended, explaining more than 60% of the variance in final grades. This result demonstrates that early academic performance is a reliable predictor of final outcomes, which has important implications for educational interventions.</a:t>
            </a:r>
          </a:p>
        </p:txBody>
      </p:sp>
      <p:pic>
        <p:nvPicPr>
          <p:cNvPr id="5" name="Picture 4">
            <a:extLst>
              <a:ext uri="{FF2B5EF4-FFF2-40B4-BE49-F238E27FC236}">
                <a16:creationId xmlns:a16="http://schemas.microsoft.com/office/drawing/2014/main" id="{5C4335F4-F7B3-8ED6-E6A1-37B72A840243}"/>
              </a:ext>
            </a:extLst>
          </p:cNvPr>
          <p:cNvPicPr>
            <a:picLocks noChangeAspect="1"/>
          </p:cNvPicPr>
          <p:nvPr/>
        </p:nvPicPr>
        <p:blipFill>
          <a:blip r:embed="rId2"/>
          <a:stretch>
            <a:fillRect/>
          </a:stretch>
        </p:blipFill>
        <p:spPr>
          <a:xfrm>
            <a:off x="6898878" y="1927996"/>
            <a:ext cx="4325131" cy="3707502"/>
          </a:xfrm>
          <a:prstGeom prst="rect">
            <a:avLst/>
          </a:prstGeom>
        </p:spPr>
      </p:pic>
    </p:spTree>
    <p:extLst>
      <p:ext uri="{BB962C8B-B14F-4D97-AF65-F5344CB8AC3E}">
        <p14:creationId xmlns:p14="http://schemas.microsoft.com/office/powerpoint/2010/main" val="811424869"/>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68</TotalTime>
  <Words>625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vt:lpstr>
      <vt:lpstr>Seaford Display</vt:lpstr>
      <vt:lpstr>System Font Regular</vt:lpstr>
      <vt:lpstr>Tenorite</vt:lpstr>
      <vt:lpstr>MadridVTI</vt:lpstr>
      <vt:lpstr>Final Project Students Performance</vt:lpstr>
      <vt:lpstr>Introduction to Dataset</vt:lpstr>
      <vt:lpstr>Association 1 Mother’s Education (Medu) and Father’s Education (Fedu)</vt:lpstr>
      <vt:lpstr>Association 2 Workday alcohol consumption (Dalc) ↔ Weekend alcohol consumption (Walc)</vt:lpstr>
      <vt:lpstr>Association 3 First period grade (G1) ↔ Final grade (G3)</vt:lpstr>
      <vt:lpstr>Data Quality Issues</vt:lpstr>
      <vt:lpstr>Data Quality Fixes</vt:lpstr>
      <vt:lpstr>Modeling Suggestion and Rationale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ANDRES ARMANDO LOPEZ GAMEZ</dc:creator>
  <cp:lastModifiedBy>ANDRES ARMANDO LOPEZ GAMEZ</cp:lastModifiedBy>
  <cp:revision>4</cp:revision>
  <dcterms:created xsi:type="dcterms:W3CDTF">2025-09-26T03:59:12Z</dcterms:created>
  <dcterms:modified xsi:type="dcterms:W3CDTF">2025-09-26T06:18:54Z</dcterms:modified>
</cp:coreProperties>
</file>