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Tomorrow" charset="1" panose="00000000000000000000"/>
      <p:regular r:id="rId12"/>
    </p:embeddedFont>
    <p:embeddedFont>
      <p:font typeface="Tomorrow Bold" charset="1" panose="00000000000000000000"/>
      <p:regular r:id="rId13"/>
    </p:embeddedFont>
    <p:embeddedFont>
      <p:font typeface="Tomorrow Italics" charset="1" panose="00000000000000000000"/>
      <p:regular r:id="rId14"/>
    </p:embeddedFont>
    <p:embeddedFont>
      <p:font typeface="Tomorrow Bold Italics" charset="1" panose="00000000000000000000"/>
      <p:regular r:id="rId15"/>
    </p:embeddedFont>
    <p:embeddedFont>
      <p:font typeface="Tomorrow Thin" charset="1" panose="00000000000000000000"/>
      <p:regular r:id="rId16"/>
    </p:embeddedFont>
    <p:embeddedFont>
      <p:font typeface="Tomorrow Thin Italics" charset="1" panose="00000000000000000000"/>
      <p:regular r:id="rId17"/>
    </p:embeddedFont>
    <p:embeddedFont>
      <p:font typeface="Rajdhani" charset="1" panose="02000000000000000000"/>
      <p:regular r:id="rId18"/>
    </p:embeddedFont>
    <p:embeddedFont>
      <p:font typeface="Rajdhani Bold" charset="1" panose="02000000000000000000"/>
      <p:regular r:id="rId19"/>
    </p:embeddedFont>
    <p:embeddedFont>
      <p:font typeface="Rajdhani Light" charset="1" panose="02000000000000000000"/>
      <p:regular r:id="rId20"/>
    </p:embeddedFont>
    <p:embeddedFont>
      <p:font typeface="Rajdhani Medium" charset="1" panose="02000000000000000000"/>
      <p:regular r:id="rId21"/>
    </p:embeddedFont>
    <p:embeddedFont>
      <p:font typeface="Rajdhani Semi-Bold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64479" y="0"/>
            <a:ext cx="11023521" cy="10287000"/>
            <a:chOff x="0" y="0"/>
            <a:chExt cx="14698029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8029" y="0"/>
              <a:ext cx="13970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970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3448050"/>
            <a:ext cx="10925392" cy="337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0"/>
              </a:lnSpc>
            </a:pPr>
            <a:r>
              <a:rPr lang="en-US" sz="11000">
                <a:solidFill>
                  <a:srgbClr val="FFFFFF"/>
                </a:solidFill>
                <a:latin typeface="Tomorrow"/>
              </a:rPr>
              <a:t>Seminário Banco de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006715"/>
            <a:ext cx="10693479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Rajdhani Medium"/>
              </a:rPr>
              <a:t>Lucas Yuki Nishimoto           RA: 211024678 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Rajdhani Medium"/>
              </a:rPr>
              <a:t>Rafael Piccolomini de Lima   RA: 201027811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3914249" cy="791024"/>
            <a:chOff x="0" y="0"/>
            <a:chExt cx="5218998" cy="10546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01288" cy="1054699"/>
            </a:xfrm>
            <a:custGeom>
              <a:avLst/>
              <a:gdLst/>
              <a:ahLst/>
              <a:cxnLst/>
              <a:rect r="r" b="b" t="t" l="l"/>
              <a:pathLst>
                <a:path h="1054699" w="901288">
                  <a:moveTo>
                    <a:pt x="0" y="0"/>
                  </a:moveTo>
                  <a:lnTo>
                    <a:pt x="901288" y="0"/>
                  </a:lnTo>
                  <a:lnTo>
                    <a:pt x="901288" y="1054699"/>
                  </a:lnTo>
                  <a:lnTo>
                    <a:pt x="0" y="10546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1330185" y="250490"/>
              <a:ext cx="3888814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206">
                  <a:solidFill>
                    <a:srgbClr val="FFFFFF"/>
                  </a:solidFill>
                  <a:latin typeface="Rajdhani Medium"/>
                </a:rPr>
                <a:t>OFICINA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54489" y="2076285"/>
            <a:ext cx="11379023" cy="2910271"/>
          </a:xfrm>
          <a:custGeom>
            <a:avLst/>
            <a:gdLst/>
            <a:ahLst/>
            <a:cxnLst/>
            <a:rect r="r" b="b" t="t" l="l"/>
            <a:pathLst>
              <a:path h="2910271" w="11379023">
                <a:moveTo>
                  <a:pt x="0" y="0"/>
                </a:moveTo>
                <a:lnTo>
                  <a:pt x="11379022" y="0"/>
                </a:lnTo>
                <a:lnTo>
                  <a:pt x="11379022" y="2910271"/>
                </a:lnTo>
                <a:lnTo>
                  <a:pt x="0" y="2910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16763" y="7560742"/>
            <a:ext cx="10854475" cy="1792781"/>
          </a:xfrm>
          <a:custGeom>
            <a:avLst/>
            <a:gdLst/>
            <a:ahLst/>
            <a:cxnLst/>
            <a:rect r="r" b="b" t="t" l="l"/>
            <a:pathLst>
              <a:path h="1792781" w="10854475">
                <a:moveTo>
                  <a:pt x="0" y="0"/>
                </a:moveTo>
                <a:lnTo>
                  <a:pt x="10854474" y="0"/>
                </a:lnTo>
                <a:lnTo>
                  <a:pt x="10854474" y="1792781"/>
                </a:lnTo>
                <a:lnTo>
                  <a:pt x="0" y="17927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63160" y="188369"/>
            <a:ext cx="11961680" cy="1680662"/>
          </a:xfrm>
          <a:custGeom>
            <a:avLst/>
            <a:gdLst/>
            <a:ahLst/>
            <a:cxnLst/>
            <a:rect r="r" b="b" t="t" l="l"/>
            <a:pathLst>
              <a:path h="1680662" w="11961680">
                <a:moveTo>
                  <a:pt x="0" y="0"/>
                </a:moveTo>
                <a:lnTo>
                  <a:pt x="11961680" y="0"/>
                </a:lnTo>
                <a:lnTo>
                  <a:pt x="11961680" y="1680662"/>
                </a:lnTo>
                <a:lnTo>
                  <a:pt x="0" y="16806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54123" y="581076"/>
            <a:ext cx="3033877" cy="44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</a:pPr>
            <a:r>
              <a:rPr lang="en-US" sz="2584">
                <a:solidFill>
                  <a:srgbClr val="FFFFFF"/>
                </a:solidFill>
                <a:latin typeface="Open Sans Extra Bold"/>
              </a:rPr>
              <a:t>Ordens de serviço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68072" y="3311297"/>
            <a:ext cx="18121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Clientes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18029" y="7876742"/>
            <a:ext cx="13122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Busca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522832" y="5196106"/>
            <a:ext cx="11310680" cy="2155086"/>
          </a:xfrm>
          <a:custGeom>
            <a:avLst/>
            <a:gdLst/>
            <a:ahLst/>
            <a:cxnLst/>
            <a:rect r="r" b="b" t="t" l="l"/>
            <a:pathLst>
              <a:path h="2155086" w="11310680">
                <a:moveTo>
                  <a:pt x="0" y="0"/>
                </a:moveTo>
                <a:lnTo>
                  <a:pt x="11310679" y="0"/>
                </a:lnTo>
                <a:lnTo>
                  <a:pt x="11310679" y="2155086"/>
                </a:lnTo>
                <a:lnTo>
                  <a:pt x="0" y="2155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272934" y="5645943"/>
            <a:ext cx="14024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Venda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767"/>
            <a:ext cx="18288000" cy="1850491"/>
          </a:xfrm>
          <a:custGeom>
            <a:avLst/>
            <a:gdLst/>
            <a:ahLst/>
            <a:cxnLst/>
            <a:rect r="r" b="b" t="t" l="l"/>
            <a:pathLst>
              <a:path h="1850491" w="18288000">
                <a:moveTo>
                  <a:pt x="0" y="0"/>
                </a:moveTo>
                <a:lnTo>
                  <a:pt x="18288000" y="0"/>
                </a:lnTo>
                <a:lnTo>
                  <a:pt x="18288000" y="1850491"/>
                </a:lnTo>
                <a:lnTo>
                  <a:pt x="0" y="1850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972" r="0" b="-39969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3104" y="498967"/>
            <a:ext cx="3856020" cy="791024"/>
            <a:chOff x="0" y="0"/>
            <a:chExt cx="5141360" cy="10546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01288" cy="1054699"/>
            </a:xfrm>
            <a:custGeom>
              <a:avLst/>
              <a:gdLst/>
              <a:ahLst/>
              <a:cxnLst/>
              <a:rect r="r" b="b" t="t" l="l"/>
              <a:pathLst>
                <a:path h="1054699" w="901288">
                  <a:moveTo>
                    <a:pt x="0" y="0"/>
                  </a:moveTo>
                  <a:lnTo>
                    <a:pt x="901288" y="0"/>
                  </a:lnTo>
                  <a:lnTo>
                    <a:pt x="901288" y="1054699"/>
                  </a:lnTo>
                  <a:lnTo>
                    <a:pt x="0" y="10546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330185" y="250490"/>
              <a:ext cx="3811176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206">
                  <a:solidFill>
                    <a:srgbClr val="FFFFFF"/>
                  </a:solidFill>
                  <a:latin typeface="Rajdhani Medium"/>
                </a:rPr>
                <a:t>OFICINA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537505" y="2981635"/>
            <a:ext cx="4086556" cy="5607624"/>
          </a:xfrm>
          <a:custGeom>
            <a:avLst/>
            <a:gdLst/>
            <a:ahLst/>
            <a:cxnLst/>
            <a:rect r="r" b="b" t="t" l="l"/>
            <a:pathLst>
              <a:path h="5607624" w="4086556">
                <a:moveTo>
                  <a:pt x="0" y="0"/>
                </a:moveTo>
                <a:lnTo>
                  <a:pt x="4086555" y="0"/>
                </a:lnTo>
                <a:lnTo>
                  <a:pt x="4086555" y="5607624"/>
                </a:lnTo>
                <a:lnTo>
                  <a:pt x="0" y="56076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38017" y="4279477"/>
            <a:ext cx="8241206" cy="61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2404" indent="-391202" lvl="1">
              <a:lnSpc>
                <a:spcPts val="5073"/>
              </a:lnSpc>
              <a:buFont typeface="Arial"/>
              <a:buChar char="•"/>
            </a:pPr>
            <a:r>
              <a:rPr lang="en-US" sz="3623">
                <a:solidFill>
                  <a:srgbClr val="FFFFFF"/>
                </a:solidFill>
                <a:latin typeface="Tomorrow"/>
              </a:rPr>
              <a:t>Minimundo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8017" y="5169774"/>
            <a:ext cx="8241206" cy="61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2404" indent="-391202" lvl="1">
              <a:lnSpc>
                <a:spcPts val="5073"/>
              </a:lnSpc>
              <a:buFont typeface="Arial"/>
              <a:buChar char="•"/>
            </a:pPr>
            <a:r>
              <a:rPr lang="en-US" sz="3623">
                <a:solidFill>
                  <a:srgbClr val="FFFFFF"/>
                </a:solidFill>
                <a:latin typeface="Tomorrow"/>
              </a:rPr>
              <a:t>MER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38017" y="6060071"/>
            <a:ext cx="8241206" cy="61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2404" indent="-391202" lvl="1">
              <a:lnSpc>
                <a:spcPts val="5073"/>
              </a:lnSpc>
              <a:buFont typeface="Arial"/>
              <a:buChar char="•"/>
            </a:pPr>
            <a:r>
              <a:rPr lang="en-US" sz="3623">
                <a:solidFill>
                  <a:srgbClr val="FFFFFF"/>
                </a:solidFill>
                <a:latin typeface="Tomorrow"/>
              </a:rPr>
              <a:t>MR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38017" y="6951969"/>
            <a:ext cx="8241206" cy="61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2404" indent="-391202" lvl="1">
              <a:lnSpc>
                <a:spcPts val="5073"/>
              </a:lnSpc>
              <a:buFont typeface="Arial"/>
              <a:buChar char="•"/>
            </a:pPr>
            <a:r>
              <a:rPr lang="en-US" sz="3623">
                <a:solidFill>
                  <a:srgbClr val="FFFFFF"/>
                </a:solidFill>
                <a:latin typeface="Tomorrow"/>
              </a:rPr>
              <a:t>Implementação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38017" y="2213941"/>
            <a:ext cx="480655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Tomorrow"/>
              </a:rPr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9043" y="126758"/>
            <a:ext cx="14232366" cy="998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Mini Mundo Oficina</a:t>
            </a:r>
          </a:p>
          <a:p>
            <a:pPr algn="ctr">
              <a:lnSpc>
                <a:spcPts val="3304"/>
              </a:lnSpc>
            </a:pP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A oficina trabalha com consertos de motos e venda de peças, para cada serviço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realizado é preenchida uma ordem de serviço, nela deve conter o número da ordem, cliente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responsável pela moto, produtos, o mecânico que irá efetuar os reparos, o funcionário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responsável pelo serviço, modelo, cor e placa da moto juntamente com a data de criação da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ordem e posteriormente a data de entrega.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Quando o cliente solicita um serviço deve-se efetuar o cadastro do mesmo para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controle das ordens, para isso é preciso salvar o nome, endereço, RG, Telefone. Os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funcionários por sua vez devem ser cadastrados com nome, número da carteira de trabalho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e RG.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Os mecânicos também devem ser identificados pelo RG e possuir nome e número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da carteira.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Para manter controle dos produtos é necessário cadastrar cada produto levando em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conta um número de identificação, nome, marca, preço, quantidade e para quais motos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aquele produto foi designado. Sempre que uma venda é feita deve-se deduzir do estoque e,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caso o produto fique com apenas uma unidade ou acabe, deve-se marcá-lo para ser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efetuada a compra de mais unidades.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Para cada venda é necessário registrar o funcionário responsável, produtos e data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na qual a operação foi realizada, não sendo necessário o preenchimento de uma ordem de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serviço descrita acima.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Após o término do serviço deve-se notificar o cliente utilizando o telefone preenchido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na ordem e marcá-la como terminada, assim liberando a moto para o conjunto de espera de</a:t>
            </a:r>
          </a:p>
          <a:p>
            <a:pPr algn="ctr">
              <a:lnSpc>
                <a:spcPts val="3304"/>
              </a:lnSpc>
            </a:pPr>
            <a:r>
              <a:rPr lang="en-US" sz="2360">
                <a:solidFill>
                  <a:srgbClr val="FFFFFF"/>
                </a:solidFill>
                <a:latin typeface="Open Sans Extra Bold"/>
              </a:rPr>
              <a:t>retirada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8570" y="-412876"/>
            <a:ext cx="13586952" cy="11112752"/>
          </a:xfrm>
          <a:custGeom>
            <a:avLst/>
            <a:gdLst/>
            <a:ahLst/>
            <a:cxnLst/>
            <a:rect r="r" b="b" t="t" l="l"/>
            <a:pathLst>
              <a:path h="11112752" w="13586952">
                <a:moveTo>
                  <a:pt x="0" y="0"/>
                </a:moveTo>
                <a:lnTo>
                  <a:pt x="13586951" y="0"/>
                </a:lnTo>
                <a:lnTo>
                  <a:pt x="13586951" y="11112752"/>
                </a:lnTo>
                <a:lnTo>
                  <a:pt x="0" y="11112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7327" y="354910"/>
            <a:ext cx="15653346" cy="11106796"/>
          </a:xfrm>
          <a:custGeom>
            <a:avLst/>
            <a:gdLst/>
            <a:ahLst/>
            <a:cxnLst/>
            <a:rect r="r" b="b" t="t" l="l"/>
            <a:pathLst>
              <a:path h="11106796" w="15653346">
                <a:moveTo>
                  <a:pt x="0" y="0"/>
                </a:moveTo>
                <a:lnTo>
                  <a:pt x="15653346" y="0"/>
                </a:lnTo>
                <a:lnTo>
                  <a:pt x="15653346" y="11106796"/>
                </a:lnTo>
                <a:lnTo>
                  <a:pt x="0" y="11106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22130"/>
            <a:ext cx="7202215" cy="7087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CREATE TABLE `cliente` </a:t>
            </a: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( `Nome` varchar(30) NOT NULL,  </a:t>
            </a: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`RG` int NOT NULL,  </a:t>
            </a: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`Telefone` varchar(11) NOT NULL,  </a:t>
            </a: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`Endereco` varchar(50) NOT NULL, </a:t>
            </a: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PRIMARY KEY (`RG`) ) </a:t>
            </a:r>
          </a:p>
          <a:p>
            <a:pPr algn="ctr">
              <a:lnSpc>
                <a:spcPts val="3753"/>
              </a:lnSpc>
            </a:pPr>
          </a:p>
          <a:p>
            <a:pPr algn="ctr">
              <a:lnSpc>
                <a:spcPts val="3753"/>
              </a:lnSpc>
            </a:pP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CREATE TABLE `funcionario`</a:t>
            </a: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(`Nome` varchar(40) NOT NULL, </a:t>
            </a: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`RG` int NOT NULL,  </a:t>
            </a: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`num_carteira_trabalho` int NOT NULL,  </a:t>
            </a:r>
          </a:p>
          <a:p>
            <a:pPr algn="ctr">
              <a:lnSpc>
                <a:spcPts val="3753"/>
              </a:lnSpc>
            </a:pPr>
            <a:r>
              <a:rPr lang="en-US" sz="2681">
                <a:solidFill>
                  <a:srgbClr val="FFFFFF"/>
                </a:solidFill>
                <a:latin typeface="Open Sans Extra Bold"/>
              </a:rPr>
              <a:t>PRIMARY KEY (`RG`) ) </a:t>
            </a:r>
          </a:p>
          <a:p>
            <a:pPr algn="ctr">
              <a:lnSpc>
                <a:spcPts val="3753"/>
              </a:lnSpc>
            </a:pPr>
          </a:p>
          <a:p>
            <a:pPr algn="ctr">
              <a:lnSpc>
                <a:spcPts val="375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230915" y="971550"/>
            <a:ext cx="9044779" cy="858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CREATE TABLE `mecanico`</a:t>
            </a:r>
            <a:r>
              <a:rPr lang="en-US" sz="2705">
                <a:solidFill>
                  <a:srgbClr val="FFFFFF"/>
                </a:solidFill>
                <a:latin typeface="Open Sans Extra Bold"/>
              </a:rPr>
              <a:t>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(`nome` varchar(30) NOT NULL,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`RG` int NOT NULL,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`num_carteira_trabalho` int NOT NULL,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PRIMARY KEY (`RG`) ) </a:t>
            </a:r>
          </a:p>
          <a:p>
            <a:pPr algn="ctr">
              <a:lnSpc>
                <a:spcPts val="3788"/>
              </a:lnSpc>
            </a:pPr>
          </a:p>
          <a:p>
            <a:pPr algn="ctr">
              <a:lnSpc>
                <a:spcPts val="3788"/>
              </a:lnSpc>
            </a:pP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CREATE TABLE `ordem_servico`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( `num_ordem` int NOT NULL AUTO_INCREMENT,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`cor_moto` varchar(15) NOT NULL,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`placa_moto` varchar(8) NOT NULL,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 `modelo_moto` varchar(20) NOT NULL,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`data_entrega` datetime DEFAULT NULL,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 `data_criacao` datetime NOT NULL, </a:t>
            </a:r>
          </a:p>
          <a:p>
            <a:pPr algn="ctr">
              <a:lnSpc>
                <a:spcPts val="3788"/>
              </a:lnSpc>
            </a:pPr>
            <a:r>
              <a:rPr lang="en-US" sz="2705">
                <a:solidFill>
                  <a:srgbClr val="FFFFFF"/>
                </a:solidFill>
                <a:latin typeface="Open Sans Extra Bold"/>
              </a:rPr>
              <a:t>PRIMARY KEY (`num_ordem`) ) </a:t>
            </a:r>
          </a:p>
          <a:p>
            <a:pPr algn="ctr">
              <a:lnSpc>
                <a:spcPts val="3788"/>
              </a:lnSpc>
            </a:pPr>
          </a:p>
          <a:p>
            <a:pPr algn="ctr">
              <a:lnSpc>
                <a:spcPts val="3788"/>
              </a:lnSpc>
            </a:pPr>
          </a:p>
          <a:p>
            <a:pPr algn="ctr">
              <a:lnSpc>
                <a:spcPts val="378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19592"/>
            <a:ext cx="8184355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CREATE TABLE `produto`</a:t>
            </a:r>
            <a:r>
              <a:rPr lang="en-US" sz="3399">
                <a:solidFill>
                  <a:srgbClr val="FFFFFF"/>
                </a:solidFill>
                <a:latin typeface="Open Sans Extra Bold"/>
              </a:rPr>
              <a:t>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( `id_produto` int NOT NULL AUTO_INCREMENT,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`nome` varchar(45) NOT NULL,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`marca` varchar(45) NOT NULL,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`preco` varchar(45) NOT NULL,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`quantidade` int NOT NULL,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`falta` tinyint NOT NULL,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PRIMARY KEY (`id_produto`) )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184355" y="277196"/>
            <a:ext cx="10103645" cy="968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CREATE TABLE `servico`</a:t>
            </a:r>
            <a:r>
              <a:rPr lang="en-US" sz="2288">
                <a:solidFill>
                  <a:srgbClr val="FFFFFF"/>
                </a:solidFill>
                <a:latin typeface="Open Sans Extra Bold"/>
              </a:rPr>
              <a:t>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(`RG_cliente` int NOT NULL,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`num_ordem` int NOT NULL,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`RG_funcionario` int NOT NULL,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`RG_mecanico` int NOT NULL,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`id_produto` int NOT NULL,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`quantidade` int NOT NULL,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PRIMARY KEY (`num_ordem`),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KEY `RG_idx` (`RG_cliente`),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KEY `RG_funcionario_idx` (`RG_funcionario`),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KEY `RG_mecanico_idx` (`RG_mecanico`),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KEY `id_produto_idx` (`id_produto`),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CONSTRAINT `id_produto`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FOREIGN KEY (`id_produto`) REFERENCES `produto` (`id_produto`),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CONSTRAINT `num_ordem`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FOREIGN KEY (`num_ordem`) REFERENCES `ordem_servico` (`num_ordem`),CONSTRAINT `RG_cliente`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FOREIGN KEY (`RG_cliente`) REFERENCES `cliente` (`RG`),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CONSTRAINT `RG_funcionario`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FOREIGN KEY (`RG_funcionario`) REFERENCES `funcionario` (`RG`), 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CONSTRAINT `RG_mecanico`</a:t>
            </a:r>
          </a:p>
          <a:p>
            <a:pPr algn="ctr">
              <a:lnSpc>
                <a:spcPts val="3204"/>
              </a:lnSpc>
            </a:pPr>
            <a:r>
              <a:rPr lang="en-US" sz="2288">
                <a:solidFill>
                  <a:srgbClr val="FFFFFF"/>
                </a:solidFill>
                <a:latin typeface="Open Sans Extra Bold"/>
              </a:rPr>
              <a:t> FOREIGN KEY (`RG_mecanico`) REFERENCES `mecanico` (`RG`) ) </a:t>
            </a:r>
          </a:p>
          <a:p>
            <a:pPr algn="ctr">
              <a:lnSpc>
                <a:spcPts val="3204"/>
              </a:lnSpc>
            </a:pPr>
          </a:p>
          <a:p>
            <a:pPr algn="ctr">
              <a:lnSpc>
                <a:spcPts val="320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3345" y="607476"/>
            <a:ext cx="15321309" cy="902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CREATE TABLE `venda`</a:t>
            </a:r>
            <a:r>
              <a:rPr lang="en-US" sz="2848">
                <a:solidFill>
                  <a:srgbClr val="FFFFFF"/>
                </a:solidFill>
                <a:latin typeface="Open Sans Extra Bold"/>
              </a:rPr>
              <a:t>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( `id_produto_venda` int NOT NULL,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`id_venda` int NOT NULL AUTO_INCREMENT,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`quantidade` int NOT NULL,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`RG_funcionario_venda` int NOT NULL,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PRIMARY KEY (`id_venda`),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KEY `id_produto_idx` (`id_produto_venda`),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KEY `RG_funcionario_idx` (`RG_funcionario_venda`),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CONSTRAINT `id_produto_venda`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FOREIGN KEY (`id_produto_venda`) REFERENCES `produto` (`id_produto`), CONSTRAINT `RG_funcionario_venda` </a:t>
            </a: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FOREIGN KEY (`RG_funcionario_venda`) REFERENCES `funcionario` (`RG`) ) </a:t>
            </a:r>
          </a:p>
          <a:p>
            <a:pPr algn="ctr">
              <a:lnSpc>
                <a:spcPts val="3987"/>
              </a:lnSpc>
            </a:pPr>
          </a:p>
          <a:p>
            <a:pPr algn="ctr">
              <a:lnSpc>
                <a:spcPts val="3987"/>
              </a:lnSpc>
            </a:pPr>
            <a:r>
              <a:rPr lang="en-US" sz="2848">
                <a:solidFill>
                  <a:srgbClr val="FFFFFF"/>
                </a:solidFill>
                <a:latin typeface="Open Sans Extra Bold"/>
              </a:rPr>
              <a:t>SELECT funcionario.nome, venda.id_produto_venda, venda.id_venda, produto.nome FROM funcionario JOIN venda ON funcionario.RG = venda.RG_funcionario_venda JOIN produto ON venda.id_produto_venda = produto.id_produto;</a:t>
            </a:r>
          </a:p>
          <a:p>
            <a:pPr algn="ctr">
              <a:lnSpc>
                <a:spcPts val="398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27141" y="135321"/>
            <a:ext cx="11784568" cy="1306683"/>
          </a:xfrm>
          <a:custGeom>
            <a:avLst/>
            <a:gdLst/>
            <a:ahLst/>
            <a:cxnLst/>
            <a:rect r="r" b="b" t="t" l="l"/>
            <a:pathLst>
              <a:path h="1306683" w="11784568">
                <a:moveTo>
                  <a:pt x="0" y="0"/>
                </a:moveTo>
                <a:lnTo>
                  <a:pt x="11784568" y="0"/>
                </a:lnTo>
                <a:lnTo>
                  <a:pt x="11784568" y="1306683"/>
                </a:lnTo>
                <a:lnTo>
                  <a:pt x="0" y="130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0707" y="1575354"/>
            <a:ext cx="11397437" cy="2400182"/>
          </a:xfrm>
          <a:custGeom>
            <a:avLst/>
            <a:gdLst/>
            <a:ahLst/>
            <a:cxnLst/>
            <a:rect r="r" b="b" t="t" l="l"/>
            <a:pathLst>
              <a:path h="2400182" w="11397437">
                <a:moveTo>
                  <a:pt x="0" y="0"/>
                </a:moveTo>
                <a:lnTo>
                  <a:pt x="11397436" y="0"/>
                </a:lnTo>
                <a:lnTo>
                  <a:pt x="11397436" y="2400182"/>
                </a:lnTo>
                <a:lnTo>
                  <a:pt x="0" y="240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88330" y="4108886"/>
            <a:ext cx="10462191" cy="2877102"/>
          </a:xfrm>
          <a:custGeom>
            <a:avLst/>
            <a:gdLst/>
            <a:ahLst/>
            <a:cxnLst/>
            <a:rect r="r" b="b" t="t" l="l"/>
            <a:pathLst>
              <a:path h="2877102" w="10462191">
                <a:moveTo>
                  <a:pt x="0" y="0"/>
                </a:moveTo>
                <a:lnTo>
                  <a:pt x="10462190" y="0"/>
                </a:lnTo>
                <a:lnTo>
                  <a:pt x="10462190" y="2877103"/>
                </a:lnTo>
                <a:lnTo>
                  <a:pt x="0" y="2877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07027" y="7119339"/>
            <a:ext cx="10024796" cy="3268157"/>
          </a:xfrm>
          <a:custGeom>
            <a:avLst/>
            <a:gdLst/>
            <a:ahLst/>
            <a:cxnLst/>
            <a:rect r="r" b="b" t="t" l="l"/>
            <a:pathLst>
              <a:path h="3268157" w="10024796">
                <a:moveTo>
                  <a:pt x="0" y="0"/>
                </a:moveTo>
                <a:lnTo>
                  <a:pt x="10024796" y="0"/>
                </a:lnTo>
                <a:lnTo>
                  <a:pt x="10024796" y="3268157"/>
                </a:lnTo>
                <a:lnTo>
                  <a:pt x="0" y="32681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735753" y="448310"/>
            <a:ext cx="16308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Serviço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35753" y="2451913"/>
            <a:ext cx="20213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Produtos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35753" y="5076825"/>
            <a:ext cx="23538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Mecânicos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35753" y="8235423"/>
            <a:ext cx="28662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Funcionários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DAFn6PZ6vow</dc:identifier>
  <dcterms:modified xsi:type="dcterms:W3CDTF">2011-08-01T06:04:30Z</dcterms:modified>
  <cp:revision>1</cp:revision>
  <dc:title>Pitch Deck Empresarial Interno</dc:title>
</cp:coreProperties>
</file>