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03E"/>
    <a:srgbClr val="AA2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BFED-52F9-4C69-8F54-AB17EF12FA49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B33C7-42A7-41D3-A936-BD022BF364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6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7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2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4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8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51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E4D-AE0D-4DBA-B8B6-3E2E5EEC20AB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FF6A-DDF9-460D-BE63-5266FB6B1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83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5A040662-428A-4F6E-99B9-FE9036410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866" y="11235812"/>
            <a:ext cx="4940383" cy="2796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0361BB-FFC3-4230-8CC5-68693D1C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224" y="332383"/>
            <a:ext cx="6019658" cy="1053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9E06E5-2B26-443B-A7E9-46005DADF300}"/>
              </a:ext>
            </a:extLst>
          </p:cNvPr>
          <p:cNvSpPr/>
          <p:nvPr/>
        </p:nvSpPr>
        <p:spPr>
          <a:xfrm>
            <a:off x="0" y="193963"/>
            <a:ext cx="15184582" cy="1330281"/>
          </a:xfrm>
          <a:prstGeom prst="rect">
            <a:avLst/>
          </a:prstGeom>
          <a:solidFill>
            <a:srgbClr val="69003E"/>
          </a:solidFill>
          <a:ln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Perception mobile et vision embarquée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AA3-7783-4C98-8B57-D0083367E3A3}"/>
              </a:ext>
            </a:extLst>
          </p:cNvPr>
          <p:cNvSpPr/>
          <p:nvPr/>
        </p:nvSpPr>
        <p:spPr>
          <a:xfrm>
            <a:off x="14547273" y="193962"/>
            <a:ext cx="7052252" cy="1330281"/>
          </a:xfrm>
          <a:prstGeom prst="rect">
            <a:avLst/>
          </a:prstGeom>
          <a:noFill/>
          <a:ln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36316E-120E-47A3-A9FF-E050563300D0}"/>
              </a:ext>
            </a:extLst>
          </p:cNvPr>
          <p:cNvSpPr/>
          <p:nvPr/>
        </p:nvSpPr>
        <p:spPr>
          <a:xfrm>
            <a:off x="107495" y="1659093"/>
            <a:ext cx="5576098" cy="12614879"/>
          </a:xfrm>
          <a:prstGeom prst="roundRect">
            <a:avLst/>
          </a:prstGeom>
          <a:noFill/>
          <a:ln w="12700"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BC2512-04BB-43D1-9A1D-B5C525A4E5F0}"/>
              </a:ext>
            </a:extLst>
          </p:cNvPr>
          <p:cNvSpPr txBox="1"/>
          <p:nvPr/>
        </p:nvSpPr>
        <p:spPr>
          <a:xfrm>
            <a:off x="1059874" y="2050473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Objectifs du projet et introduction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2514A1-35F1-4CE8-ACAC-A446BFFADAC6}"/>
              </a:ext>
            </a:extLst>
          </p:cNvPr>
          <p:cNvSpPr txBox="1"/>
          <p:nvPr/>
        </p:nvSpPr>
        <p:spPr>
          <a:xfrm>
            <a:off x="356817" y="3405846"/>
            <a:ext cx="507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/>
              <a:t>Le matériel</a:t>
            </a:r>
            <a:r>
              <a:rPr lang="fr-FR" sz="2400" b="1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Renault </a:t>
            </a:r>
            <a:r>
              <a:rPr lang="fr-FR" sz="2400" dirty="0" err="1"/>
              <a:t>Twizy</a:t>
            </a:r>
            <a:r>
              <a:rPr lang="fr-FR" sz="2400" dirty="0"/>
              <a:t> </a:t>
            </a:r>
            <a:r>
              <a:rPr lang="fr-FR" sz="2400" dirty="0" err="1"/>
              <a:t>serie</a:t>
            </a:r>
            <a:r>
              <a:rPr lang="fr-FR" sz="2400" dirty="0"/>
              <a:t> 90Km/h avec capteurs RGBD et LIDAR embarqués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Unité de traitement Linux/ROS embarquée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2750DA-7C05-4C4E-A648-1A8BC341F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0" y="6298359"/>
            <a:ext cx="2577440" cy="27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7990ABB-76FE-47D5-8AA8-C4725CE5098B}"/>
              </a:ext>
            </a:extLst>
          </p:cNvPr>
          <p:cNvSpPr txBox="1"/>
          <p:nvPr/>
        </p:nvSpPr>
        <p:spPr>
          <a:xfrm>
            <a:off x="427112" y="8686043"/>
            <a:ext cx="507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personnel:</a:t>
            </a:r>
            <a:r>
              <a:rPr lang="fr-FR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14 étudiants de l’IUT d’Orsay, dont Mr Luc Boulesteix, chef d’équipe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Mr Sergio Rodriguez, Tuteur/Encadrant</a:t>
            </a:r>
            <a:endParaRPr lang="fr-FR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FE31A9-BF3F-4388-A518-961578C2C221}"/>
              </a:ext>
            </a:extLst>
          </p:cNvPr>
          <p:cNvSpPr txBox="1"/>
          <p:nvPr/>
        </p:nvSpPr>
        <p:spPr>
          <a:xfrm>
            <a:off x="395935" y="10637624"/>
            <a:ext cx="51904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/>
              <a:t>Le travail entrepris: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Etude des capteurs et vérification de leurs spécifications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Etalonnage du système caméra-LIDAR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Evaluation de systèmes de vision par ordinateur (</a:t>
            </a:r>
            <a:r>
              <a:rPr lang="fr-FR" sz="2400" dirty="0" err="1"/>
              <a:t>MobileNET</a:t>
            </a:r>
            <a:r>
              <a:rPr lang="fr-FR" sz="2400" dirty="0"/>
              <a:t> et Yolov3)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Reprojection des données LIDAR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E28AD2-0114-49F0-8C02-D826241A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8" y="5717606"/>
            <a:ext cx="2728972" cy="20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218ABA0-C4AF-4DA6-AFC8-B5F5FB051031}"/>
              </a:ext>
            </a:extLst>
          </p:cNvPr>
          <p:cNvSpPr/>
          <p:nvPr/>
        </p:nvSpPr>
        <p:spPr>
          <a:xfrm>
            <a:off x="5775000" y="1673222"/>
            <a:ext cx="6292248" cy="6347676"/>
          </a:xfrm>
          <a:prstGeom prst="roundRect">
            <a:avLst/>
          </a:prstGeom>
          <a:noFill/>
          <a:ln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02EB16-6826-4BF0-B225-C21ECDCC2BC8}"/>
              </a:ext>
            </a:extLst>
          </p:cNvPr>
          <p:cNvSpPr txBox="1"/>
          <p:nvPr/>
        </p:nvSpPr>
        <p:spPr>
          <a:xfrm>
            <a:off x="7304316" y="1721979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Validation des capteurs: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2B4A07-45C9-4E84-B15F-ED08579883A6}"/>
              </a:ext>
            </a:extLst>
          </p:cNvPr>
          <p:cNvSpPr txBox="1"/>
          <p:nvPr/>
        </p:nvSpPr>
        <p:spPr>
          <a:xfrm>
            <a:off x="5913969" y="2429497"/>
            <a:ext cx="59636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Fréquence [RGBD + LIDAR]: </a:t>
            </a:r>
            <a:r>
              <a:rPr lang="fr-FR" sz="2200" dirty="0"/>
              <a:t>l’étude d’un enregistrement permet d’évaluer la période moyenne entre échantillons, et donc la fréquence d’échantillonnage des capteurs.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2200" b="1" dirty="0"/>
              <a:t>Résolution image et profondeur [RGBD]: </a:t>
            </a:r>
            <a:r>
              <a:rPr lang="fr-FR" sz="2200" dirty="0"/>
              <a:t>l’étude d’un enregistrement nous permet d’évaluer le nombre de bits encodant les informations de couleur/profondeur ainsi que leur nombre.</a:t>
            </a:r>
          </a:p>
          <a:p>
            <a:pPr algn="just"/>
            <a:r>
              <a:rPr lang="fr-FR" sz="2200" b="1" dirty="0"/>
              <a:t>Etendue de mesure [RGBD]:</a:t>
            </a:r>
            <a:r>
              <a:rPr lang="fr-FR" sz="2200" dirty="0"/>
              <a:t> on utilise un utilitaire du fabricant (Intel </a:t>
            </a:r>
            <a:r>
              <a:rPr lang="fr-FR" sz="2200" dirty="0" err="1"/>
              <a:t>RealSense</a:t>
            </a:r>
            <a:r>
              <a:rPr lang="fr-FR" sz="2200" dirty="0"/>
              <a:t> Viewer) pour prendre des mesures de distance sur des objets placés à une distance connue.</a:t>
            </a:r>
          </a:p>
          <a:p>
            <a:pPr algn="just"/>
            <a:r>
              <a:rPr lang="fr-FR" sz="2200" b="1" dirty="0"/>
              <a:t>Etendue de mesure [LIDAR]: </a:t>
            </a:r>
            <a:r>
              <a:rPr lang="fr-FR" sz="2200" dirty="0"/>
              <a:t>l’étude d’un enregistrement fait en extérieur nous permet d’estimer l’étendue de mesure du bloc LIDAR.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EF7EEF3-5C60-44D6-B975-996330C071E7}"/>
              </a:ext>
            </a:extLst>
          </p:cNvPr>
          <p:cNvSpPr/>
          <p:nvPr/>
        </p:nvSpPr>
        <p:spPr>
          <a:xfrm>
            <a:off x="5711652" y="8071170"/>
            <a:ext cx="6621664" cy="6202802"/>
          </a:xfrm>
          <a:prstGeom prst="roundRect">
            <a:avLst/>
          </a:prstGeom>
          <a:noFill/>
          <a:ln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879EF8A-DFA8-4FDB-9E82-C38AD3DBE39A}"/>
              </a:ext>
            </a:extLst>
          </p:cNvPr>
          <p:cNvSpPr txBox="1"/>
          <p:nvPr/>
        </p:nvSpPr>
        <p:spPr>
          <a:xfrm>
            <a:off x="6666259" y="82114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Etalonnage de la caméra RGBD: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3642822-ABE5-49F3-82FF-CAA6DD7730E2}"/>
              </a:ext>
            </a:extLst>
          </p:cNvPr>
          <p:cNvSpPr txBox="1"/>
          <p:nvPr/>
        </p:nvSpPr>
        <p:spPr>
          <a:xfrm>
            <a:off x="5870927" y="8842991"/>
            <a:ext cx="5976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On utilise une méthode d’étalonnage </a:t>
            </a:r>
            <a:r>
              <a:rPr lang="fr-FR" sz="2200" b="1" dirty="0"/>
              <a:t>par mire</a:t>
            </a:r>
            <a:r>
              <a:rPr lang="fr-FR" sz="2200" dirty="0"/>
              <a:t>. On exploite une série de clichés d’un damier et une librairie python « solve </a:t>
            </a:r>
            <a:r>
              <a:rPr lang="fr-FR" sz="2200" dirty="0" err="1"/>
              <a:t>PnP</a:t>
            </a:r>
            <a:r>
              <a:rPr lang="fr-FR" sz="2200" dirty="0"/>
              <a:t> » pour déterminer expérimentalement les paramètres intrinsèques de la caméra.</a:t>
            </a:r>
          </a:p>
          <a:p>
            <a:pPr algn="just"/>
            <a:r>
              <a:rPr lang="fr-FR" sz="2200" dirty="0"/>
              <a:t>Ces paramètres permettent de construire la matrice de projection de la caméra: c’est la transformation permettant de lier des points de l’espace aux pixels de l’image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55B994-08D6-4B5D-AE0E-0A83447B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59" y="12392512"/>
            <a:ext cx="3409930" cy="11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B7620-3234-4B89-9D9B-017DAFD72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08"/>
          <a:stretch/>
        </p:blipFill>
        <p:spPr bwMode="auto">
          <a:xfrm rot="208723">
            <a:off x="6067602" y="12201266"/>
            <a:ext cx="2473429" cy="1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BA319F5-FD72-4D70-9555-3F0233530817}"/>
              </a:ext>
            </a:extLst>
          </p:cNvPr>
          <p:cNvSpPr/>
          <p:nvPr/>
        </p:nvSpPr>
        <p:spPr>
          <a:xfrm>
            <a:off x="12142544" y="1673222"/>
            <a:ext cx="9375370" cy="6202802"/>
          </a:xfrm>
          <a:prstGeom prst="roundRect">
            <a:avLst/>
          </a:prstGeom>
          <a:noFill/>
          <a:ln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C46A2A-9461-4FC8-AD87-F12F5543AE26}"/>
              </a:ext>
            </a:extLst>
          </p:cNvPr>
          <p:cNvSpPr txBox="1"/>
          <p:nvPr/>
        </p:nvSpPr>
        <p:spPr>
          <a:xfrm>
            <a:off x="13596564" y="1693443"/>
            <a:ext cx="662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Evaluation de systèmes de 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D7BD0E-BC41-4375-9BD1-38F9F0519DEB}"/>
              </a:ext>
            </a:extLst>
          </p:cNvPr>
          <p:cNvSpPr txBox="1"/>
          <p:nvPr/>
        </p:nvSpPr>
        <p:spPr>
          <a:xfrm>
            <a:off x="12333316" y="2301737"/>
            <a:ext cx="55891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Comparaison de </a:t>
            </a:r>
            <a:r>
              <a:rPr lang="fr-FR" sz="2200" b="1" dirty="0" err="1"/>
              <a:t>MobileNet</a:t>
            </a:r>
            <a:r>
              <a:rPr lang="fr-FR" sz="2200" b="1" dirty="0"/>
              <a:t> </a:t>
            </a:r>
            <a:r>
              <a:rPr lang="fr-FR" sz="2200" dirty="0"/>
              <a:t>vis-à-vis de </a:t>
            </a:r>
            <a:r>
              <a:rPr lang="fr-FR" sz="2200" b="1" dirty="0"/>
              <a:t>Yolov3, </a:t>
            </a:r>
            <a:r>
              <a:rPr lang="fr-FR" sz="2200" dirty="0"/>
              <a:t>tous deux entrainés pour détecter des voitures et des personnes.</a:t>
            </a:r>
          </a:p>
          <a:p>
            <a:pPr algn="just"/>
            <a:r>
              <a:rPr lang="fr-FR" sz="2200" dirty="0"/>
              <a:t>Comparaison sur deux critères de performance: fréquence de rafraichissement et qualité des prédictions. Les prédictions sont émises sous forme de messages ROS.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B45AFBD-14FD-40B9-A8C2-391DC9BEB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"/>
          <a:stretch/>
        </p:blipFill>
        <p:spPr bwMode="auto">
          <a:xfrm>
            <a:off x="17982403" y="2171126"/>
            <a:ext cx="3398985" cy="254725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44DF210-717D-4D1B-B36B-4A1778620C63}"/>
              </a:ext>
            </a:extLst>
          </p:cNvPr>
          <p:cNvSpPr txBox="1"/>
          <p:nvPr/>
        </p:nvSpPr>
        <p:spPr>
          <a:xfrm>
            <a:off x="12424723" y="4859532"/>
            <a:ext cx="8784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Qualification</a:t>
            </a:r>
            <a:r>
              <a:rPr lang="fr-FR" sz="2200" dirty="0"/>
              <a:t> des prédictions de </a:t>
            </a:r>
            <a:r>
              <a:rPr lang="fr-FR" sz="2200" dirty="0" err="1"/>
              <a:t>MobileNet</a:t>
            </a:r>
            <a:r>
              <a:rPr lang="fr-FR" sz="2200" dirty="0"/>
              <a:t> (VP, FP, FN) effectuées en évaluant le rapport </a:t>
            </a:r>
            <a:r>
              <a:rPr lang="fr-FR" sz="2200" dirty="0" err="1"/>
              <a:t>IoU</a:t>
            </a:r>
            <a:r>
              <a:rPr lang="fr-FR" sz="2200" dirty="0"/>
              <a:t> d’une prédiction vis-à-vis de son analogue Yolov3 et en le comparant à une valeur seuil.</a:t>
            </a:r>
          </a:p>
          <a:p>
            <a:pPr algn="just"/>
            <a:r>
              <a:rPr lang="fr-FR" sz="2200" b="1" dirty="0"/>
              <a:t>Qualification de l’ensemble des prédictions</a:t>
            </a:r>
            <a:r>
              <a:rPr lang="fr-FR" sz="2200" dirty="0"/>
              <a:t> en déterminant le taux de correspondance entre les prédictions émises (deux critères: </a:t>
            </a:r>
            <a:r>
              <a:rPr lang="fr-FR" sz="2200" i="1" dirty="0" err="1"/>
              <a:t>precision</a:t>
            </a:r>
            <a:r>
              <a:rPr lang="fr-FR" sz="2200" i="1" dirty="0"/>
              <a:t> </a:t>
            </a:r>
            <a:r>
              <a:rPr lang="fr-FR" sz="2200" dirty="0"/>
              <a:t>et </a:t>
            </a:r>
            <a:r>
              <a:rPr lang="fr-FR" sz="2200" i="1" dirty="0"/>
              <a:t>rappel</a:t>
            </a:r>
            <a:r>
              <a:rPr lang="fr-FR" sz="2200" dirty="0"/>
              <a:t>). </a:t>
            </a:r>
          </a:p>
          <a:p>
            <a:pPr algn="just"/>
            <a:r>
              <a:rPr lang="fr-FR" sz="2200" b="1" dirty="0"/>
              <a:t>Evaluation </a:t>
            </a:r>
            <a:r>
              <a:rPr lang="fr-FR" sz="2200" dirty="0"/>
              <a:t>de la fréquence d’émission des rapports en évaluant la période moyenne entre deux trames.</a:t>
            </a:r>
            <a:endParaRPr lang="fr-FR" sz="2200" b="1" dirty="0"/>
          </a:p>
          <a:p>
            <a:pPr algn="just"/>
            <a:endParaRPr lang="fr-FR" sz="220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F8663F8-F17D-430E-B1DF-F7716FD87929}"/>
              </a:ext>
            </a:extLst>
          </p:cNvPr>
          <p:cNvSpPr/>
          <p:nvPr/>
        </p:nvSpPr>
        <p:spPr>
          <a:xfrm>
            <a:off x="12424723" y="7946055"/>
            <a:ext cx="9093191" cy="6380444"/>
          </a:xfrm>
          <a:prstGeom prst="roundRect">
            <a:avLst/>
          </a:prstGeom>
          <a:noFill/>
          <a:ln>
            <a:solidFill>
              <a:srgbClr val="69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270B6B0-B76C-4C3E-B5F1-78CCA7761844}"/>
              </a:ext>
            </a:extLst>
          </p:cNvPr>
          <p:cNvSpPr txBox="1"/>
          <p:nvPr/>
        </p:nvSpPr>
        <p:spPr>
          <a:xfrm>
            <a:off x="13991827" y="8033869"/>
            <a:ext cx="6242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Reprojection et étalonnage extrinsèque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F8C4775-425E-4907-8E17-BAAF882F6808}"/>
              </a:ext>
            </a:extLst>
          </p:cNvPr>
          <p:cNvSpPr txBox="1"/>
          <p:nvPr/>
        </p:nvSpPr>
        <p:spPr>
          <a:xfrm>
            <a:off x="12518351" y="8653518"/>
            <a:ext cx="4291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Besoin de quantifier la matrice permettant de transposer les points de l’espace LIDAR dans l’espace caméra: </a:t>
            </a:r>
            <a:r>
              <a:rPr lang="fr-FR" sz="2200" dirty="0"/>
              <a:t>on développe un utilitaire permettant de reprojeter et d’aligner manuellement les points LIDAR sur un enregistrement.</a:t>
            </a:r>
          </a:p>
          <a:p>
            <a:pPr algn="just"/>
            <a:endParaRPr lang="fr-FR" sz="2200" b="1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53F1B6-4CA4-417C-89C6-89CAB5D668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71318" y="8674133"/>
            <a:ext cx="4708117" cy="250915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6E378DD-5A06-4B80-998F-635CCCBE51B3}"/>
              </a:ext>
            </a:extLst>
          </p:cNvPr>
          <p:cNvSpPr txBox="1"/>
          <p:nvPr/>
        </p:nvSpPr>
        <p:spPr>
          <a:xfrm>
            <a:off x="12492591" y="11294068"/>
            <a:ext cx="37718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Application de ces paramètres à la reprojection en temps réel:</a:t>
            </a:r>
            <a:r>
              <a:rPr lang="fr-FR" sz="2200" dirty="0"/>
              <a:t> on utilise python et ROS pour reprojeter des données LIDAR sur le flux vidéo en temps réel: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9492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752</TotalTime>
  <Words>456</Words>
  <Application>Microsoft Office PowerPoint</Application>
  <PresentationFormat>Personnalisé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Boulesteix</dc:creator>
  <cp:lastModifiedBy>Luc Boulesteix</cp:lastModifiedBy>
  <cp:revision>26</cp:revision>
  <dcterms:created xsi:type="dcterms:W3CDTF">2022-05-05T07:40:52Z</dcterms:created>
  <dcterms:modified xsi:type="dcterms:W3CDTF">2022-05-11T14:51:48Z</dcterms:modified>
</cp:coreProperties>
</file>