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6" r:id="rId7"/>
    <p:sldId id="273" r:id="rId8"/>
    <p:sldId id="260" r:id="rId9"/>
    <p:sldId id="272" r:id="rId10"/>
    <p:sldId id="265" r:id="rId11"/>
    <p:sldId id="267" r:id="rId12"/>
    <p:sldId id="268" r:id="rId13"/>
    <p:sldId id="261" r:id="rId14"/>
    <p:sldId id="269" r:id="rId15"/>
    <p:sldId id="270" r:id="rId16"/>
    <p:sldId id="271" r:id="rId17"/>
    <p:sldId id="262" r:id="rId18"/>
    <p:sldId id="274" r:id="rId19"/>
    <p:sldId id="263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851F2EB5-54A6-4114-966C-5EFE2E64D39B}">
          <p14:sldIdLst>
            <p14:sldId id="256"/>
            <p14:sldId id="264"/>
            <p14:sldId id="257"/>
            <p14:sldId id="258"/>
            <p14:sldId id="259"/>
            <p14:sldId id="266"/>
            <p14:sldId id="273"/>
            <p14:sldId id="260"/>
            <p14:sldId id="272"/>
            <p14:sldId id="265"/>
            <p14:sldId id="267"/>
            <p14:sldId id="268"/>
            <p14:sldId id="261"/>
            <p14:sldId id="269"/>
            <p14:sldId id="270"/>
            <p14:sldId id="271"/>
            <p14:sldId id="262"/>
            <p14:sldId id="274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708" autoAdjust="0"/>
  </p:normalViewPr>
  <p:slideViewPr>
    <p:cSldViewPr snapToGrid="0">
      <p:cViewPr varScale="1">
        <p:scale>
          <a:sx n="101" d="100"/>
          <a:sy n="101" d="100"/>
        </p:scale>
        <p:origin x="912" y="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E9964A-6EE4-AD35-3182-091939CEC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E376AA-7E96-407A-B97C-9A23525AC1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31F185-E282-D2BE-7130-07431F110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2F75-ED67-4BDB-8CB2-377F5D8AA3B5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7AE159-F86C-71BC-D2B6-DA5D94699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DEF117-0DAE-06D1-8EEB-7DBB622DF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2B26-CBD4-4E10-A541-EC4E08F881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9920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DF31E8-2E75-EA13-B7EE-241790F24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54CB19E-47FB-86DC-A89F-6E4C14FC2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FEA42D-AC8A-CBBB-5D48-4276DF0AF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2F75-ED67-4BDB-8CB2-377F5D8AA3B5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B3785E-D0FC-1BC3-824B-4879DAC87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691315-5559-3D6A-03BD-018E0A0CB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2B26-CBD4-4E10-A541-EC4E08F881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728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DCBA1AB-7355-C14F-F08C-8415066289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9CE8EAD-D4CF-4F30-90BA-766661EA3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620DD3-7A85-F0A8-52FE-F894D3E4D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2F75-ED67-4BDB-8CB2-377F5D8AA3B5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4B83D9-B4D5-B409-3C54-E7D77082A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28E10B-2B92-6E61-CB82-0CB30CF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2B26-CBD4-4E10-A541-EC4E08F881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073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F5D473-025E-60F2-CB1D-8A71200C1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16B6C8-5A48-E8FA-D479-B527B039D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805B55-157A-52EB-554E-14117F162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2F75-ED67-4BDB-8CB2-377F5D8AA3B5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CF8037-5239-15DD-313C-FD4EF543E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DC0C85-D24C-B94A-3129-B4B2E169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2B26-CBD4-4E10-A541-EC4E08F881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652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CBEF99-0AA8-D141-7394-436730342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015D69-5CE2-B65C-3CA8-DB7D9FCE3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66E286-7B39-98E5-AA10-7C710CE3E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2F75-ED67-4BDB-8CB2-377F5D8AA3B5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DC9EFD-4F1D-7A7F-9482-03AF20F62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1FCE8B-6FB9-1831-EB4A-C4F35BE39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2B26-CBD4-4E10-A541-EC4E08F881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6914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04C200-8548-88A3-2A6D-6605C7B84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882153-53BA-D0A3-2D3B-65D31D0328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8C3839B-3222-F728-5B85-A4B0BF136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F6B87C7-CEA7-A7C4-096C-5A5792978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2F75-ED67-4BDB-8CB2-377F5D8AA3B5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0C3D6D-9BB3-1D78-54B0-492B41466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3F3E73D-46D0-C3DD-D3F9-66738A663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2B26-CBD4-4E10-A541-EC4E08F881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436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044EA0-C940-2F73-6572-202BBE185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10528D-80EB-2571-981F-67670172D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0FDC6C8-DC96-6908-DD0C-26DAC534E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144FBC9-00AA-4639-8286-4289325F74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E3190ED-55C4-F6D8-55F6-41D64D03B4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3E63CD8-8BA8-3BCC-E771-111E88228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2F75-ED67-4BDB-8CB2-377F5D8AA3B5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D3C3A08-6BCD-F787-F1A2-5BA18DED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E2A1FBC-4D44-7225-AEB3-C422EA73B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2B26-CBD4-4E10-A541-EC4E08F881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733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368AB5-5C78-8418-C987-C7DC4C4C3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D1978D5-583C-4105-BF1E-9DDE65566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2F75-ED67-4BDB-8CB2-377F5D8AA3B5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E8705D7-896F-0E2D-3408-A66EA1599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1CA6647-08E8-A962-E527-90C147125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2B26-CBD4-4E10-A541-EC4E08F881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8582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F9AEDC3-A128-E159-687C-3D082AC5D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2F75-ED67-4BDB-8CB2-377F5D8AA3B5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6D6352D-C89B-A6A3-9D8A-CAC5405E5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264336-31C7-3244-0039-090F67CDE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2B26-CBD4-4E10-A541-EC4E08F881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4131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83752D-8C13-41F3-432A-3815F27FB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FC1BFD-F749-0008-6E52-534FACB3A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45C35DB-2FEE-FE24-3D2C-3E2F51BA9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54B0A7-FDFF-7715-8A20-5EDBEBE6F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2F75-ED67-4BDB-8CB2-377F5D8AA3B5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FE38D18-8411-237A-EDF3-A47824140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F344C1-42E9-2841-0415-0999F7A4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2B26-CBD4-4E10-A541-EC4E08F881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940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1DF277-B806-B2B3-DCBB-17F69A7B2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7C58BC5-DD70-1332-CCC9-A8A453C0AD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0E5976-C47C-5C30-8BD1-64461D0BA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7214167-B9C0-02CE-DFB3-7042BF8F2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2F75-ED67-4BDB-8CB2-377F5D8AA3B5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986462-5AE0-5C31-DFFC-CE4BABFBD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0454E1-A384-B511-8E0C-2A77372C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2B26-CBD4-4E10-A541-EC4E08F881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395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AFA0EC7-D68B-B09D-9DCB-135DEDAD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BA8193-35E1-61FB-92EA-E8D8B3636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C18C40-C44F-B652-C00D-A9555F472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02F75-ED67-4BDB-8CB2-377F5D8AA3B5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0E5364-A6C8-AB33-6123-9ACE4C27D3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23ECC4-CD84-CE1E-0476-A6A20EF30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72B26-CBD4-4E10-A541-EC4E08F881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4898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7" Type="http://schemas.openxmlformats.org/officeDocument/2006/relationships/image" Target="../media/image1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2B59C7-E9BD-7A6D-76F3-8561F347A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554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Redução da dimensionalidade em bigdata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822FB3-8A3F-6AC1-57F4-DA5E20779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2151"/>
            <a:ext cx="9144000" cy="1022800"/>
          </a:xfrm>
        </p:spPr>
        <p:txBody>
          <a:bodyPr>
            <a:norm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Lucca de Castro Machado – 32292783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Prof. Dr. Anderson Borba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444A756-317A-C4FC-D900-B7FF09EA7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8454" y="133437"/>
            <a:ext cx="2262571" cy="59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135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ADBDF8-9FD1-30D9-A818-3AD9B333B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887" y="116984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Bases de dados utilizadas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6D0406C-52E9-388A-81C6-8A34BEC2A493}"/>
              </a:ext>
            </a:extLst>
          </p:cNvPr>
          <p:cNvSpPr txBox="1">
            <a:spLocks/>
          </p:cNvSpPr>
          <p:nvPr/>
        </p:nvSpPr>
        <p:spPr>
          <a:xfrm>
            <a:off x="146649" y="139024"/>
            <a:ext cx="11128076" cy="7236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Procedimentos metodológicos</a:t>
            </a:r>
            <a:endParaRPr lang="pt-BR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73F7134-DF53-4ECB-184C-0404A16F55A4}"/>
              </a:ext>
            </a:extLst>
          </p:cNvPr>
          <p:cNvSpPr txBox="1"/>
          <p:nvPr/>
        </p:nvSpPr>
        <p:spPr>
          <a:xfrm>
            <a:off x="1146645" y="3053340"/>
            <a:ext cx="22320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cs typeface="Arial" panose="020B0604020202020204" pitchFamily="34" charset="0"/>
              </a:rPr>
              <a:t>$50</a:t>
            </a:r>
          </a:p>
        </p:txBody>
      </p:sp>
      <p:pic>
        <p:nvPicPr>
          <p:cNvPr id="17" name="Gráfico 16" descr="Classificar com preenchimento sólido">
            <a:extLst>
              <a:ext uri="{FF2B5EF4-FFF2-40B4-BE49-F238E27FC236}">
                <a16:creationId xmlns:a16="http://schemas.microsoft.com/office/drawing/2014/main" id="{470616B3-79CC-64A2-B1E4-443F81B8D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17962" y="3154603"/>
            <a:ext cx="914400" cy="914400"/>
          </a:xfrm>
          <a:prstGeom prst="rect">
            <a:avLst/>
          </a:prstGeom>
        </p:spPr>
      </p:pic>
      <p:pic>
        <p:nvPicPr>
          <p:cNvPr id="19" name="Gráfico 18" descr="Início com preenchimento sólido">
            <a:extLst>
              <a:ext uri="{FF2B5EF4-FFF2-40B4-BE49-F238E27FC236}">
                <a16:creationId xmlns:a16="http://schemas.microsoft.com/office/drawing/2014/main" id="{B4D5974C-04FC-3120-9D40-7E090D3E92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57283" y="2765792"/>
            <a:ext cx="1326416" cy="1326416"/>
          </a:xfrm>
          <a:prstGeom prst="rect">
            <a:avLst/>
          </a:prstGeom>
        </p:spPr>
      </p:pic>
      <p:pic>
        <p:nvPicPr>
          <p:cNvPr id="21" name="Gráfico 20" descr="Dólar com preenchimento sólido">
            <a:extLst>
              <a:ext uri="{FF2B5EF4-FFF2-40B4-BE49-F238E27FC236}">
                <a16:creationId xmlns:a16="http://schemas.microsoft.com/office/drawing/2014/main" id="{DADC3A50-45E0-81C3-C750-052963F5EE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49996" y="3103971"/>
            <a:ext cx="914400" cy="91440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D8C581A4-9B3C-B63C-1C55-D0B4F255D0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42327" y="3090943"/>
            <a:ext cx="1231630" cy="978060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2230F05A-870C-95AC-1C5E-5E243EA93A84}"/>
              </a:ext>
            </a:extLst>
          </p:cNvPr>
          <p:cNvSpPr txBox="1"/>
          <p:nvPr/>
        </p:nvSpPr>
        <p:spPr>
          <a:xfrm>
            <a:off x="1500328" y="4425760"/>
            <a:ext cx="22320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Adult data set</a:t>
            </a:r>
          </a:p>
          <a:p>
            <a:pPr algn="ctr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50 mil registros</a:t>
            </a:r>
          </a:p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15 atributos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A3CD5AE-E7C3-D31A-9360-89F047F5BF79}"/>
              </a:ext>
            </a:extLst>
          </p:cNvPr>
          <p:cNvSpPr txBox="1"/>
          <p:nvPr/>
        </p:nvSpPr>
        <p:spPr>
          <a:xfrm>
            <a:off x="4979983" y="4425760"/>
            <a:ext cx="22320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kern="15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House</a:t>
            </a:r>
            <a:r>
              <a:rPr lang="pt-BR" sz="1800" kern="15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BR" sz="1800" kern="15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prices</a:t>
            </a:r>
            <a:endParaRPr lang="pt-BR" sz="1800" kern="15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pt-BR" kern="15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kern="15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 mil registros</a:t>
            </a:r>
          </a:p>
          <a:p>
            <a:pPr algn="ctr"/>
            <a:r>
              <a:rPr lang="pt-BR" kern="15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 atributos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6188127A-F8DD-499F-DE8E-3C154ECA8D82}"/>
              </a:ext>
            </a:extLst>
          </p:cNvPr>
          <p:cNvSpPr txBox="1"/>
          <p:nvPr/>
        </p:nvSpPr>
        <p:spPr>
          <a:xfrm>
            <a:off x="8542125" y="4425760"/>
            <a:ext cx="22320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kern="15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Imagens</a:t>
            </a:r>
          </a:p>
          <a:p>
            <a:pPr algn="ctr"/>
            <a:endParaRPr lang="pt-BR" kern="15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kern="15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 imagens</a:t>
            </a:r>
          </a:p>
          <a:p>
            <a:pPr algn="ctr"/>
            <a:r>
              <a:rPr lang="pt-BR" kern="15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31,6 MB 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6AB6662-EE17-55AA-2D2E-5E4AF0EAAB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48454" y="133437"/>
            <a:ext cx="2262571" cy="59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229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6D0406C-52E9-388A-81C6-8A34BEC2A493}"/>
              </a:ext>
            </a:extLst>
          </p:cNvPr>
          <p:cNvSpPr txBox="1">
            <a:spLocks/>
          </p:cNvSpPr>
          <p:nvPr/>
        </p:nvSpPr>
        <p:spPr>
          <a:xfrm>
            <a:off x="146649" y="139024"/>
            <a:ext cx="11128076" cy="7236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Procedimentos metodológicos</a:t>
            </a:r>
            <a:endParaRPr lang="pt-BR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6C33EA93-C8DC-CCF1-1B27-31C25A4681B4}"/>
              </a:ext>
            </a:extLst>
          </p:cNvPr>
          <p:cNvSpPr txBox="1">
            <a:spLocks/>
          </p:cNvSpPr>
          <p:nvPr/>
        </p:nvSpPr>
        <p:spPr>
          <a:xfrm>
            <a:off x="2421463" y="1749142"/>
            <a:ext cx="1755475" cy="45192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9F0D016B-0203-3FFD-632D-638E46FB097E}"/>
              </a:ext>
            </a:extLst>
          </p:cNvPr>
          <p:cNvSpPr txBox="1">
            <a:spLocks/>
          </p:cNvSpPr>
          <p:nvPr/>
        </p:nvSpPr>
        <p:spPr>
          <a:xfrm>
            <a:off x="7886056" y="1749142"/>
            <a:ext cx="1755475" cy="4519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Sotfwares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20DA7AF1-7A5F-E149-B6CE-DEB30E1DC692}"/>
              </a:ext>
            </a:extLst>
          </p:cNvPr>
          <p:cNvCxnSpPr>
            <a:cxnSpLocks/>
          </p:cNvCxnSpPr>
          <p:nvPr/>
        </p:nvCxnSpPr>
        <p:spPr>
          <a:xfrm>
            <a:off x="5878732" y="1749142"/>
            <a:ext cx="0" cy="456407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spaço Reservado para Conteúdo 15">
            <a:extLst>
              <a:ext uri="{FF2B5EF4-FFF2-40B4-BE49-F238E27FC236}">
                <a16:creationId xmlns:a16="http://schemas.microsoft.com/office/drawing/2014/main" id="{74DBB016-3A09-ADFC-7F06-68B0B350B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0308" y="2623127"/>
            <a:ext cx="5157787" cy="3657600"/>
          </a:xfrm>
        </p:spPr>
        <p:txBody>
          <a:bodyPr/>
          <a:lstStyle/>
          <a:p>
            <a:r>
              <a:rPr lang="en-US" sz="1800" kern="15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AMD Ryzen 7 5700G 3.80 GHz</a:t>
            </a:r>
          </a:p>
          <a:p>
            <a:r>
              <a:rPr lang="en-US" sz="1800" kern="15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Memória</a:t>
            </a:r>
            <a:r>
              <a:rPr lang="en-US" sz="1800" kern="15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RAM 32GB (2x16) DDR4 3600MHz</a:t>
            </a:r>
            <a:endParaRPr lang="en-US" sz="1800" kern="15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pt-BR" sz="1800" kern="15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SSD 512GB</a:t>
            </a:r>
            <a:endParaRPr lang="en-US" sz="1800" kern="15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kern="15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Leitura 3100MBs</a:t>
            </a:r>
            <a:endParaRPr lang="en-US" sz="1800" kern="15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kern="15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Gravação 1500MBs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Espaço Reservado para Conteúdo 19">
            <a:extLst>
              <a:ext uri="{FF2B5EF4-FFF2-40B4-BE49-F238E27FC236}">
                <a16:creationId xmlns:a16="http://schemas.microsoft.com/office/drawing/2014/main" id="{C287EA51-7529-0FF3-DD05-562E0ED541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23127"/>
            <a:ext cx="5183188" cy="3657600"/>
          </a:xfrm>
        </p:spPr>
        <p:txBody>
          <a:bodyPr/>
          <a:lstStyle/>
          <a:p>
            <a:r>
              <a:rPr lang="en-US" sz="1800" kern="15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Jupyter Notebook 6.5.2</a:t>
            </a:r>
          </a:p>
          <a:p>
            <a:r>
              <a:rPr lang="en-US" sz="1800" kern="15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Symbols"/>
                <a:cs typeface="Arial" panose="020B0604020202020204" pitchFamily="34" charset="0"/>
              </a:rPr>
              <a:t>Python 3.10.2</a:t>
            </a:r>
            <a:endParaRPr lang="pt-BR" sz="1800" dirty="0">
              <a:effectLst/>
              <a:latin typeface="Arial" panose="020B0604020202020204" pitchFamily="34" charset="0"/>
              <a:ea typeface="Noto Sans Symbols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Bibliotecas:</a:t>
            </a:r>
          </a:p>
          <a:p>
            <a:r>
              <a:rPr lang="pt-BR" sz="1800" kern="15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Time</a:t>
            </a:r>
          </a:p>
          <a:p>
            <a:r>
              <a:rPr lang="pt-BR" sz="1800" kern="15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Panda</a:t>
            </a:r>
          </a:p>
          <a:p>
            <a:r>
              <a:rPr lang="pt-BR" sz="1800" kern="15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Seaborns</a:t>
            </a:r>
            <a:endParaRPr lang="pt-BR" sz="1800" kern="15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pt-BR" sz="1800" kern="15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Matplotlib</a:t>
            </a:r>
            <a:endParaRPr lang="pt-BR" sz="1800" kern="15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pt-BR" sz="1800" kern="15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Sklearn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677193A-7C5B-EE1D-828F-764CCF4FA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8454" y="133437"/>
            <a:ext cx="2262571" cy="59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461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6D0406C-52E9-388A-81C6-8A34BEC2A493}"/>
              </a:ext>
            </a:extLst>
          </p:cNvPr>
          <p:cNvSpPr txBox="1">
            <a:spLocks/>
          </p:cNvSpPr>
          <p:nvPr/>
        </p:nvSpPr>
        <p:spPr>
          <a:xfrm>
            <a:off x="146649" y="139024"/>
            <a:ext cx="11128076" cy="7236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Procedimentos metodológicos</a:t>
            </a:r>
            <a:endParaRPr lang="pt-BR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7410291-C713-8459-75C1-F7E898148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26" y="2062514"/>
            <a:ext cx="5205783" cy="42870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278803C9-989F-17CC-5BCF-8DF5E2AFCDDA}"/>
              </a:ext>
            </a:extLst>
          </p:cNvPr>
          <p:cNvCxnSpPr>
            <a:cxnSpLocks/>
          </p:cNvCxnSpPr>
          <p:nvPr/>
        </p:nvCxnSpPr>
        <p:spPr>
          <a:xfrm>
            <a:off x="6268129" y="1785515"/>
            <a:ext cx="0" cy="456407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Imagem 11">
            <a:extLst>
              <a:ext uri="{FF2B5EF4-FFF2-40B4-BE49-F238E27FC236}">
                <a16:creationId xmlns:a16="http://schemas.microsoft.com/office/drawing/2014/main" id="{B89F1BE1-D8A3-3C2F-1675-65E1DBEC4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564" y="2151009"/>
            <a:ext cx="4778971" cy="430363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F9A31F01-1B6D-8870-4F14-FD08EEB43550}"/>
              </a:ext>
            </a:extLst>
          </p:cNvPr>
          <p:cNvSpPr txBox="1"/>
          <p:nvPr/>
        </p:nvSpPr>
        <p:spPr>
          <a:xfrm>
            <a:off x="2092700" y="1227679"/>
            <a:ext cx="2232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Base de dados estruturado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2BD73A1-8E92-93BB-CD46-637450B0AAA5}"/>
              </a:ext>
            </a:extLst>
          </p:cNvPr>
          <p:cNvSpPr txBox="1"/>
          <p:nvPr/>
        </p:nvSpPr>
        <p:spPr>
          <a:xfrm>
            <a:off x="8196032" y="1089179"/>
            <a:ext cx="22320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Base de dados</a:t>
            </a:r>
          </a:p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</a:p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estruturado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1DD2418-7673-CD40-F2E5-0DC9DFFB19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8454" y="133437"/>
            <a:ext cx="2262571" cy="59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51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6EFAA71-3660-4B1E-A5E2-917AF1687194}"/>
              </a:ext>
            </a:extLst>
          </p:cNvPr>
          <p:cNvSpPr txBox="1">
            <a:spLocks/>
          </p:cNvSpPr>
          <p:nvPr/>
        </p:nvSpPr>
        <p:spPr>
          <a:xfrm>
            <a:off x="146649" y="139024"/>
            <a:ext cx="3510950" cy="7236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000" dirty="0"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F2357C03-D49E-01CF-0C1A-29950A2E8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887" y="116984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>
                <a:latin typeface="Arial" panose="020B0604020202020204" pitchFamily="34" charset="0"/>
                <a:cs typeface="Arial" panose="020B0604020202020204" pitchFamily="34" charset="0"/>
              </a:rPr>
              <a:t>Bases de dados estruturado - Classificação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947771A5-B8D1-546F-8C80-F3A5B2F90A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361434"/>
              </p:ext>
            </p:extLst>
          </p:nvPr>
        </p:nvGraphicFramePr>
        <p:xfrm>
          <a:off x="564862" y="2396014"/>
          <a:ext cx="5351844" cy="42672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675607">
                  <a:extLst>
                    <a:ext uri="{9D8B030D-6E8A-4147-A177-3AD203B41FA5}">
                      <a16:colId xmlns:a16="http://schemas.microsoft.com/office/drawing/2014/main" val="119535040"/>
                    </a:ext>
                  </a:extLst>
                </a:gridCol>
                <a:gridCol w="2676237">
                  <a:extLst>
                    <a:ext uri="{9D8B030D-6E8A-4147-A177-3AD203B41FA5}">
                      <a16:colId xmlns:a16="http://schemas.microsoft.com/office/drawing/2014/main" val="27301861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b="1" kern="1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Taxa de acerto</a:t>
                      </a:r>
                      <a:endParaRPr lang="pt-BR" sz="1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b="1" kern="1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Tempo de execução</a:t>
                      </a:r>
                      <a:endParaRPr lang="pt-BR" sz="1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4050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0.9404</a:t>
                      </a:r>
                      <a:endParaRPr lang="pt-BR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2.563</a:t>
                      </a:r>
                      <a:endParaRPr lang="pt-BR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6853788"/>
                  </a:ext>
                </a:extLst>
              </a:tr>
            </a:tbl>
          </a:graphicData>
        </a:graphic>
      </p:graphicFrame>
      <p:sp>
        <p:nvSpPr>
          <p:cNvPr id="12" name="CaixaDeTexto 11">
            <a:extLst>
              <a:ext uri="{FF2B5EF4-FFF2-40B4-BE49-F238E27FC236}">
                <a16:creationId xmlns:a16="http://schemas.microsoft.com/office/drawing/2014/main" id="{E84C0AC3-5FFF-2CE0-DE94-0AFEB40C1B1F}"/>
              </a:ext>
            </a:extLst>
          </p:cNvPr>
          <p:cNvSpPr txBox="1"/>
          <p:nvPr/>
        </p:nvSpPr>
        <p:spPr>
          <a:xfrm>
            <a:off x="452887" y="2060793"/>
            <a:ext cx="426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Base sem redução da dimensionalidade</a:t>
            </a:r>
          </a:p>
        </p:txBody>
      </p:sp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B66E8159-318F-3D54-F0EE-3ED2BB40D4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672962"/>
              </p:ext>
            </p:extLst>
          </p:nvPr>
        </p:nvGraphicFramePr>
        <p:xfrm>
          <a:off x="564862" y="4303132"/>
          <a:ext cx="5351844" cy="17068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43500">
                  <a:extLst>
                    <a:ext uri="{9D8B030D-6E8A-4147-A177-3AD203B41FA5}">
                      <a16:colId xmlns:a16="http://schemas.microsoft.com/office/drawing/2014/main" val="1860917909"/>
                    </a:ext>
                  </a:extLst>
                </a:gridCol>
                <a:gridCol w="1664898">
                  <a:extLst>
                    <a:ext uri="{9D8B030D-6E8A-4147-A177-3AD203B41FA5}">
                      <a16:colId xmlns:a16="http://schemas.microsoft.com/office/drawing/2014/main" val="157310001"/>
                    </a:ext>
                  </a:extLst>
                </a:gridCol>
                <a:gridCol w="2043446">
                  <a:extLst>
                    <a:ext uri="{9D8B030D-6E8A-4147-A177-3AD203B41FA5}">
                      <a16:colId xmlns:a16="http://schemas.microsoft.com/office/drawing/2014/main" val="3871396286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b="1" kern="1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n_components</a:t>
                      </a:r>
                      <a:endParaRPr lang="pt-BR" sz="1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b="1" kern="1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Taxa de acerto</a:t>
                      </a:r>
                      <a:endParaRPr lang="pt-BR" sz="1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b="1" kern="1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Tempo de execução</a:t>
                      </a:r>
                      <a:endParaRPr lang="pt-BR" sz="1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9967153"/>
                  </a:ext>
                </a:extLst>
              </a:tr>
              <a:tr h="169545"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b="0" kern="1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pt-BR" sz="14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b="0" kern="1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0.9404</a:t>
                      </a:r>
                      <a:endParaRPr lang="pt-BR" sz="14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b="0" kern="1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2.341</a:t>
                      </a:r>
                      <a:endParaRPr lang="pt-BR" sz="14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584767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b="0" kern="1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pt-BR" sz="14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b="0" kern="1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0.9404</a:t>
                      </a:r>
                      <a:endParaRPr lang="pt-BR" sz="14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b="0" kern="1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2.303</a:t>
                      </a:r>
                      <a:endParaRPr lang="pt-BR" sz="14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92932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b="0" kern="1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pt-BR" sz="14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b="0" kern="1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0.9404</a:t>
                      </a:r>
                      <a:endParaRPr lang="pt-BR" sz="14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b="0" kern="1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2.244</a:t>
                      </a:r>
                      <a:endParaRPr lang="pt-BR" sz="14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363378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b="0" kern="1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pt-BR" sz="14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b="0" kern="1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0.9404</a:t>
                      </a:r>
                      <a:endParaRPr lang="pt-BR" sz="14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b="0" kern="1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2.349</a:t>
                      </a:r>
                      <a:endParaRPr lang="pt-BR" sz="14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4885154"/>
                  </a:ext>
                </a:extLst>
              </a:tr>
              <a:tr h="169545"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b="0" kern="1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pt-BR" sz="14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b="0" kern="1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0.9404</a:t>
                      </a:r>
                      <a:endParaRPr lang="pt-BR" sz="14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b="0" kern="1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2.401</a:t>
                      </a:r>
                      <a:endParaRPr lang="pt-BR" sz="14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263749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b="0" kern="1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pt-BR" sz="14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b="0" kern="1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0.9404</a:t>
                      </a:r>
                      <a:endParaRPr lang="pt-BR" sz="14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b="0" kern="1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2.474</a:t>
                      </a:r>
                      <a:endParaRPr lang="pt-BR" sz="14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719487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b="0" kern="1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sz="14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b="0" kern="1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0.9404</a:t>
                      </a:r>
                      <a:endParaRPr lang="pt-BR" sz="14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b="0" kern="1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2.821</a:t>
                      </a:r>
                      <a:endParaRPr lang="pt-BR" sz="14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8284293"/>
                  </a:ext>
                </a:extLst>
              </a:tr>
            </a:tbl>
          </a:graphicData>
        </a:graphic>
      </p:graphicFrame>
      <p:sp>
        <p:nvSpPr>
          <p:cNvPr id="14" name="CaixaDeTexto 13">
            <a:extLst>
              <a:ext uri="{FF2B5EF4-FFF2-40B4-BE49-F238E27FC236}">
                <a16:creationId xmlns:a16="http://schemas.microsoft.com/office/drawing/2014/main" id="{19493A70-F027-D882-8783-BAFBB568D9DB}"/>
              </a:ext>
            </a:extLst>
          </p:cNvPr>
          <p:cNvSpPr txBox="1"/>
          <p:nvPr/>
        </p:nvSpPr>
        <p:spPr>
          <a:xfrm>
            <a:off x="452886" y="3885540"/>
            <a:ext cx="426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Base reduzida pelo PCA</a:t>
            </a:r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26DCD488-2BD6-3A2C-B7B5-2332518EE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02992"/>
              </p:ext>
            </p:extLst>
          </p:nvPr>
        </p:nvGraphicFramePr>
        <p:xfrm>
          <a:off x="6275296" y="4300078"/>
          <a:ext cx="5391151" cy="17068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595716">
                  <a:extLst>
                    <a:ext uri="{9D8B030D-6E8A-4147-A177-3AD203B41FA5}">
                      <a16:colId xmlns:a16="http://schemas.microsoft.com/office/drawing/2014/main" val="343253896"/>
                    </a:ext>
                  </a:extLst>
                </a:gridCol>
                <a:gridCol w="1721223">
                  <a:extLst>
                    <a:ext uri="{9D8B030D-6E8A-4147-A177-3AD203B41FA5}">
                      <a16:colId xmlns:a16="http://schemas.microsoft.com/office/drawing/2014/main" val="597474684"/>
                    </a:ext>
                  </a:extLst>
                </a:gridCol>
                <a:gridCol w="2074212">
                  <a:extLst>
                    <a:ext uri="{9D8B030D-6E8A-4147-A177-3AD203B41FA5}">
                      <a16:colId xmlns:a16="http://schemas.microsoft.com/office/drawing/2014/main" val="22044618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b="1" kern="1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n_components</a:t>
                      </a:r>
                      <a:endParaRPr lang="pt-BR" sz="1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b="1" kern="1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Taxa de acerto</a:t>
                      </a:r>
                      <a:endParaRPr lang="pt-BR" sz="1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b="1" kern="1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Tempo de execução</a:t>
                      </a:r>
                      <a:endParaRPr lang="pt-BR" sz="1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1479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pt-BR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0.9396</a:t>
                      </a:r>
                      <a:endParaRPr lang="pt-BR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2.201</a:t>
                      </a:r>
                      <a:endParaRPr lang="pt-BR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202931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pt-B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0.9384</a:t>
                      </a:r>
                      <a:endParaRPr lang="pt-BR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2.274</a:t>
                      </a:r>
                      <a:endParaRPr lang="pt-B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834907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pt-B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0.9355</a:t>
                      </a:r>
                      <a:endParaRPr lang="pt-B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2.311</a:t>
                      </a:r>
                      <a:endParaRPr lang="pt-B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66580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pt-B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0.9312</a:t>
                      </a:r>
                      <a:endParaRPr lang="pt-BR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2.383</a:t>
                      </a:r>
                      <a:endParaRPr lang="pt-B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00621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pt-B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0.9304</a:t>
                      </a:r>
                      <a:endParaRPr lang="pt-BR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2.424</a:t>
                      </a:r>
                      <a:endParaRPr lang="pt-B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36869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pt-B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0.9186</a:t>
                      </a:r>
                      <a:endParaRPr lang="pt-B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2.481</a:t>
                      </a:r>
                      <a:endParaRPr lang="pt-BR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671581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0.8972</a:t>
                      </a:r>
                      <a:endParaRPr lang="pt-B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2.868</a:t>
                      </a:r>
                      <a:endParaRPr lang="pt-BR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19520207"/>
                  </a:ext>
                </a:extLst>
              </a:tr>
            </a:tbl>
          </a:graphicData>
        </a:graphic>
      </p:graphicFrame>
      <p:sp>
        <p:nvSpPr>
          <p:cNvPr id="16" name="CaixaDeTexto 15">
            <a:extLst>
              <a:ext uri="{FF2B5EF4-FFF2-40B4-BE49-F238E27FC236}">
                <a16:creationId xmlns:a16="http://schemas.microsoft.com/office/drawing/2014/main" id="{3ECD65C8-34F9-5D9D-1122-31624950BF6F}"/>
              </a:ext>
            </a:extLst>
          </p:cNvPr>
          <p:cNvSpPr txBox="1"/>
          <p:nvPr/>
        </p:nvSpPr>
        <p:spPr>
          <a:xfrm>
            <a:off x="6181334" y="3885540"/>
            <a:ext cx="426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Base reduzida pelo kernel PCA</a:t>
            </a:r>
          </a:p>
        </p:txBody>
      </p:sp>
      <p:graphicFrame>
        <p:nvGraphicFramePr>
          <p:cNvPr id="17" name="Tabela 16">
            <a:extLst>
              <a:ext uri="{FF2B5EF4-FFF2-40B4-BE49-F238E27FC236}">
                <a16:creationId xmlns:a16="http://schemas.microsoft.com/office/drawing/2014/main" id="{65C78901-2648-594E-20BF-C05D195BF3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956798"/>
              </p:ext>
            </p:extLst>
          </p:nvPr>
        </p:nvGraphicFramePr>
        <p:xfrm>
          <a:off x="6275296" y="2396014"/>
          <a:ext cx="5391151" cy="42672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13645">
                  <a:extLst>
                    <a:ext uri="{9D8B030D-6E8A-4147-A177-3AD203B41FA5}">
                      <a16:colId xmlns:a16="http://schemas.microsoft.com/office/drawing/2014/main" val="2934630218"/>
                    </a:ext>
                  </a:extLst>
                </a:gridCol>
                <a:gridCol w="1712259">
                  <a:extLst>
                    <a:ext uri="{9D8B030D-6E8A-4147-A177-3AD203B41FA5}">
                      <a16:colId xmlns:a16="http://schemas.microsoft.com/office/drawing/2014/main" val="1586696391"/>
                    </a:ext>
                  </a:extLst>
                </a:gridCol>
                <a:gridCol w="2065247">
                  <a:extLst>
                    <a:ext uri="{9D8B030D-6E8A-4147-A177-3AD203B41FA5}">
                      <a16:colId xmlns:a16="http://schemas.microsoft.com/office/drawing/2014/main" val="31680995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b="1" kern="1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n_components</a:t>
                      </a:r>
                      <a:endParaRPr lang="pt-BR" sz="1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b="1" kern="1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Taxa de acerto</a:t>
                      </a:r>
                      <a:endParaRPr lang="pt-BR" sz="1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b="1" kern="1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Tempo de execução</a:t>
                      </a:r>
                      <a:endParaRPr lang="pt-BR" sz="1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94784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pt-B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0.8908</a:t>
                      </a:r>
                      <a:endParaRPr lang="pt-BR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2.981</a:t>
                      </a:r>
                      <a:endParaRPr lang="pt-BR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3813948"/>
                  </a:ext>
                </a:extLst>
              </a:tr>
            </a:tbl>
          </a:graphicData>
        </a:graphic>
      </p:graphicFrame>
      <p:sp>
        <p:nvSpPr>
          <p:cNvPr id="18" name="CaixaDeTexto 17">
            <a:extLst>
              <a:ext uri="{FF2B5EF4-FFF2-40B4-BE49-F238E27FC236}">
                <a16:creationId xmlns:a16="http://schemas.microsoft.com/office/drawing/2014/main" id="{97D40891-F17B-D59A-E5A0-A6874C56737A}"/>
              </a:ext>
            </a:extLst>
          </p:cNvPr>
          <p:cNvSpPr txBox="1"/>
          <p:nvPr/>
        </p:nvSpPr>
        <p:spPr>
          <a:xfrm>
            <a:off x="6181333" y="2026682"/>
            <a:ext cx="426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Base reduzida pelo LDA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741D67D-F317-4BF7-EBD1-B8F4B015F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8454" y="133437"/>
            <a:ext cx="2262571" cy="59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410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6EFAA71-3660-4B1E-A5E2-917AF1687194}"/>
              </a:ext>
            </a:extLst>
          </p:cNvPr>
          <p:cNvSpPr txBox="1">
            <a:spLocks/>
          </p:cNvSpPr>
          <p:nvPr/>
        </p:nvSpPr>
        <p:spPr>
          <a:xfrm>
            <a:off x="146649" y="139024"/>
            <a:ext cx="3510950" cy="7236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000" dirty="0"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F2357C03-D49E-01CF-0C1A-29950A2E8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887" y="952500"/>
            <a:ext cx="10515600" cy="4568681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Bases de dados estruturado - Regressão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84C0AC3-5FFF-2CE0-DE94-0AFEB40C1B1F}"/>
              </a:ext>
            </a:extLst>
          </p:cNvPr>
          <p:cNvSpPr txBox="1"/>
          <p:nvPr/>
        </p:nvSpPr>
        <p:spPr>
          <a:xfrm>
            <a:off x="452887" y="1681377"/>
            <a:ext cx="426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Base sem redução da dimensionalidade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9493A70-F027-D882-8783-BAFBB568D9DB}"/>
              </a:ext>
            </a:extLst>
          </p:cNvPr>
          <p:cNvSpPr txBox="1"/>
          <p:nvPr/>
        </p:nvSpPr>
        <p:spPr>
          <a:xfrm>
            <a:off x="452889" y="4033940"/>
            <a:ext cx="426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Base reduzida pelo PCA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ECD65C8-34F9-5D9D-1122-31624950BF6F}"/>
              </a:ext>
            </a:extLst>
          </p:cNvPr>
          <p:cNvSpPr txBox="1"/>
          <p:nvPr/>
        </p:nvSpPr>
        <p:spPr>
          <a:xfrm>
            <a:off x="6181333" y="4045763"/>
            <a:ext cx="426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Base reduzida pelo kernel PCA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7D40891-F17B-D59A-E5A0-A6874C56737A}"/>
              </a:ext>
            </a:extLst>
          </p:cNvPr>
          <p:cNvSpPr txBox="1"/>
          <p:nvPr/>
        </p:nvSpPr>
        <p:spPr>
          <a:xfrm>
            <a:off x="6181333" y="1681377"/>
            <a:ext cx="426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Base reduzida pelo LDA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E4F49AF4-A92C-C961-A543-CE1183AC9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423297"/>
              </p:ext>
            </p:extLst>
          </p:nvPr>
        </p:nvGraphicFramePr>
        <p:xfrm>
          <a:off x="563656" y="2050709"/>
          <a:ext cx="5351844" cy="44196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93071">
                  <a:extLst>
                    <a:ext uri="{9D8B030D-6E8A-4147-A177-3AD203B41FA5}">
                      <a16:colId xmlns:a16="http://schemas.microsoft.com/office/drawing/2014/main" val="1972675004"/>
                    </a:ext>
                  </a:extLst>
                </a:gridCol>
                <a:gridCol w="1624270">
                  <a:extLst>
                    <a:ext uri="{9D8B030D-6E8A-4147-A177-3AD203B41FA5}">
                      <a16:colId xmlns:a16="http://schemas.microsoft.com/office/drawing/2014/main" val="650812701"/>
                    </a:ext>
                  </a:extLst>
                </a:gridCol>
                <a:gridCol w="2034503">
                  <a:extLst>
                    <a:ext uri="{9D8B030D-6E8A-4147-A177-3AD203B41FA5}">
                      <a16:colId xmlns:a16="http://schemas.microsoft.com/office/drawing/2014/main" val="3324302223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tabLst>
                          <a:tab pos="457200" algn="l"/>
                        </a:tabLst>
                      </a:pPr>
                      <a:r>
                        <a:rPr lang="en-US" sz="1400" b="1" kern="15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Taxa de acerto</a:t>
                      </a:r>
                      <a:endParaRPr lang="pt-BR" sz="1400" b="1" kern="15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tabLst>
                          <a:tab pos="457200" algn="l"/>
                        </a:tabLst>
                      </a:pPr>
                      <a:r>
                        <a:rPr lang="en-US" sz="1400" b="1" kern="15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</a:t>
                      </a:r>
                      <a:endParaRPr lang="pt-BR" sz="1400" b="1" kern="15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tabLst>
                          <a:tab pos="457200" algn="l"/>
                        </a:tabLst>
                      </a:pPr>
                      <a:r>
                        <a:rPr lang="en-US" sz="1400" b="1" kern="15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Tempo de execução</a:t>
                      </a:r>
                      <a:endParaRPr lang="pt-BR" sz="1400" b="1" kern="15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067792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tabLst>
                          <a:tab pos="457200" algn="l"/>
                        </a:tabLst>
                      </a:pPr>
                      <a:r>
                        <a:rPr lang="en-US" sz="1400" b="0" kern="15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0.875</a:t>
                      </a:r>
                      <a:endParaRPr lang="pt-BR" sz="1400" b="0" kern="15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tabLst>
                          <a:tab pos="457200" algn="l"/>
                        </a:tabLst>
                      </a:pPr>
                      <a:r>
                        <a:rPr lang="en-US" sz="1400" b="0" kern="15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76620</a:t>
                      </a:r>
                      <a:endParaRPr lang="pt-BR" sz="1400" b="0" kern="15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tabLst>
                          <a:tab pos="457200" algn="l"/>
                        </a:tabLst>
                      </a:pPr>
                      <a:r>
                        <a:rPr lang="en-US" sz="1400" b="0" kern="15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274.181</a:t>
                      </a:r>
                      <a:endParaRPr lang="pt-BR" sz="1400" b="0" kern="15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5456129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6A471789-3C8A-1451-9428-119B4B8765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717672"/>
              </p:ext>
            </p:extLst>
          </p:nvPr>
        </p:nvGraphicFramePr>
        <p:xfrm>
          <a:off x="563656" y="4409256"/>
          <a:ext cx="5351846" cy="188976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38252">
                  <a:extLst>
                    <a:ext uri="{9D8B030D-6E8A-4147-A177-3AD203B41FA5}">
                      <a16:colId xmlns:a16="http://schemas.microsoft.com/office/drawing/2014/main" val="3093411165"/>
                    </a:ext>
                  </a:extLst>
                </a:gridCol>
                <a:gridCol w="1255059">
                  <a:extLst>
                    <a:ext uri="{9D8B030D-6E8A-4147-A177-3AD203B41FA5}">
                      <a16:colId xmlns:a16="http://schemas.microsoft.com/office/drawing/2014/main" val="3544544771"/>
                    </a:ext>
                  </a:extLst>
                </a:gridCol>
                <a:gridCol w="1043071">
                  <a:extLst>
                    <a:ext uri="{9D8B030D-6E8A-4147-A177-3AD203B41FA5}">
                      <a16:colId xmlns:a16="http://schemas.microsoft.com/office/drawing/2014/main" val="878463083"/>
                    </a:ext>
                  </a:extLst>
                </a:gridCol>
                <a:gridCol w="1815464">
                  <a:extLst>
                    <a:ext uri="{9D8B030D-6E8A-4147-A177-3AD203B41FA5}">
                      <a16:colId xmlns:a16="http://schemas.microsoft.com/office/drawing/2014/main" val="10667212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200" b="1" kern="1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N_components</a:t>
                      </a:r>
                      <a:endParaRPr lang="pt-BR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200" b="1" kern="1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Taxa de acerto</a:t>
                      </a:r>
                      <a:endParaRPr lang="pt-BR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200" b="1" kern="15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</a:t>
                      </a:r>
                      <a:endParaRPr lang="pt-BR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200" b="1" kern="1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Tempo de execução</a:t>
                      </a:r>
                      <a:endParaRPr lang="pt-BR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9863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pt-BR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0.881</a:t>
                      </a:r>
                      <a:endParaRPr lang="pt-BR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74.811</a:t>
                      </a:r>
                      <a:endParaRPr lang="pt-B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274.498</a:t>
                      </a:r>
                      <a:endParaRPr lang="pt-B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384043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pt-B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0.875</a:t>
                      </a:r>
                      <a:endParaRPr lang="pt-BR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77.400</a:t>
                      </a:r>
                      <a:endParaRPr lang="pt-B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278.630</a:t>
                      </a:r>
                      <a:endParaRPr lang="pt-B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509845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pt-B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0.865</a:t>
                      </a:r>
                      <a:endParaRPr lang="pt-BR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78.189</a:t>
                      </a:r>
                      <a:endParaRPr lang="pt-B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268.266</a:t>
                      </a:r>
                      <a:endParaRPr lang="pt-B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15164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pt-B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0.829</a:t>
                      </a:r>
                      <a:endParaRPr lang="pt-B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89.368</a:t>
                      </a:r>
                      <a:endParaRPr lang="pt-B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264.268</a:t>
                      </a:r>
                      <a:endParaRPr lang="pt-B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15698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pt-B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0.813</a:t>
                      </a:r>
                      <a:endParaRPr lang="pt-BR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89.841</a:t>
                      </a:r>
                      <a:endParaRPr lang="pt-B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257.877</a:t>
                      </a:r>
                      <a:endParaRPr lang="pt-B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14053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pt-B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0.763</a:t>
                      </a:r>
                      <a:endParaRPr lang="pt-B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105.411</a:t>
                      </a:r>
                      <a:endParaRPr lang="pt-BR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253.703</a:t>
                      </a:r>
                      <a:endParaRPr lang="pt-B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3993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pt-B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0.666</a:t>
                      </a:r>
                      <a:endParaRPr lang="pt-B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135.690</a:t>
                      </a:r>
                      <a:endParaRPr lang="pt-BR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252.057</a:t>
                      </a:r>
                      <a:endParaRPr lang="pt-B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59763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0.632</a:t>
                      </a:r>
                      <a:endParaRPr lang="pt-B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143.166</a:t>
                      </a:r>
                      <a:endParaRPr lang="pt-B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245.153</a:t>
                      </a:r>
                      <a:endParaRPr lang="pt-BR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46400714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98B34E4F-A7C3-5542-04A8-AB1448830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318508"/>
              </p:ext>
            </p:extLst>
          </p:nvPr>
        </p:nvGraphicFramePr>
        <p:xfrm>
          <a:off x="6275298" y="4402997"/>
          <a:ext cx="5400675" cy="188976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349374">
                  <a:extLst>
                    <a:ext uri="{9D8B030D-6E8A-4147-A177-3AD203B41FA5}">
                      <a16:colId xmlns:a16="http://schemas.microsoft.com/office/drawing/2014/main" val="3734649769"/>
                    </a:ext>
                  </a:extLst>
                </a:gridCol>
                <a:gridCol w="1350010">
                  <a:extLst>
                    <a:ext uri="{9D8B030D-6E8A-4147-A177-3AD203B41FA5}">
                      <a16:colId xmlns:a16="http://schemas.microsoft.com/office/drawing/2014/main" val="3024056946"/>
                    </a:ext>
                  </a:extLst>
                </a:gridCol>
                <a:gridCol w="1056826">
                  <a:extLst>
                    <a:ext uri="{9D8B030D-6E8A-4147-A177-3AD203B41FA5}">
                      <a16:colId xmlns:a16="http://schemas.microsoft.com/office/drawing/2014/main" val="3217525659"/>
                    </a:ext>
                  </a:extLst>
                </a:gridCol>
                <a:gridCol w="1644465">
                  <a:extLst>
                    <a:ext uri="{9D8B030D-6E8A-4147-A177-3AD203B41FA5}">
                      <a16:colId xmlns:a16="http://schemas.microsoft.com/office/drawing/2014/main" val="34795094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200" b="1" kern="1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N_components</a:t>
                      </a:r>
                      <a:endParaRPr lang="pt-BR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200" b="1" kern="1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Taxa de acerto</a:t>
                      </a:r>
                      <a:endParaRPr lang="pt-BR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200" b="1" kern="15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</a:t>
                      </a:r>
                      <a:endParaRPr lang="pt-BR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200" b="1" kern="1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Tempo de execução</a:t>
                      </a:r>
                      <a:endParaRPr lang="pt-BR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9305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pt-B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0.716</a:t>
                      </a:r>
                      <a:endParaRPr lang="pt-B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90.505</a:t>
                      </a:r>
                      <a:endParaRPr lang="pt-B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305.011</a:t>
                      </a:r>
                      <a:endParaRPr lang="pt-B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03917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pt-B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0.705</a:t>
                      </a:r>
                      <a:endParaRPr lang="pt-B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95.932</a:t>
                      </a:r>
                      <a:endParaRPr lang="pt-B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297.465</a:t>
                      </a:r>
                      <a:endParaRPr lang="pt-B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58952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pt-B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0.688</a:t>
                      </a:r>
                      <a:endParaRPr lang="pt-B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101.872</a:t>
                      </a:r>
                      <a:endParaRPr lang="pt-B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269.198</a:t>
                      </a:r>
                      <a:endParaRPr lang="pt-B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24128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pt-B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0.666</a:t>
                      </a:r>
                      <a:endParaRPr lang="pt-B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102.646</a:t>
                      </a:r>
                      <a:endParaRPr lang="pt-B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273.449</a:t>
                      </a:r>
                      <a:endParaRPr lang="pt-B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856739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pt-B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0.659</a:t>
                      </a:r>
                      <a:endParaRPr lang="pt-B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107.767</a:t>
                      </a:r>
                      <a:endParaRPr lang="pt-B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277.718</a:t>
                      </a:r>
                      <a:endParaRPr lang="pt-B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032454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pt-B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0.597</a:t>
                      </a:r>
                      <a:endParaRPr lang="pt-B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119.540</a:t>
                      </a:r>
                      <a:endParaRPr lang="pt-B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260.827</a:t>
                      </a:r>
                      <a:endParaRPr lang="pt-B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91048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pt-B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0.530</a:t>
                      </a:r>
                      <a:endParaRPr lang="pt-B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141.316</a:t>
                      </a:r>
                      <a:endParaRPr lang="pt-B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248.274</a:t>
                      </a:r>
                      <a:endParaRPr lang="pt-B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76648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0.463</a:t>
                      </a:r>
                      <a:endParaRPr lang="pt-B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159.849</a:t>
                      </a:r>
                      <a:endParaRPr lang="pt-B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237.248</a:t>
                      </a:r>
                      <a:endParaRPr lang="pt-BR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60284613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041BC8BE-6290-75DE-565B-06005F297C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658341"/>
              </p:ext>
            </p:extLst>
          </p:nvPr>
        </p:nvGraphicFramePr>
        <p:xfrm>
          <a:off x="6284823" y="2050709"/>
          <a:ext cx="5391150" cy="188976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347312">
                  <a:extLst>
                    <a:ext uri="{9D8B030D-6E8A-4147-A177-3AD203B41FA5}">
                      <a16:colId xmlns:a16="http://schemas.microsoft.com/office/drawing/2014/main" val="1425495108"/>
                    </a:ext>
                  </a:extLst>
                </a:gridCol>
                <a:gridCol w="1347946">
                  <a:extLst>
                    <a:ext uri="{9D8B030D-6E8A-4147-A177-3AD203B41FA5}">
                      <a16:colId xmlns:a16="http://schemas.microsoft.com/office/drawing/2014/main" val="1855122255"/>
                    </a:ext>
                  </a:extLst>
                </a:gridCol>
                <a:gridCol w="969831">
                  <a:extLst>
                    <a:ext uri="{9D8B030D-6E8A-4147-A177-3AD203B41FA5}">
                      <a16:colId xmlns:a16="http://schemas.microsoft.com/office/drawing/2014/main" val="4288265724"/>
                    </a:ext>
                  </a:extLst>
                </a:gridCol>
                <a:gridCol w="1726061">
                  <a:extLst>
                    <a:ext uri="{9D8B030D-6E8A-4147-A177-3AD203B41FA5}">
                      <a16:colId xmlns:a16="http://schemas.microsoft.com/office/drawing/2014/main" val="41444783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200" b="1" kern="1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N_components</a:t>
                      </a:r>
                      <a:endParaRPr lang="pt-BR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200" b="1" kern="1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Taxa de acerto</a:t>
                      </a:r>
                      <a:endParaRPr lang="pt-BR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200" b="1" kern="15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</a:t>
                      </a:r>
                      <a:endParaRPr lang="pt-BR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200" b="1" kern="1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Tempo de execução</a:t>
                      </a:r>
                      <a:endParaRPr lang="pt-BR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7272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pt-B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0.881</a:t>
                      </a:r>
                      <a:endParaRPr lang="pt-BR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76.323</a:t>
                      </a:r>
                      <a:endParaRPr lang="pt-BR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275.234</a:t>
                      </a:r>
                      <a:endParaRPr lang="pt-BR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051973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pt-BR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0.871</a:t>
                      </a:r>
                      <a:endParaRPr lang="pt-B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77.894</a:t>
                      </a:r>
                      <a:endParaRPr lang="pt-B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288.409</a:t>
                      </a:r>
                      <a:endParaRPr lang="pt-B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18730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pt-B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0.852</a:t>
                      </a:r>
                      <a:endParaRPr lang="pt-BR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84.612</a:t>
                      </a:r>
                      <a:endParaRPr lang="pt-B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274.185</a:t>
                      </a:r>
                      <a:endParaRPr lang="pt-B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34719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pt-B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0.850</a:t>
                      </a:r>
                      <a:endParaRPr lang="pt-B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84.187</a:t>
                      </a:r>
                      <a:endParaRPr lang="pt-B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271.937</a:t>
                      </a:r>
                      <a:endParaRPr lang="pt-B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260534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pt-B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0.823</a:t>
                      </a:r>
                      <a:endParaRPr lang="pt-B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91.019</a:t>
                      </a:r>
                      <a:endParaRPr lang="pt-BR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265.443</a:t>
                      </a:r>
                      <a:endParaRPr lang="pt-B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24834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pt-BR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0.800</a:t>
                      </a:r>
                      <a:endParaRPr lang="pt-B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97.137</a:t>
                      </a:r>
                      <a:endParaRPr lang="pt-BR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261.267</a:t>
                      </a:r>
                      <a:endParaRPr lang="pt-B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27311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pt-B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0.781</a:t>
                      </a:r>
                      <a:endParaRPr lang="pt-B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102.447</a:t>
                      </a:r>
                      <a:endParaRPr lang="pt-BR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255.100</a:t>
                      </a:r>
                      <a:endParaRPr lang="pt-BR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96586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0.762</a:t>
                      </a:r>
                      <a:endParaRPr lang="pt-B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108.197</a:t>
                      </a:r>
                      <a:endParaRPr lang="pt-B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253.292</a:t>
                      </a:r>
                      <a:endParaRPr lang="pt-BR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02659579"/>
                  </a:ext>
                </a:extLst>
              </a:tr>
            </a:tbl>
          </a:graphicData>
        </a:graphic>
      </p:graphicFrame>
      <p:pic>
        <p:nvPicPr>
          <p:cNvPr id="6" name="Imagem 5">
            <a:extLst>
              <a:ext uri="{FF2B5EF4-FFF2-40B4-BE49-F238E27FC236}">
                <a16:creationId xmlns:a16="http://schemas.microsoft.com/office/drawing/2014/main" id="{AA4B1811-73A4-0C83-0051-5DDB66BE8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8454" y="133437"/>
            <a:ext cx="2262571" cy="59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217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6EFAA71-3660-4B1E-A5E2-917AF1687194}"/>
              </a:ext>
            </a:extLst>
          </p:cNvPr>
          <p:cNvSpPr txBox="1">
            <a:spLocks/>
          </p:cNvSpPr>
          <p:nvPr/>
        </p:nvSpPr>
        <p:spPr>
          <a:xfrm>
            <a:off x="146649" y="139024"/>
            <a:ext cx="3510950" cy="7236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000" dirty="0"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F2357C03-D49E-01CF-0C1A-29950A2E8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887" y="952500"/>
            <a:ext cx="10515600" cy="4568681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Bases de dados não estruturado -  200 Imagens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B052844-B9A7-8C85-8702-7A984F996405}"/>
              </a:ext>
            </a:extLst>
          </p:cNvPr>
          <p:cNvSpPr txBox="1"/>
          <p:nvPr/>
        </p:nvSpPr>
        <p:spPr>
          <a:xfrm>
            <a:off x="452887" y="2060793"/>
            <a:ext cx="426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Base sem redução da dimensionalidade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481751EF-0B49-77F0-B2F5-F5D46D93B2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75437"/>
              </p:ext>
            </p:extLst>
          </p:nvPr>
        </p:nvGraphicFramePr>
        <p:xfrm>
          <a:off x="523875" y="2430125"/>
          <a:ext cx="5829300" cy="42672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785914">
                  <a:extLst>
                    <a:ext uri="{9D8B030D-6E8A-4147-A177-3AD203B41FA5}">
                      <a16:colId xmlns:a16="http://schemas.microsoft.com/office/drawing/2014/main" val="3458692383"/>
                    </a:ext>
                  </a:extLst>
                </a:gridCol>
                <a:gridCol w="3043386">
                  <a:extLst>
                    <a:ext uri="{9D8B030D-6E8A-4147-A177-3AD203B41FA5}">
                      <a16:colId xmlns:a16="http://schemas.microsoft.com/office/drawing/2014/main" val="35458825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b="1" kern="15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Tamanho</a:t>
                      </a:r>
                      <a:r>
                        <a:rPr lang="en-US" sz="1400" b="1" kern="1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kern="15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</a:t>
                      </a:r>
                      <a:r>
                        <a:rPr lang="en-US" sz="1400" b="1" kern="1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MB</a:t>
                      </a:r>
                      <a:endParaRPr lang="pt-BR" sz="1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b="1" kern="1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Tempo de </a:t>
                      </a:r>
                      <a:r>
                        <a:rPr lang="en-US" sz="1400" b="1" kern="15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impressão</a:t>
                      </a:r>
                      <a:endParaRPr lang="pt-BR" sz="1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0337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31,6</a:t>
                      </a:r>
                      <a:endParaRPr lang="pt-BR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26.153</a:t>
                      </a:r>
                      <a:endParaRPr lang="pt-BR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2702074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41BB8C9B-A43F-3E05-16A7-9DC8F62AF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218460"/>
              </p:ext>
            </p:extLst>
          </p:nvPr>
        </p:nvGraphicFramePr>
        <p:xfrm>
          <a:off x="533399" y="4268152"/>
          <a:ext cx="5819776" cy="10668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896301">
                  <a:extLst>
                    <a:ext uri="{9D8B030D-6E8A-4147-A177-3AD203B41FA5}">
                      <a16:colId xmlns:a16="http://schemas.microsoft.com/office/drawing/2014/main" val="2280382999"/>
                    </a:ext>
                  </a:extLst>
                </a:gridCol>
                <a:gridCol w="1896301">
                  <a:extLst>
                    <a:ext uri="{9D8B030D-6E8A-4147-A177-3AD203B41FA5}">
                      <a16:colId xmlns:a16="http://schemas.microsoft.com/office/drawing/2014/main" val="4193060349"/>
                    </a:ext>
                  </a:extLst>
                </a:gridCol>
                <a:gridCol w="2027174">
                  <a:extLst>
                    <a:ext uri="{9D8B030D-6E8A-4147-A177-3AD203B41FA5}">
                      <a16:colId xmlns:a16="http://schemas.microsoft.com/office/drawing/2014/main" val="2215773065"/>
                    </a:ext>
                  </a:extLst>
                </a:gridCol>
              </a:tblGrid>
              <a:tr h="183515"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b="1" kern="15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N_components</a:t>
                      </a:r>
                      <a:endParaRPr lang="pt-BR" sz="1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b="1" kern="15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Tamanho</a:t>
                      </a:r>
                      <a:r>
                        <a:rPr lang="en-US" sz="1400" b="1" kern="1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kern="15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</a:t>
                      </a:r>
                      <a:r>
                        <a:rPr lang="en-US" sz="1400" b="1" kern="1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MB</a:t>
                      </a:r>
                      <a:endParaRPr lang="pt-BR" sz="1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b="1" kern="1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Tempo de </a:t>
                      </a:r>
                      <a:r>
                        <a:rPr lang="en-US" sz="1400" b="1" kern="15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impressão</a:t>
                      </a:r>
                      <a:endParaRPr lang="pt-BR" sz="1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4244323"/>
                  </a:ext>
                </a:extLst>
              </a:tr>
              <a:tr h="183515"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pt-BR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4,45</a:t>
                      </a:r>
                      <a:endParaRPr lang="pt-BR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20.521</a:t>
                      </a:r>
                      <a:endParaRPr lang="pt-B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7885284"/>
                  </a:ext>
                </a:extLst>
              </a:tr>
              <a:tr h="183515"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lang="pt-BR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4,21</a:t>
                      </a:r>
                      <a:endParaRPr lang="pt-BR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19.842</a:t>
                      </a:r>
                      <a:endParaRPr lang="pt-B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3767602"/>
                  </a:ext>
                </a:extLst>
              </a:tr>
              <a:tr h="183515"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pt-BR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3,68</a:t>
                      </a:r>
                      <a:endParaRPr lang="pt-B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17.987</a:t>
                      </a:r>
                      <a:endParaRPr lang="pt-BR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2487657"/>
                  </a:ext>
                </a:extLst>
              </a:tr>
              <a:tr h="183515"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pt-BR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2.80</a:t>
                      </a:r>
                      <a:endParaRPr lang="pt-B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</a:tabLst>
                      </a:pPr>
                      <a:r>
                        <a:rPr lang="en-US" sz="1400" kern="1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17.130</a:t>
                      </a:r>
                      <a:endParaRPr lang="pt-BR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2660490"/>
                  </a:ext>
                </a:extLst>
              </a:tr>
            </a:tbl>
          </a:graphicData>
        </a:graphic>
      </p:graphicFrame>
      <p:sp>
        <p:nvSpPr>
          <p:cNvPr id="13" name="CaixaDeTexto 12">
            <a:extLst>
              <a:ext uri="{FF2B5EF4-FFF2-40B4-BE49-F238E27FC236}">
                <a16:creationId xmlns:a16="http://schemas.microsoft.com/office/drawing/2014/main" id="{E372B49A-9D13-3975-A8A3-833E7A0CCA43}"/>
              </a:ext>
            </a:extLst>
          </p:cNvPr>
          <p:cNvSpPr txBox="1"/>
          <p:nvPr/>
        </p:nvSpPr>
        <p:spPr>
          <a:xfrm>
            <a:off x="452887" y="3907750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Base reduzida pelo PCA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24F4773-B70B-FF7C-E593-EF2A35BBF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8454" y="133437"/>
            <a:ext cx="2262571" cy="59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41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6EFAA71-3660-4B1E-A5E2-917AF1687194}"/>
              </a:ext>
            </a:extLst>
          </p:cNvPr>
          <p:cNvSpPr txBox="1">
            <a:spLocks/>
          </p:cNvSpPr>
          <p:nvPr/>
        </p:nvSpPr>
        <p:spPr>
          <a:xfrm>
            <a:off x="146649" y="139024"/>
            <a:ext cx="3510950" cy="7236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000" dirty="0"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F2357C03-D49E-01CF-0C1A-29950A2E8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887" y="952500"/>
            <a:ext cx="10515600" cy="4568681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Analisando uma imagem</a:t>
            </a:r>
          </a:p>
        </p:txBody>
      </p:sp>
      <p:pic>
        <p:nvPicPr>
          <p:cNvPr id="3" name="Imagem 2" descr="Mulher com raquete de tênis&#10;&#10;Descrição gerada automaticamente">
            <a:extLst>
              <a:ext uri="{FF2B5EF4-FFF2-40B4-BE49-F238E27FC236}">
                <a16:creationId xmlns:a16="http://schemas.microsoft.com/office/drawing/2014/main" id="{706CD016-5E6E-39CE-9DB6-70B4F5EBD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881" y="1857795"/>
            <a:ext cx="1838584" cy="1857156"/>
          </a:xfrm>
          <a:prstGeom prst="rect">
            <a:avLst/>
          </a:prstGeom>
        </p:spPr>
      </p:pic>
      <p:pic>
        <p:nvPicPr>
          <p:cNvPr id="8" name="Imagem 7" descr="Mulher com raquete de tênis&#10;&#10;Descrição gerada automaticamente">
            <a:extLst>
              <a:ext uri="{FF2B5EF4-FFF2-40B4-BE49-F238E27FC236}">
                <a16:creationId xmlns:a16="http://schemas.microsoft.com/office/drawing/2014/main" id="{42257B9C-AEB4-946E-364B-6952A5F791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811" y="1857795"/>
            <a:ext cx="1839340" cy="1857156"/>
          </a:xfrm>
          <a:prstGeom prst="rect">
            <a:avLst/>
          </a:prstGeom>
        </p:spPr>
      </p:pic>
      <p:pic>
        <p:nvPicPr>
          <p:cNvPr id="12" name="Imagem 11" descr="Mulher com raquete de tênis em quadra de tênis&#10;&#10;Descrição gerada automaticamente">
            <a:extLst>
              <a:ext uri="{FF2B5EF4-FFF2-40B4-BE49-F238E27FC236}">
                <a16:creationId xmlns:a16="http://schemas.microsoft.com/office/drawing/2014/main" id="{8673BDC6-037C-DAB0-6E96-CE76F8AF54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119" y="1857795"/>
            <a:ext cx="1839340" cy="1857156"/>
          </a:xfrm>
          <a:prstGeom prst="rect">
            <a:avLst/>
          </a:prstGeom>
        </p:spPr>
      </p:pic>
      <p:pic>
        <p:nvPicPr>
          <p:cNvPr id="15" name="Imagem 14" descr="Pessoas em quadra de tênis&#10;&#10;Descrição gerada automaticamente">
            <a:extLst>
              <a:ext uri="{FF2B5EF4-FFF2-40B4-BE49-F238E27FC236}">
                <a16:creationId xmlns:a16="http://schemas.microsoft.com/office/drawing/2014/main" id="{203612E6-D369-BB9E-375B-0525A1B262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427" y="1857795"/>
            <a:ext cx="1839340" cy="1857156"/>
          </a:xfrm>
          <a:prstGeom prst="rect">
            <a:avLst/>
          </a:prstGeom>
        </p:spPr>
      </p:pic>
      <p:pic>
        <p:nvPicPr>
          <p:cNvPr id="17" name="Imagem 16" descr="Tecido com listras coloridas&#10;&#10;Descrição gerada automaticamente com confiança baixa">
            <a:extLst>
              <a:ext uri="{FF2B5EF4-FFF2-40B4-BE49-F238E27FC236}">
                <a16:creationId xmlns:a16="http://schemas.microsoft.com/office/drawing/2014/main" id="{D91177F1-BEAA-C120-5051-B57D100845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735" y="1857795"/>
            <a:ext cx="1839340" cy="1857156"/>
          </a:xfrm>
          <a:prstGeom prst="rect">
            <a:avLst/>
          </a:prstGeom>
        </p:spPr>
      </p:pic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734D9B9F-BA4A-C542-4256-6B5A1BE7D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946920"/>
              </p:ext>
            </p:extLst>
          </p:nvPr>
        </p:nvGraphicFramePr>
        <p:xfrm>
          <a:off x="452887" y="4141184"/>
          <a:ext cx="11577187" cy="11880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2613">
                  <a:extLst>
                    <a:ext uri="{9D8B030D-6E8A-4147-A177-3AD203B41FA5}">
                      <a16:colId xmlns:a16="http://schemas.microsoft.com/office/drawing/2014/main" val="3019646266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1406401962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3938484556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195046445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996794282"/>
                    </a:ext>
                  </a:extLst>
                </a:gridCol>
                <a:gridCol w="1904999">
                  <a:extLst>
                    <a:ext uri="{9D8B030D-6E8A-4147-A177-3AD203B41FA5}">
                      <a16:colId xmlns:a16="http://schemas.microsoft.com/office/drawing/2014/main" val="2621438055"/>
                    </a:ext>
                  </a:extLst>
                </a:gridCol>
              </a:tblGrid>
              <a:tr h="396032">
                <a:tc>
                  <a:txBody>
                    <a:bodyPr/>
                    <a:lstStyle/>
                    <a:p>
                      <a:r>
                        <a:rPr lang="pt-BR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N_components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028174"/>
                  </a:ext>
                </a:extLst>
              </a:tr>
              <a:tr h="396032">
                <a:tc>
                  <a:txBody>
                    <a:bodyPr/>
                    <a:lstStyle/>
                    <a:p>
                      <a:r>
                        <a:rPr lang="pt-BR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Armazenamento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139KB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35,5KB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32,3KB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421827"/>
                  </a:ext>
                </a:extLst>
              </a:tr>
              <a:tr h="396032">
                <a:tc>
                  <a:txBody>
                    <a:bodyPr/>
                    <a:lstStyle/>
                    <a:p>
                      <a:r>
                        <a:rPr lang="pt-BR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Variância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126210"/>
                  </a:ext>
                </a:extLst>
              </a:tr>
            </a:tbl>
          </a:graphicData>
        </a:graphic>
      </p:graphicFrame>
      <p:pic>
        <p:nvPicPr>
          <p:cNvPr id="5" name="Imagem 4">
            <a:extLst>
              <a:ext uri="{FF2B5EF4-FFF2-40B4-BE49-F238E27FC236}">
                <a16:creationId xmlns:a16="http://schemas.microsoft.com/office/drawing/2014/main" id="{73FA683D-5274-8E10-631E-7376204743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48454" y="133437"/>
            <a:ext cx="2262571" cy="59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240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15CADAE-8053-8A75-2FB8-8BAA30B6E2C2}"/>
              </a:ext>
            </a:extLst>
          </p:cNvPr>
          <p:cNvSpPr txBox="1">
            <a:spLocks/>
          </p:cNvSpPr>
          <p:nvPr/>
        </p:nvSpPr>
        <p:spPr>
          <a:xfrm>
            <a:off x="146648" y="139024"/>
            <a:ext cx="7453223" cy="7236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b="0" i="0" dirty="0">
                <a:solidFill>
                  <a:srgbClr val="212529"/>
                </a:solidFill>
                <a:effectLst/>
                <a:latin typeface="Poppins" panose="00000500000000000000" pitchFamily="2" charset="0"/>
              </a:rPr>
              <a:t>Considerações finais</a:t>
            </a:r>
            <a:endParaRPr lang="pt-BR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Espaço Reservado para Conteúdo 60">
            <a:extLst>
              <a:ext uri="{FF2B5EF4-FFF2-40B4-BE49-F238E27FC236}">
                <a16:creationId xmlns:a16="http://schemas.microsoft.com/office/drawing/2014/main" id="{4363F712-2687-001B-59AB-FEE1BB282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875"/>
            <a:ext cx="10515600" cy="4891088"/>
          </a:xfrm>
        </p:spPr>
        <p:txBody>
          <a:bodyPr>
            <a:normAutofit lnSpcReduction="10000"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Na base de classificação, o algoritmo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PCA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teve resultados melhores, não perdendo informações que faria o a precisão do Random Forest decrescer e aumentando a performance em 12.5% nos melhores dos seus parâmetros.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Na base de regressão, o algoritmo mais eficaz foi o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LDA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, perdendo em média de 10.29% da precisão calculada pelo Random Forest, resultando melhor precisão em comparado com o PCA e Kernel PCA que teve uma perda de informação de 22.80% e 33.94% respectivamente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kernel PCA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teve resultados satisfatórios na base de classificação, porém para haver total do seu desempenho, a base teria que ser não-linear, diferentes das bases testadas.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Na base de imagens, o melhor resultado que tivemos foi com o parâmetro PCA 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n_components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 = 100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, que teve uma diminuição de armazenamento de sua base de 85.9%, um aumento na velocidade da sua impressão de 21.6%, tudo isso perdendo somente 1.30% de suas informações.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3A1B1DD-86D0-76EC-83F5-5B55007BA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8454" y="133437"/>
            <a:ext cx="2262571" cy="59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531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F5EA41A-73D9-351B-8EB3-12785B3C23F6}"/>
              </a:ext>
            </a:extLst>
          </p:cNvPr>
          <p:cNvSpPr txBox="1"/>
          <p:nvPr/>
        </p:nvSpPr>
        <p:spPr>
          <a:xfrm>
            <a:off x="2721993" y="2381875"/>
            <a:ext cx="674801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latin typeface="Arial" panose="020B0604020202020204" pitchFamily="34" charset="0"/>
                <a:cs typeface="Arial" panose="020B0604020202020204" pitchFamily="34" charset="0"/>
              </a:rPr>
              <a:t>Dúvidas?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890E648-18E4-C08A-0D32-0A60922E0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38" y="5452034"/>
            <a:ext cx="407067" cy="37383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B2E14D7-8A3D-D405-2C8A-C6E1F53C77D6}"/>
              </a:ext>
            </a:extLst>
          </p:cNvPr>
          <p:cNvSpPr txBox="1"/>
          <p:nvPr/>
        </p:nvSpPr>
        <p:spPr>
          <a:xfrm>
            <a:off x="574104" y="5485063"/>
            <a:ext cx="44291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https://www.linkedin.com/in/lucca-de-castro-machado/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3CAD247-A41E-05A3-2064-B6D578325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38" y="5858902"/>
            <a:ext cx="407598" cy="307778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F022666E-56D4-A990-886E-88DD33B96C18}"/>
              </a:ext>
            </a:extLst>
          </p:cNvPr>
          <p:cNvSpPr txBox="1"/>
          <p:nvPr/>
        </p:nvSpPr>
        <p:spPr>
          <a:xfrm>
            <a:off x="574105" y="5856962"/>
            <a:ext cx="44291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lucca465@gmail.com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86F1AA78-C83F-4696-8E82-28F801AB5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932" y="6195830"/>
            <a:ext cx="465277" cy="353695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C8BE22BF-AD54-BEFC-462A-398B79709C9F}"/>
              </a:ext>
            </a:extLst>
          </p:cNvPr>
          <p:cNvSpPr txBox="1"/>
          <p:nvPr/>
        </p:nvSpPr>
        <p:spPr>
          <a:xfrm>
            <a:off x="574104" y="6233864"/>
            <a:ext cx="44291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Lucca de Castro Machado - 32292783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3B8D2617-1D2A-049E-5726-5D353B6C91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8454" y="133437"/>
            <a:ext cx="2262571" cy="59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909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45E7C7-7940-965F-FBBE-C88F5B57D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775"/>
            <a:ext cx="10515600" cy="492918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ANOWAR, </a:t>
            </a:r>
            <a:r>
              <a:rPr lang="pt-BR" dirty="0" err="1"/>
              <a:t>Farzana</a:t>
            </a:r>
            <a:r>
              <a:rPr lang="pt-BR" dirty="0"/>
              <a:t>; SADAOUI, Samira; SELIM, </a:t>
            </a:r>
            <a:r>
              <a:rPr lang="pt-BR" dirty="0" err="1"/>
              <a:t>Bassant</a:t>
            </a:r>
            <a:r>
              <a:rPr lang="pt-BR" dirty="0"/>
              <a:t>. Conceptual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empirical</a:t>
            </a:r>
            <a:r>
              <a:rPr lang="pt-BR" dirty="0"/>
              <a:t> </a:t>
            </a:r>
            <a:r>
              <a:rPr lang="pt-BR" dirty="0" err="1"/>
              <a:t>comparison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dimensionality</a:t>
            </a:r>
            <a:r>
              <a:rPr lang="pt-BR" dirty="0"/>
              <a:t> </a:t>
            </a:r>
            <a:r>
              <a:rPr lang="pt-BR" dirty="0" err="1"/>
              <a:t>reduction</a:t>
            </a:r>
            <a:r>
              <a:rPr lang="pt-BR" dirty="0"/>
              <a:t> </a:t>
            </a:r>
            <a:r>
              <a:rPr lang="pt-BR" dirty="0" err="1"/>
              <a:t>algorithms</a:t>
            </a:r>
            <a:r>
              <a:rPr lang="pt-BR" dirty="0"/>
              <a:t> (PCA, KPCA, LDA, MDS, SVD, LLE, ISOMAP, LE, ICA, t-SNE). Computer Science Review. Montreal, Canada, p. 1-13. jan. 2021. </a:t>
            </a:r>
          </a:p>
          <a:p>
            <a:r>
              <a:rPr lang="pt-BR" dirty="0"/>
              <a:t>H., </a:t>
            </a:r>
            <a:r>
              <a:rPr lang="pt-BR" dirty="0" err="1"/>
              <a:t>Telgaonkar</a:t>
            </a:r>
            <a:r>
              <a:rPr lang="pt-BR" dirty="0"/>
              <a:t> </a:t>
            </a:r>
            <a:r>
              <a:rPr lang="pt-BR" dirty="0" err="1"/>
              <a:t>Archana</a:t>
            </a:r>
            <a:r>
              <a:rPr lang="pt-BR" dirty="0"/>
              <a:t>; SACHIN, </a:t>
            </a:r>
            <a:r>
              <a:rPr lang="pt-BR" dirty="0" err="1"/>
              <a:t>Deshmukh</a:t>
            </a:r>
            <a:r>
              <a:rPr lang="pt-BR" dirty="0"/>
              <a:t>. </a:t>
            </a:r>
            <a:r>
              <a:rPr lang="pt-BR" dirty="0" err="1"/>
              <a:t>Dimensionality</a:t>
            </a:r>
            <a:r>
              <a:rPr lang="pt-BR" dirty="0"/>
              <a:t> </a:t>
            </a:r>
            <a:r>
              <a:rPr lang="pt-BR" dirty="0" err="1"/>
              <a:t>Reduction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Classification</a:t>
            </a:r>
            <a:r>
              <a:rPr lang="pt-BR" dirty="0"/>
              <a:t> </a:t>
            </a:r>
            <a:r>
              <a:rPr lang="pt-BR" dirty="0" err="1"/>
              <a:t>through</a:t>
            </a:r>
            <a:r>
              <a:rPr lang="pt-BR" dirty="0"/>
              <a:t> PCA </a:t>
            </a:r>
            <a:r>
              <a:rPr lang="pt-BR" dirty="0" err="1"/>
              <a:t>and</a:t>
            </a:r>
            <a:r>
              <a:rPr lang="pt-BR" dirty="0"/>
              <a:t> LDA. </a:t>
            </a:r>
            <a:r>
              <a:rPr lang="pt-BR" dirty="0" err="1"/>
              <a:t>International</a:t>
            </a:r>
            <a:r>
              <a:rPr lang="pt-BR" dirty="0"/>
              <a:t> </a:t>
            </a:r>
            <a:r>
              <a:rPr lang="pt-BR" dirty="0" err="1"/>
              <a:t>Journal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Computer </a:t>
            </a:r>
            <a:r>
              <a:rPr lang="pt-BR" dirty="0" err="1"/>
              <a:t>Applications</a:t>
            </a:r>
            <a:r>
              <a:rPr lang="pt-BR" dirty="0"/>
              <a:t>. </a:t>
            </a:r>
            <a:r>
              <a:rPr lang="pt-BR" dirty="0" err="1"/>
              <a:t>Aurangabad</a:t>
            </a:r>
            <a:r>
              <a:rPr lang="pt-BR" dirty="0"/>
              <a:t>, p. 0975-8887. jul. 2015.</a:t>
            </a:r>
          </a:p>
          <a:p>
            <a:r>
              <a:rPr lang="pt-BR" dirty="0" err="1"/>
              <a:t>Belarbi</a:t>
            </a:r>
            <a:r>
              <a:rPr lang="pt-BR" dirty="0"/>
              <a:t>, Mohammed Amin &amp; </a:t>
            </a:r>
            <a:r>
              <a:rPr lang="pt-BR" dirty="0" err="1"/>
              <a:t>Saïd</a:t>
            </a:r>
            <a:r>
              <a:rPr lang="pt-BR" dirty="0"/>
              <a:t>, </a:t>
            </a:r>
            <a:r>
              <a:rPr lang="pt-BR" dirty="0" err="1"/>
              <a:t>Mahmoudi</a:t>
            </a:r>
            <a:r>
              <a:rPr lang="pt-BR" dirty="0"/>
              <a:t> &amp; </a:t>
            </a:r>
            <a:r>
              <a:rPr lang="pt-BR" dirty="0" err="1"/>
              <a:t>Belalem</a:t>
            </a:r>
            <a:r>
              <a:rPr lang="pt-BR" dirty="0"/>
              <a:t>, </a:t>
            </a:r>
            <a:r>
              <a:rPr lang="pt-BR" dirty="0" err="1"/>
              <a:t>Ghalem</a:t>
            </a:r>
            <a:r>
              <a:rPr lang="pt-BR" dirty="0"/>
              <a:t>. (2017). PCA as </a:t>
            </a:r>
            <a:r>
              <a:rPr lang="pt-BR" dirty="0" err="1"/>
              <a:t>Dimensionality</a:t>
            </a:r>
            <a:r>
              <a:rPr lang="pt-BR" dirty="0"/>
              <a:t> </a:t>
            </a:r>
            <a:r>
              <a:rPr lang="pt-BR" dirty="0" err="1"/>
              <a:t>Reduction</a:t>
            </a:r>
            <a:r>
              <a:rPr lang="pt-BR" dirty="0"/>
              <a:t> for Large-</a:t>
            </a:r>
            <a:r>
              <a:rPr lang="pt-BR" dirty="0" err="1"/>
              <a:t>Scale</a:t>
            </a:r>
            <a:r>
              <a:rPr lang="pt-BR" dirty="0"/>
              <a:t> </a:t>
            </a:r>
            <a:r>
              <a:rPr lang="pt-BR" dirty="0" err="1"/>
              <a:t>Image</a:t>
            </a:r>
            <a:r>
              <a:rPr lang="pt-BR" dirty="0"/>
              <a:t> </a:t>
            </a:r>
            <a:r>
              <a:rPr lang="pt-BR" dirty="0" err="1"/>
              <a:t>Retrieval</a:t>
            </a:r>
            <a:r>
              <a:rPr lang="pt-BR" dirty="0"/>
              <a:t> Systems. </a:t>
            </a:r>
            <a:r>
              <a:rPr lang="pt-BR" dirty="0" err="1"/>
              <a:t>International</a:t>
            </a:r>
            <a:r>
              <a:rPr lang="pt-BR" dirty="0"/>
              <a:t> </a:t>
            </a:r>
            <a:r>
              <a:rPr lang="pt-BR" dirty="0" err="1"/>
              <a:t>Journal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Ambient </a:t>
            </a:r>
            <a:r>
              <a:rPr lang="pt-BR" dirty="0" err="1"/>
              <a:t>Computing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Intelligence</a:t>
            </a:r>
            <a:r>
              <a:rPr lang="pt-BR" dirty="0"/>
              <a:t>. 8. 14. 10.4018/IJACI.2017100104.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C7168CB-FFC4-1CA5-A8F3-14F2AE1F95F4}"/>
              </a:ext>
            </a:extLst>
          </p:cNvPr>
          <p:cNvSpPr txBox="1">
            <a:spLocks/>
          </p:cNvSpPr>
          <p:nvPr/>
        </p:nvSpPr>
        <p:spPr>
          <a:xfrm>
            <a:off x="146648" y="139024"/>
            <a:ext cx="4468483" cy="7236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b="0" i="0" dirty="0">
                <a:solidFill>
                  <a:srgbClr val="212529"/>
                </a:solidFill>
                <a:effectLst/>
                <a:latin typeface="Poppins" panose="00000500000000000000" pitchFamily="2" charset="0"/>
              </a:rPr>
              <a:t>Referências</a:t>
            </a:r>
            <a:endParaRPr lang="pt-BR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1E07667-98A8-0C37-DF62-3003338EC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8454" y="133437"/>
            <a:ext cx="2262571" cy="59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912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DE7380-9C67-31ED-9E6E-F2F69237C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649" y="139024"/>
            <a:ext cx="3510950" cy="723617"/>
          </a:xfrm>
        </p:spPr>
        <p:txBody>
          <a:bodyPr>
            <a:noAutofit/>
          </a:bodyPr>
          <a:lstStyle/>
          <a:p>
            <a:r>
              <a:rPr lang="pt-BR" sz="5000" dirty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E57F15-85E2-2ADF-8487-CBAA953C6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474" y="1191491"/>
            <a:ext cx="11283088" cy="5390464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Problemas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4784DDC-6AFA-F10F-477C-6707033FD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768" y="2314346"/>
            <a:ext cx="9602500" cy="314475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23F846A-7942-CCD6-79E8-DE7C5FF87143}"/>
              </a:ext>
            </a:extLst>
          </p:cNvPr>
          <p:cNvSpPr txBox="1"/>
          <p:nvPr/>
        </p:nvSpPr>
        <p:spPr>
          <a:xfrm>
            <a:off x="1949220" y="1924227"/>
            <a:ext cx="5421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Crescimento exponencial dos dados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6EB3FF1-B190-0574-8D0B-E069D6754E16}"/>
              </a:ext>
            </a:extLst>
          </p:cNvPr>
          <p:cNvSpPr txBox="1"/>
          <p:nvPr/>
        </p:nvSpPr>
        <p:spPr>
          <a:xfrm>
            <a:off x="1366768" y="5459100"/>
            <a:ext cx="8067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Fonte: </a:t>
            </a:r>
            <a:r>
              <a:rPr lang="pt-BR" sz="1200" dirty="0"/>
              <a:t>https://www.seagate.com/files/www-content/our-story/trends/files/idc-seagate-dataage-whitepaper.pdf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1954285-5FF1-090A-BDE0-D823504F7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8454" y="133437"/>
            <a:ext cx="2262571" cy="59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605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DE7380-9C67-31ED-9E6E-F2F69237C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649" y="139024"/>
            <a:ext cx="3510950" cy="723617"/>
          </a:xfrm>
        </p:spPr>
        <p:txBody>
          <a:bodyPr>
            <a:noAutofit/>
          </a:bodyPr>
          <a:lstStyle/>
          <a:p>
            <a:r>
              <a:rPr lang="pt-BR" sz="5000" dirty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E57F15-85E2-2ADF-8487-CBAA953C6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474" y="1191491"/>
            <a:ext cx="11283088" cy="5390464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Problemas</a:t>
            </a:r>
          </a:p>
        </p:txBody>
      </p:sp>
      <p:pic>
        <p:nvPicPr>
          <p:cNvPr id="1026" name="Picture 2" descr="data storage line icon">
            <a:extLst>
              <a:ext uri="{FF2B5EF4-FFF2-40B4-BE49-F238E27FC236}">
                <a16:creationId xmlns:a16="http://schemas.microsoft.com/office/drawing/2014/main" id="{71848530-2ECA-B882-E3E5-98B6FC4AF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732" y="2035834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822D38D-D0C3-8D80-F1EA-5EED97771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000" y="2180805"/>
            <a:ext cx="2141029" cy="214102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9935172-5538-58EE-45D8-22F44E441D15}"/>
              </a:ext>
            </a:extLst>
          </p:cNvPr>
          <p:cNvSpPr txBox="1"/>
          <p:nvPr/>
        </p:nvSpPr>
        <p:spPr>
          <a:xfrm>
            <a:off x="7082528" y="4515148"/>
            <a:ext cx="2484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Espaço de armazenamento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14E154C-F47C-C1CD-6C7A-8A161C3617B5}"/>
              </a:ext>
            </a:extLst>
          </p:cNvPr>
          <p:cNvSpPr txBox="1"/>
          <p:nvPr/>
        </p:nvSpPr>
        <p:spPr>
          <a:xfrm>
            <a:off x="2501912" y="4515148"/>
            <a:ext cx="2484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Processamento de dados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814128F-103B-3CAB-8ABB-306CF1324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8454" y="133437"/>
            <a:ext cx="2262571" cy="59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132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473ACB-73BA-92D3-4338-929235557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827" y="1155940"/>
            <a:ext cx="10887974" cy="5021023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Objetivo principal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84B4035-D0B7-330F-6352-B5763B6DFA86}"/>
              </a:ext>
            </a:extLst>
          </p:cNvPr>
          <p:cNvSpPr txBox="1">
            <a:spLocks/>
          </p:cNvSpPr>
          <p:nvPr/>
        </p:nvSpPr>
        <p:spPr>
          <a:xfrm>
            <a:off x="146649" y="139024"/>
            <a:ext cx="3510950" cy="7236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00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  <a:endParaRPr lang="pt-BR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BB7E669F-A364-C310-A1EB-AB4071304320}"/>
              </a:ext>
            </a:extLst>
          </p:cNvPr>
          <p:cNvSpPr/>
          <p:nvPr/>
        </p:nvSpPr>
        <p:spPr>
          <a:xfrm>
            <a:off x="1687313" y="1849144"/>
            <a:ext cx="1837427" cy="1617453"/>
          </a:xfrm>
          <a:prstGeom prst="ellipse">
            <a:avLst/>
          </a:prstGeom>
          <a:noFill/>
          <a:ln w="412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2C4AD2D-F19B-8F35-B1C7-8BEC07B544E5}"/>
              </a:ext>
            </a:extLst>
          </p:cNvPr>
          <p:cNvSpPr txBox="1"/>
          <p:nvPr/>
        </p:nvSpPr>
        <p:spPr>
          <a:xfrm>
            <a:off x="2196398" y="2017686"/>
            <a:ext cx="819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PCA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4FBED17-967F-9C94-FA8A-4EAEF9B35356}"/>
              </a:ext>
            </a:extLst>
          </p:cNvPr>
          <p:cNvSpPr txBox="1"/>
          <p:nvPr/>
        </p:nvSpPr>
        <p:spPr>
          <a:xfrm>
            <a:off x="2196398" y="2912321"/>
            <a:ext cx="819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LDA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8ECD6A9-FB62-6743-46AF-506775219EDE}"/>
              </a:ext>
            </a:extLst>
          </p:cNvPr>
          <p:cNvSpPr txBox="1"/>
          <p:nvPr/>
        </p:nvSpPr>
        <p:spPr>
          <a:xfrm>
            <a:off x="1832650" y="2475068"/>
            <a:ext cx="1546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Kernel PCA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3992BE2-4424-6868-A598-F04CC72B764C}"/>
              </a:ext>
            </a:extLst>
          </p:cNvPr>
          <p:cNvSpPr txBox="1"/>
          <p:nvPr/>
        </p:nvSpPr>
        <p:spPr>
          <a:xfrm>
            <a:off x="4662702" y="1755899"/>
            <a:ext cx="22426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Técnicas de redução da dimensionalidade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51BB0D-68AD-B014-D340-631729B75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758" y="5056435"/>
            <a:ext cx="1120528" cy="1120528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FDDAEAA9-AEE9-DE27-6ED8-5C759C649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413" y="5056435"/>
            <a:ext cx="1120528" cy="1120528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4A5B2D24-CDE5-0EF0-9F50-3EB97F79D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789" y="5020970"/>
            <a:ext cx="1120528" cy="1120528"/>
          </a:xfrm>
          <a:prstGeom prst="rect">
            <a:avLst/>
          </a:prstGeom>
        </p:spPr>
      </p:pic>
      <p:sp>
        <p:nvSpPr>
          <p:cNvPr id="19" name="Elipse 18">
            <a:extLst>
              <a:ext uri="{FF2B5EF4-FFF2-40B4-BE49-F238E27FC236}">
                <a16:creationId xmlns:a16="http://schemas.microsoft.com/office/drawing/2014/main" id="{E004C991-3D58-CDBA-4C8A-5C9E7F3803BE}"/>
              </a:ext>
            </a:extLst>
          </p:cNvPr>
          <p:cNvSpPr/>
          <p:nvPr/>
        </p:nvSpPr>
        <p:spPr>
          <a:xfrm>
            <a:off x="1398148" y="4763136"/>
            <a:ext cx="831985" cy="77918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A5A38AD-4B51-1671-68E0-051256440A9E}"/>
              </a:ext>
            </a:extLst>
          </p:cNvPr>
          <p:cNvSpPr/>
          <p:nvPr/>
        </p:nvSpPr>
        <p:spPr>
          <a:xfrm>
            <a:off x="3599599" y="4763136"/>
            <a:ext cx="831985" cy="77918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AD826D0C-63FB-26A0-0F85-BFBF5B75F1D8}"/>
              </a:ext>
            </a:extLst>
          </p:cNvPr>
          <p:cNvSpPr/>
          <p:nvPr/>
        </p:nvSpPr>
        <p:spPr>
          <a:xfrm>
            <a:off x="9471053" y="4802054"/>
            <a:ext cx="831985" cy="77918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F6087F6C-B8F5-B956-CDC3-3419B5E28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609" y="4878686"/>
            <a:ext cx="504677" cy="504677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9533D953-8F66-D6A0-8657-D463818DB9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7549" y="4902482"/>
            <a:ext cx="513820" cy="480882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C7752DAA-5E01-8797-F768-158B1A471D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2061" y="4970384"/>
            <a:ext cx="561536" cy="445926"/>
          </a:xfrm>
          <a:prstGeom prst="rect">
            <a:avLst/>
          </a:prstGeom>
        </p:spPr>
      </p:pic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14A3299F-5853-C5B1-C2F4-F09A72EDEE83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606027" y="3466597"/>
            <a:ext cx="0" cy="676923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67BA239B-4F22-167C-0F96-6C116FC8DF59}"/>
              </a:ext>
            </a:extLst>
          </p:cNvPr>
          <p:cNvCxnSpPr>
            <a:cxnSpLocks/>
          </p:cNvCxnSpPr>
          <p:nvPr/>
        </p:nvCxnSpPr>
        <p:spPr>
          <a:xfrm>
            <a:off x="1504781" y="4143520"/>
            <a:ext cx="2223475" cy="0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3D8DF3F-2EDC-DDB6-37F3-72ACE5190888}"/>
              </a:ext>
            </a:extLst>
          </p:cNvPr>
          <p:cNvCxnSpPr/>
          <p:nvPr/>
        </p:nvCxnSpPr>
        <p:spPr>
          <a:xfrm>
            <a:off x="1504781" y="4143520"/>
            <a:ext cx="0" cy="346411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43820229-1571-7C7E-8469-E3DFD3CA2E61}"/>
              </a:ext>
            </a:extLst>
          </p:cNvPr>
          <p:cNvCxnSpPr/>
          <p:nvPr/>
        </p:nvCxnSpPr>
        <p:spPr>
          <a:xfrm>
            <a:off x="3728256" y="4143520"/>
            <a:ext cx="0" cy="346411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Elipse 48">
            <a:extLst>
              <a:ext uri="{FF2B5EF4-FFF2-40B4-BE49-F238E27FC236}">
                <a16:creationId xmlns:a16="http://schemas.microsoft.com/office/drawing/2014/main" id="{E65859F7-7FF1-9500-09CE-9928BD553FE2}"/>
              </a:ext>
            </a:extLst>
          </p:cNvPr>
          <p:cNvSpPr/>
          <p:nvPr/>
        </p:nvSpPr>
        <p:spPr>
          <a:xfrm>
            <a:off x="8465611" y="1875623"/>
            <a:ext cx="1837427" cy="1617453"/>
          </a:xfrm>
          <a:prstGeom prst="ellipse">
            <a:avLst/>
          </a:prstGeom>
          <a:noFill/>
          <a:ln w="412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A728F950-E323-923B-04A7-558A777764B6}"/>
              </a:ext>
            </a:extLst>
          </p:cNvPr>
          <p:cNvSpPr txBox="1"/>
          <p:nvPr/>
        </p:nvSpPr>
        <p:spPr>
          <a:xfrm>
            <a:off x="8974695" y="2534521"/>
            <a:ext cx="819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PCA</a:t>
            </a:r>
          </a:p>
        </p:txBody>
      </p: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03336738-BD26-46E4-79A4-17DA327A28B4}"/>
              </a:ext>
            </a:extLst>
          </p:cNvPr>
          <p:cNvCxnSpPr>
            <a:cxnSpLocks/>
          </p:cNvCxnSpPr>
          <p:nvPr/>
        </p:nvCxnSpPr>
        <p:spPr>
          <a:xfrm>
            <a:off x="9377412" y="3513659"/>
            <a:ext cx="0" cy="326147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BA374718-F955-6CD6-09F5-14E38BDD6729}"/>
              </a:ext>
            </a:extLst>
          </p:cNvPr>
          <p:cNvSpPr txBox="1"/>
          <p:nvPr/>
        </p:nvSpPr>
        <p:spPr>
          <a:xfrm>
            <a:off x="1585309" y="4227790"/>
            <a:ext cx="2232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Base de dados estruturado 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E33A37D8-1FB8-25A2-63F9-40E3B5F7EF23}"/>
              </a:ext>
            </a:extLst>
          </p:cNvPr>
          <p:cNvSpPr txBox="1"/>
          <p:nvPr/>
        </p:nvSpPr>
        <p:spPr>
          <a:xfrm>
            <a:off x="8312871" y="3839806"/>
            <a:ext cx="22320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Base de dados </a:t>
            </a:r>
          </a:p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não </a:t>
            </a:r>
          </a:p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estruturado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93D44FC-3A88-4A5F-8AD2-2DCA77F8D4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48454" y="133437"/>
            <a:ext cx="2262571" cy="59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82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808C33-9032-E985-6E7D-30CD56AE9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574" y="1190445"/>
            <a:ext cx="10905226" cy="4986518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PCA (Principal Component Analysis)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4688947-1A89-9771-7E3A-2FAC9684CE61}"/>
              </a:ext>
            </a:extLst>
          </p:cNvPr>
          <p:cNvSpPr txBox="1">
            <a:spLocks/>
          </p:cNvSpPr>
          <p:nvPr/>
        </p:nvSpPr>
        <p:spPr>
          <a:xfrm>
            <a:off x="146648" y="139024"/>
            <a:ext cx="6452560" cy="7236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dirty="0">
                <a:latin typeface="Arial" panose="020B0604020202020204" pitchFamily="34" charset="0"/>
                <a:cs typeface="Arial" panose="020B0604020202020204" pitchFamily="34" charset="0"/>
              </a:rPr>
              <a:t>Background Teórico </a:t>
            </a:r>
            <a:endParaRPr lang="pt-BR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41D3D82-55BA-7981-16D9-5D4693018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291" y="2306781"/>
            <a:ext cx="1902692" cy="190269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16FE8F0-68AE-7415-25E5-ADE0671FA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117" y="2887929"/>
            <a:ext cx="969082" cy="1082141"/>
          </a:xfrm>
          <a:prstGeom prst="rect">
            <a:avLst/>
          </a:prstGeom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1A52059B-D84A-F03F-5251-642A1F40A7CB}"/>
              </a:ext>
            </a:extLst>
          </p:cNvPr>
          <p:cNvCxnSpPr>
            <a:cxnSpLocks/>
          </p:cNvCxnSpPr>
          <p:nvPr/>
        </p:nvCxnSpPr>
        <p:spPr>
          <a:xfrm flipV="1">
            <a:off x="5224910" y="3551491"/>
            <a:ext cx="676277" cy="1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Imagem 16">
            <a:extLst>
              <a:ext uri="{FF2B5EF4-FFF2-40B4-BE49-F238E27FC236}">
                <a16:creationId xmlns:a16="http://schemas.microsoft.com/office/drawing/2014/main" id="{7586A07E-98A2-1F2C-BF33-5858D6FF2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3898" y="2887931"/>
            <a:ext cx="1082139" cy="1082139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AC0EDBD3-2799-708A-D971-3BA5533CF5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7970" y="3402870"/>
            <a:ext cx="276326" cy="276326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0F3E9D3-88A9-D74F-4645-F1D333F2F6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0296" y="2395644"/>
            <a:ext cx="1902692" cy="1758043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183EDE6A-57D4-CB9E-4CB6-B0380EAC0493}"/>
              </a:ext>
            </a:extLst>
          </p:cNvPr>
          <p:cNvSpPr txBox="1"/>
          <p:nvPr/>
        </p:nvSpPr>
        <p:spPr>
          <a:xfrm>
            <a:off x="1331620" y="4223721"/>
            <a:ext cx="2232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Extração de características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0E41031-BCFC-405E-1849-B97F9FEC31E6}"/>
              </a:ext>
            </a:extLst>
          </p:cNvPr>
          <p:cNvSpPr txBox="1"/>
          <p:nvPr/>
        </p:nvSpPr>
        <p:spPr>
          <a:xfrm>
            <a:off x="4548279" y="4217896"/>
            <a:ext cx="2232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Aprendizagem não supervisionada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19FA71F-46A7-80E3-9E59-83A3A45D7E13}"/>
              </a:ext>
            </a:extLst>
          </p:cNvPr>
          <p:cNvSpPr txBox="1"/>
          <p:nvPr/>
        </p:nvSpPr>
        <p:spPr>
          <a:xfrm>
            <a:off x="7835625" y="4217896"/>
            <a:ext cx="2232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Processamento de dados lineares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87D0EA3-62AB-AD98-E06C-EF9686AEDE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48454" y="133437"/>
            <a:ext cx="2262571" cy="59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205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808C33-9032-E985-6E7D-30CD56AE9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574" y="1190445"/>
            <a:ext cx="10905226" cy="4986518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LDA (Linear Discriminant Analysis)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4688947-1A89-9771-7E3A-2FAC9684CE61}"/>
              </a:ext>
            </a:extLst>
          </p:cNvPr>
          <p:cNvSpPr txBox="1">
            <a:spLocks/>
          </p:cNvSpPr>
          <p:nvPr/>
        </p:nvSpPr>
        <p:spPr>
          <a:xfrm>
            <a:off x="146648" y="139024"/>
            <a:ext cx="6452560" cy="7236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dirty="0">
                <a:latin typeface="Arial" panose="020B0604020202020204" pitchFamily="34" charset="0"/>
                <a:cs typeface="Arial" panose="020B0604020202020204" pitchFamily="34" charset="0"/>
              </a:rPr>
              <a:t>Background Teórico </a:t>
            </a:r>
            <a:endParaRPr lang="pt-BR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41D3D82-55BA-7981-16D9-5D4693018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291" y="2306781"/>
            <a:ext cx="1902692" cy="190269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16FE8F0-68AE-7415-25E5-ADE0671FA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117" y="2887929"/>
            <a:ext cx="969082" cy="1082141"/>
          </a:xfrm>
          <a:prstGeom prst="rect">
            <a:avLst/>
          </a:prstGeom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1A52059B-D84A-F03F-5251-642A1F40A7CB}"/>
              </a:ext>
            </a:extLst>
          </p:cNvPr>
          <p:cNvCxnSpPr>
            <a:cxnSpLocks/>
          </p:cNvCxnSpPr>
          <p:nvPr/>
        </p:nvCxnSpPr>
        <p:spPr>
          <a:xfrm flipV="1">
            <a:off x="5224910" y="3551491"/>
            <a:ext cx="676277" cy="1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Imagem 16">
            <a:extLst>
              <a:ext uri="{FF2B5EF4-FFF2-40B4-BE49-F238E27FC236}">
                <a16:creationId xmlns:a16="http://schemas.microsoft.com/office/drawing/2014/main" id="{7586A07E-98A2-1F2C-BF33-5858D6FF2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3898" y="2887931"/>
            <a:ext cx="1082139" cy="1082139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0F3E9D3-88A9-D74F-4645-F1D333F2F6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0296" y="2395644"/>
            <a:ext cx="1902692" cy="1758043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183EDE6A-57D4-CB9E-4CB6-B0380EAC0493}"/>
              </a:ext>
            </a:extLst>
          </p:cNvPr>
          <p:cNvSpPr txBox="1"/>
          <p:nvPr/>
        </p:nvSpPr>
        <p:spPr>
          <a:xfrm>
            <a:off x="1331620" y="4223721"/>
            <a:ext cx="2232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Seleção de características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0E41031-BCFC-405E-1849-B97F9FEC31E6}"/>
              </a:ext>
            </a:extLst>
          </p:cNvPr>
          <p:cNvSpPr txBox="1"/>
          <p:nvPr/>
        </p:nvSpPr>
        <p:spPr>
          <a:xfrm>
            <a:off x="4548279" y="4217896"/>
            <a:ext cx="2232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Aprendizagem supervisionada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19FA71F-46A7-80E3-9E59-83A3A45D7E13}"/>
              </a:ext>
            </a:extLst>
          </p:cNvPr>
          <p:cNvSpPr txBox="1"/>
          <p:nvPr/>
        </p:nvSpPr>
        <p:spPr>
          <a:xfrm>
            <a:off x="7835625" y="4217896"/>
            <a:ext cx="2232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Processamento de dados lineares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5B47D02-8998-F0E4-ACE7-AC04BC59B2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5032" y="2488615"/>
            <a:ext cx="616895" cy="61689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6215E6D-9578-0E48-82D3-40183852D8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48454" y="133437"/>
            <a:ext cx="2262571" cy="59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488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4688947-1A89-9771-7E3A-2FAC9684CE61}"/>
              </a:ext>
            </a:extLst>
          </p:cNvPr>
          <p:cNvSpPr txBox="1">
            <a:spLocks/>
          </p:cNvSpPr>
          <p:nvPr/>
        </p:nvSpPr>
        <p:spPr>
          <a:xfrm>
            <a:off x="146648" y="139024"/>
            <a:ext cx="6452560" cy="7236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dirty="0">
                <a:latin typeface="Arial" panose="020B0604020202020204" pitchFamily="34" charset="0"/>
                <a:cs typeface="Arial" panose="020B0604020202020204" pitchFamily="34" charset="0"/>
              </a:rPr>
              <a:t>Background Teórico </a:t>
            </a:r>
            <a:endParaRPr lang="pt-BR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3.png">
            <a:extLst>
              <a:ext uri="{FF2B5EF4-FFF2-40B4-BE49-F238E27FC236}">
                <a16:creationId xmlns:a16="http://schemas.microsoft.com/office/drawing/2014/main" id="{4D36900D-351D-5CC6-6655-AF43C421378F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776412" y="1302543"/>
            <a:ext cx="8639176" cy="4040982"/>
          </a:xfrm>
          <a:prstGeom prst="rect">
            <a:avLst/>
          </a:prstGeom>
          <a:ln/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E7A3FD9-193F-0300-3A0C-BBFA41E3FAD0}"/>
              </a:ext>
            </a:extLst>
          </p:cNvPr>
          <p:cNvSpPr txBox="1"/>
          <p:nvPr/>
        </p:nvSpPr>
        <p:spPr>
          <a:xfrm>
            <a:off x="2106552" y="5495707"/>
            <a:ext cx="88619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Fonte: </a:t>
            </a:r>
            <a:r>
              <a:rPr lang="pt-BR" sz="10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https://sebastianraschka.com/Articles/2014_python_lda.html</a:t>
            </a:r>
            <a:endParaRPr lang="pt-B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104C4A6-BBEC-4F2A-C8D3-373F99A19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8454" y="133437"/>
            <a:ext cx="2262571" cy="59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876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ADBDF8-9FD1-30D9-A818-3AD9B333B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887" y="116984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Kernel PCA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6D0406C-52E9-388A-81C6-8A34BEC2A493}"/>
              </a:ext>
            </a:extLst>
          </p:cNvPr>
          <p:cNvSpPr txBox="1">
            <a:spLocks/>
          </p:cNvSpPr>
          <p:nvPr/>
        </p:nvSpPr>
        <p:spPr>
          <a:xfrm>
            <a:off x="146649" y="139024"/>
            <a:ext cx="11128076" cy="7236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dirty="0">
                <a:latin typeface="Arial" panose="020B0604020202020204" pitchFamily="34" charset="0"/>
                <a:cs typeface="Arial" panose="020B0604020202020204" pitchFamily="34" charset="0"/>
              </a:rPr>
              <a:t>Background Teórico </a:t>
            </a:r>
            <a:endParaRPr lang="pt-BR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68D700D-B289-CE72-273F-823B0B207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291" y="2306781"/>
            <a:ext cx="1902692" cy="190269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DA70C42-3826-3F59-25F8-4F2C1780A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117" y="2887929"/>
            <a:ext cx="969082" cy="1082141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38DC857E-6B73-DF6A-E94B-5EA758C79EEF}"/>
              </a:ext>
            </a:extLst>
          </p:cNvPr>
          <p:cNvCxnSpPr>
            <a:cxnSpLocks/>
          </p:cNvCxnSpPr>
          <p:nvPr/>
        </p:nvCxnSpPr>
        <p:spPr>
          <a:xfrm flipV="1">
            <a:off x="5224910" y="3551491"/>
            <a:ext cx="676277" cy="1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DC6C2CD4-9DDC-575A-DD6A-B397C6A3C2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3898" y="2887931"/>
            <a:ext cx="1082139" cy="108213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CC969D3-BCF4-7B19-6822-39073126AB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7970" y="3402870"/>
            <a:ext cx="276326" cy="276326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D6C2D07-89AE-78D6-302B-F0FB88CB4B53}"/>
              </a:ext>
            </a:extLst>
          </p:cNvPr>
          <p:cNvSpPr txBox="1"/>
          <p:nvPr/>
        </p:nvSpPr>
        <p:spPr>
          <a:xfrm>
            <a:off x="1331620" y="4223721"/>
            <a:ext cx="2232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Extração de características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03A334D-25D0-9AAA-61FF-9F81A168F425}"/>
              </a:ext>
            </a:extLst>
          </p:cNvPr>
          <p:cNvSpPr txBox="1"/>
          <p:nvPr/>
        </p:nvSpPr>
        <p:spPr>
          <a:xfrm>
            <a:off x="4548279" y="4217896"/>
            <a:ext cx="2232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Aprendizagem não supervisionada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769E129-C183-8B7F-4A06-9530A83AB2D8}"/>
              </a:ext>
            </a:extLst>
          </p:cNvPr>
          <p:cNvSpPr txBox="1"/>
          <p:nvPr/>
        </p:nvSpPr>
        <p:spPr>
          <a:xfrm>
            <a:off x="7835625" y="4217896"/>
            <a:ext cx="2232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Processamento de dados não lineares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A083D98D-AABC-E6E7-0BCE-1ECB422933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0296" y="2412128"/>
            <a:ext cx="1833817" cy="181274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DF342A8-0427-F690-33AC-DDEC2B0320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48454" y="133437"/>
            <a:ext cx="2262571" cy="59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480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6D0406C-52E9-388A-81C6-8A34BEC2A493}"/>
              </a:ext>
            </a:extLst>
          </p:cNvPr>
          <p:cNvSpPr txBox="1">
            <a:spLocks/>
          </p:cNvSpPr>
          <p:nvPr/>
        </p:nvSpPr>
        <p:spPr>
          <a:xfrm>
            <a:off x="146649" y="139024"/>
            <a:ext cx="11128076" cy="7236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dirty="0">
                <a:latin typeface="Arial" panose="020B0604020202020204" pitchFamily="34" charset="0"/>
                <a:cs typeface="Arial" panose="020B0604020202020204" pitchFamily="34" charset="0"/>
              </a:rPr>
              <a:t>Background Teórico </a:t>
            </a:r>
            <a:endParaRPr lang="pt-BR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2.png">
            <a:extLst>
              <a:ext uri="{FF2B5EF4-FFF2-40B4-BE49-F238E27FC236}">
                <a16:creationId xmlns:a16="http://schemas.microsoft.com/office/drawing/2014/main" id="{A757874B-A354-4FCD-F9CE-8AB8BB6CB00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106551" y="1943100"/>
            <a:ext cx="7978895" cy="3467100"/>
          </a:xfrm>
          <a:prstGeom prst="rect">
            <a:avLst/>
          </a:prstGeom>
          <a:ln/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3A6FB413-444F-087B-9F10-0DFA5323139C}"/>
              </a:ext>
            </a:extLst>
          </p:cNvPr>
          <p:cNvSpPr txBox="1"/>
          <p:nvPr/>
        </p:nvSpPr>
        <p:spPr>
          <a:xfrm>
            <a:off x="2106552" y="5495707"/>
            <a:ext cx="88619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Fonte: https://www.semanticscholar.org/paper/Software-defect-prediction-based-on-kernel-PCA-and-Xu-Liu/fe246ded4da28ab5668f799fb08cb32a797c009e</a:t>
            </a:r>
            <a:endParaRPr lang="pt-B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E279D40-94B9-1654-9679-F879605B6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8454" y="133437"/>
            <a:ext cx="2262571" cy="59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5329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1853</TotalTime>
  <Words>909</Words>
  <Application>Microsoft Office PowerPoint</Application>
  <PresentationFormat>Widescreen</PresentationFormat>
  <Paragraphs>318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Poppins</vt:lpstr>
      <vt:lpstr>Times New Roman</vt:lpstr>
      <vt:lpstr>Tema do Office</vt:lpstr>
      <vt:lpstr>Redução da dimensionalidade em bigdata</vt:lpstr>
      <vt:lpstr>Introdução</vt:lpstr>
      <vt:lpstr>Introdução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Redução da dimensionalidade em bigdata</dc:title>
  <dc:creator>Lucca de Castro  Machado</dc:creator>
  <cp:lastModifiedBy>Lucca de Castro  Machado</cp:lastModifiedBy>
  <cp:revision>15</cp:revision>
  <dcterms:created xsi:type="dcterms:W3CDTF">2023-11-26T17:09:25Z</dcterms:created>
  <dcterms:modified xsi:type="dcterms:W3CDTF">2023-12-03T15:28:11Z</dcterms:modified>
</cp:coreProperties>
</file>