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70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7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 Jornada do Microchip: Da Areia ao Mundo Digital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Uma apresentação sobre a história, fabricação e impacto dos microchips.</a:t>
            </a:r>
            <a:endParaRPr lang="en-US" sz="175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6B4791-AD0C-65EB-DB89-38DA48D0B094}"/>
              </a:ext>
            </a:extLst>
          </p:cNvPr>
          <p:cNvSpPr txBox="1"/>
          <p:nvPr/>
        </p:nvSpPr>
        <p:spPr>
          <a:xfrm>
            <a:off x="10933554" y="352604"/>
            <a:ext cx="3696846" cy="855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5000" dirty="0">
                <a:solidFill>
                  <a:schemeClr val="bg1"/>
                </a:solidFill>
              </a:rPr>
              <a:t>_</a:t>
            </a:r>
          </a:p>
        </p:txBody>
      </p:sp>
      <p:pic>
        <p:nvPicPr>
          <p:cNvPr id="9" name="Imagem 8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98150A57-12F5-51B5-5B58-875443C6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712" y="7200756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67100"/>
            <a:ext cx="108570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Impacto Transformador do Microchip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160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microchips são o cérebro da tecnologia moderna.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814536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93790" y="6381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Digitalização Global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3790" y="687193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Permitiram a era dos computadores e telecomunicações digitais.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54704" y="5474256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254704" y="60412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Inovação Contínua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254704" y="6531650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Impulsionam avanços em IA, IoT e robótica, moldando o futuro.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715738" y="5134094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715738" y="5701070"/>
            <a:ext cx="33899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Conectividade Universal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715738" y="6191488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Fundamentais para a interconexão de pessoas e sistemas em todo o mundo.</a:t>
            </a:r>
            <a:endParaRPr lang="en-US" sz="1750" dirty="0"/>
          </a:p>
        </p:txBody>
      </p:sp>
      <p:pic>
        <p:nvPicPr>
          <p:cNvPr id="15" name="Imagem 14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4EAEEC6F-C6B3-3FFA-973F-2E4B5D44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2213" y="7314230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8610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Integrantes do Grupo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Lucca Menezes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Clara About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Gabriela Braga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9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Lucas Bento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Kauan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Pierre</a:t>
            </a:r>
            <a:endParaRPr lang="en-US" sz="175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EEB32FE-02B1-F438-E759-CB7F2F4C3E85}"/>
              </a:ext>
            </a:extLst>
          </p:cNvPr>
          <p:cNvSpPr txBox="1"/>
          <p:nvPr/>
        </p:nvSpPr>
        <p:spPr>
          <a:xfrm>
            <a:off x="10633165" y="-409069"/>
            <a:ext cx="731520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0" dirty="0">
                <a:solidFill>
                  <a:schemeClr val="bg1"/>
                </a:solidFill>
              </a:rPr>
              <a:t>_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4391"/>
            <a:ext cx="77067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Matérias-Primas Essenciais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56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fabricação de microchips exige uma vasta gama de materiais de alta pureza.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0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Base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3828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Silício (areia de quartzo)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79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Água Ultra-Pura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80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Químicos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43828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Ácidos e Bases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82500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Solventes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526720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Peróxido de Hidrogênio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80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Gases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43828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Inertes (nitrogênio, argônio)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51879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Reativos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(CF₄, SF₆)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563010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Precursores (SiH₄, NH₃)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3801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Outros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013638" y="43828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Metais (alumínio, cobre)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13638" y="51879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Dopantes (boro, fósforo)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013638" y="599301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Fotorresiste</a:t>
            </a:r>
            <a:endParaRPr lang="en-US" sz="1750" dirty="0"/>
          </a:p>
        </p:txBody>
      </p:sp>
      <p:pic>
        <p:nvPicPr>
          <p:cNvPr id="20" name="Imagem 19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4B51C885-E198-E0D0-6C1A-FA2A78F3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405" y="7728298"/>
            <a:ext cx="4112885" cy="2812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829" y="573048"/>
            <a:ext cx="7837051" cy="584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Etapas do Processo de Fabricação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27829" y="1532096"/>
            <a:ext cx="13174742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produção de microchips é um processo complexo e multifacetado.</a:t>
            </a:r>
            <a:endParaRPr lang="en-US" sz="1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9" y="2042041"/>
            <a:ext cx="935712" cy="11228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44172" y="2229088"/>
            <a:ext cx="2401729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Preparação do Wafer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944172" y="2633782"/>
            <a:ext cx="1195839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Crescimento, fatiamento e polimento do cristal.</a:t>
            </a:r>
            <a:endParaRPr lang="en-US" sz="14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29" y="3164919"/>
            <a:ext cx="935712" cy="112287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44172" y="3351967"/>
            <a:ext cx="2339459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Fotolitografia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944172" y="3756660"/>
            <a:ext cx="1195839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Aplicação, exposição e revelação do fotorresiste.</a:t>
            </a:r>
            <a:endParaRPr lang="en-US" sz="14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29" y="4287798"/>
            <a:ext cx="935712" cy="112287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44172" y="4474845"/>
            <a:ext cx="2339459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Gravação (Etching)</a:t>
            </a:r>
            <a:endParaRPr lang="en-US" sz="1800" dirty="0"/>
          </a:p>
        </p:txBody>
      </p:sp>
      <p:sp>
        <p:nvSpPr>
          <p:cNvPr id="12" name="Text 7"/>
          <p:cNvSpPr/>
          <p:nvPr/>
        </p:nvSpPr>
        <p:spPr>
          <a:xfrm>
            <a:off x="1944172" y="4879538"/>
            <a:ext cx="1195839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Remoção precisa de material.</a:t>
            </a:r>
            <a:endParaRPr lang="en-US" sz="14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29" y="5410676"/>
            <a:ext cx="935712" cy="112287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44172" y="5597723"/>
            <a:ext cx="2681883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Deposição de Camadas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1944172" y="6002417"/>
            <a:ext cx="1195839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Adição de camadas finas (CVD, PVD).</a:t>
            </a:r>
            <a:endParaRPr lang="en-US" sz="14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29" y="6533555"/>
            <a:ext cx="935712" cy="112287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944172" y="6720602"/>
            <a:ext cx="2339459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Implantação Iônica</a:t>
            </a:r>
            <a:endParaRPr lang="en-US" sz="1800" dirty="0"/>
          </a:p>
        </p:txBody>
      </p:sp>
      <p:sp>
        <p:nvSpPr>
          <p:cNvPr id="18" name="Text 11"/>
          <p:cNvSpPr/>
          <p:nvPr/>
        </p:nvSpPr>
        <p:spPr>
          <a:xfrm>
            <a:off x="1944172" y="7125295"/>
            <a:ext cx="1195839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Dopagem para alterar propriedades elétricas.</a:t>
            </a:r>
            <a:endParaRPr lang="en-US" sz="1450" dirty="0"/>
          </a:p>
        </p:txBody>
      </p:sp>
      <p:pic>
        <p:nvPicPr>
          <p:cNvPr id="20" name="Imagem 19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7E51B56F-7518-3A92-AD41-23BA475CA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48712" y="7200756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0565"/>
            <a:ext cx="5392222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Etapas Finais da Fabricação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1524238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Após as etapas iniciais, o wafer passa por processos de finalização.</a:t>
            </a:r>
            <a:endParaRPr lang="en-US" sz="1250" dirty="0"/>
          </a:p>
        </p:txBody>
      </p:sp>
      <p:sp>
        <p:nvSpPr>
          <p:cNvPr id="4" name="Shape 2"/>
          <p:cNvSpPr/>
          <p:nvPr/>
        </p:nvSpPr>
        <p:spPr>
          <a:xfrm>
            <a:off x="7303770" y="1956911"/>
            <a:ext cx="22860" cy="5562005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6683216" y="2124075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7136606" y="1956911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137" y="1986677"/>
            <a:ext cx="238125" cy="29765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075390" y="2011442"/>
            <a:ext cx="2446020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Recozimento (Annealing)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93790" y="2354699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Ativação de dopantes e reparo de danos.</a:t>
            </a:r>
            <a:endParaRPr lang="en-US" sz="1250" dirty="0"/>
          </a:p>
        </p:txBody>
      </p:sp>
      <p:sp>
        <p:nvSpPr>
          <p:cNvPr id="10" name="Shape 7"/>
          <p:cNvSpPr/>
          <p:nvPr/>
        </p:nvSpPr>
        <p:spPr>
          <a:xfrm>
            <a:off x="7470934" y="3076694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7136606" y="2909530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37" y="2939296"/>
            <a:ext cx="238125" cy="297656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8108990" y="2964061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Planarização (CMP)</a:t>
            </a:r>
            <a:endParaRPr lang="en-US" sz="1550" dirty="0"/>
          </a:p>
        </p:txBody>
      </p:sp>
      <p:sp>
        <p:nvSpPr>
          <p:cNvPr id="14" name="Text 10"/>
          <p:cNvSpPr/>
          <p:nvPr/>
        </p:nvSpPr>
        <p:spPr>
          <a:xfrm>
            <a:off x="8108990" y="3307318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Alisamento da superfície do wafer.</a:t>
            </a:r>
            <a:endParaRPr lang="en-US" sz="1250" dirty="0"/>
          </a:p>
        </p:txBody>
      </p:sp>
      <p:sp>
        <p:nvSpPr>
          <p:cNvPr id="15" name="Shape 11"/>
          <p:cNvSpPr/>
          <p:nvPr/>
        </p:nvSpPr>
        <p:spPr>
          <a:xfrm>
            <a:off x="6683216" y="3897749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16" name="Shape 12"/>
          <p:cNvSpPr/>
          <p:nvPr/>
        </p:nvSpPr>
        <p:spPr>
          <a:xfrm>
            <a:off x="7136606" y="3730585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137" y="3760351"/>
            <a:ext cx="238125" cy="297656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4377452" y="3785116"/>
            <a:ext cx="214395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Metrologia e Inspeção</a:t>
            </a:r>
            <a:endParaRPr lang="en-US" sz="1550" dirty="0"/>
          </a:p>
        </p:txBody>
      </p:sp>
      <p:sp>
        <p:nvSpPr>
          <p:cNvPr id="19" name="Text 14"/>
          <p:cNvSpPr/>
          <p:nvPr/>
        </p:nvSpPr>
        <p:spPr>
          <a:xfrm>
            <a:off x="793790" y="4128373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Controle de qualidade rigoroso.</a:t>
            </a:r>
            <a:endParaRPr lang="en-US" sz="1250" dirty="0"/>
          </a:p>
        </p:txBody>
      </p:sp>
      <p:sp>
        <p:nvSpPr>
          <p:cNvPr id="20" name="Shape 15"/>
          <p:cNvSpPr/>
          <p:nvPr/>
        </p:nvSpPr>
        <p:spPr>
          <a:xfrm>
            <a:off x="7470934" y="4718923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21" name="Shape 16"/>
          <p:cNvSpPr/>
          <p:nvPr/>
        </p:nvSpPr>
        <p:spPr>
          <a:xfrm>
            <a:off x="7136606" y="4551759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137" y="4581525"/>
            <a:ext cx="238125" cy="297656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8108990" y="460629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Teste Elétrico</a:t>
            </a:r>
            <a:endParaRPr lang="en-US" sz="1550" dirty="0"/>
          </a:p>
        </p:txBody>
      </p:sp>
      <p:sp>
        <p:nvSpPr>
          <p:cNvPr id="24" name="Text 18"/>
          <p:cNvSpPr/>
          <p:nvPr/>
        </p:nvSpPr>
        <p:spPr>
          <a:xfrm>
            <a:off x="8108990" y="4949547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Verificação da funcionalidade do wafer.</a:t>
            </a:r>
            <a:endParaRPr lang="en-US" sz="1250" dirty="0"/>
          </a:p>
        </p:txBody>
      </p:sp>
      <p:sp>
        <p:nvSpPr>
          <p:cNvPr id="25" name="Shape 19"/>
          <p:cNvSpPr/>
          <p:nvPr/>
        </p:nvSpPr>
        <p:spPr>
          <a:xfrm>
            <a:off x="6683216" y="5540097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26" name="Shape 20"/>
          <p:cNvSpPr/>
          <p:nvPr/>
        </p:nvSpPr>
        <p:spPr>
          <a:xfrm>
            <a:off x="7136606" y="5372933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6137" y="5402699"/>
            <a:ext cx="238125" cy="297656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4536758" y="5427464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Corte e Separação</a:t>
            </a:r>
            <a:endParaRPr lang="en-US" sz="1550" dirty="0"/>
          </a:p>
        </p:txBody>
      </p:sp>
      <p:sp>
        <p:nvSpPr>
          <p:cNvPr id="29" name="Text 22"/>
          <p:cNvSpPr/>
          <p:nvPr/>
        </p:nvSpPr>
        <p:spPr>
          <a:xfrm>
            <a:off x="793790" y="5770721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Dicing dos chips individuais.</a:t>
            </a:r>
            <a:endParaRPr lang="en-US" sz="1250" dirty="0"/>
          </a:p>
        </p:txBody>
      </p:sp>
      <p:sp>
        <p:nvSpPr>
          <p:cNvPr id="30" name="Shape 23"/>
          <p:cNvSpPr/>
          <p:nvPr/>
        </p:nvSpPr>
        <p:spPr>
          <a:xfrm>
            <a:off x="7470934" y="6361271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C0C1D7"/>
          </a:solidFill>
          <a:ln/>
        </p:spPr>
      </p:sp>
      <p:sp>
        <p:nvSpPr>
          <p:cNvPr id="31" name="Shape 24"/>
          <p:cNvSpPr/>
          <p:nvPr/>
        </p:nvSpPr>
        <p:spPr>
          <a:xfrm>
            <a:off x="7136606" y="6194108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137" y="6223873"/>
            <a:ext cx="238125" cy="297656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8108990" y="6248638"/>
            <a:ext cx="287809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Encapsulamento e Teste Final</a:t>
            </a:r>
            <a:endParaRPr lang="en-US" sz="1550" dirty="0"/>
          </a:p>
        </p:txBody>
      </p:sp>
      <p:sp>
        <p:nvSpPr>
          <p:cNvPr id="34" name="Text 26"/>
          <p:cNvSpPr/>
          <p:nvPr/>
        </p:nvSpPr>
        <p:spPr>
          <a:xfrm>
            <a:off x="8108990" y="6591895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Montagem, conexões e teste final.</a:t>
            </a:r>
            <a:endParaRPr lang="en-US" sz="1250" dirty="0"/>
          </a:p>
        </p:txBody>
      </p:sp>
      <p:pic>
        <p:nvPicPr>
          <p:cNvPr id="36" name="Imagem 35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FAE41CA7-3437-5B10-7733-4362C8A1AA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48712" y="7200756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9503" y="620435"/>
            <a:ext cx="7564993" cy="1198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Máquinas e Tecnologias Envolvidas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89503" y="2106216"/>
            <a:ext cx="7564993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produção de microchips depende de equipamentos de ponta e infraestrutura crítica.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89503" y="2935248"/>
            <a:ext cx="3686651" cy="2614851"/>
          </a:xfrm>
          <a:prstGeom prst="roundRect">
            <a:avLst>
              <a:gd name="adj" fmla="val 308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88814" y="3134558"/>
            <a:ext cx="321040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Equipamentos de Produção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988814" y="3549134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Puxadores de Cristal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988814" y="3922871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Steppers/Scanners UV/EUV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988814" y="4296608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Plasma Etchers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988814" y="4670346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Sistemas CVD/PVD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988814" y="5044083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Implantadores de Íons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4667845" y="2935248"/>
            <a:ext cx="3686651" cy="2614851"/>
          </a:xfrm>
          <a:prstGeom prst="roundRect">
            <a:avLst>
              <a:gd name="adj" fmla="val 308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867156" y="3134558"/>
            <a:ext cx="2396728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Controle e Teste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4867156" y="3549134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Microscópios Eletrônicos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4867156" y="3922871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Sistemas de Inspeção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4867156" y="4296608"/>
            <a:ext cx="328803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Probe Stations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4867156" y="4670346"/>
            <a:ext cx="3288030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ATE (Automated Test Equipment)</a:t>
            </a:r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789503" y="5741789"/>
            <a:ext cx="7564993" cy="1867376"/>
          </a:xfrm>
          <a:prstGeom prst="roundRect">
            <a:avLst>
              <a:gd name="adj" fmla="val 431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88814" y="5941100"/>
            <a:ext cx="2459117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Infraestrutura Crítica</a:t>
            </a:r>
            <a:endParaRPr lang="en-US" sz="1850" dirty="0"/>
          </a:p>
        </p:txBody>
      </p:sp>
      <p:sp>
        <p:nvSpPr>
          <p:cNvPr id="20" name="Text 17"/>
          <p:cNvSpPr/>
          <p:nvPr/>
        </p:nvSpPr>
        <p:spPr>
          <a:xfrm>
            <a:off x="988814" y="6355675"/>
            <a:ext cx="716637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Salas Limpas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988814" y="6729412"/>
            <a:ext cx="716637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Sistemas de Água Ultra-Pura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988814" y="7103150"/>
            <a:ext cx="716637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AMHS (Manuseio Automatizado)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50432"/>
            <a:ext cx="70177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Transporte e Distribuição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5993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logística dos microchips é complexa, desde as matérias-primas até o produto final.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580328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37411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Matérias-Primas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280190" y="4864537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Navios, trens e caminhões especializados transportam silício, químicos e gases.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3580328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893493" y="437411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Logística Interna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8893493" y="4864537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FOUPs, AMHS (OHT, RGVs/AGVs) e tubulações movem wafers e químicos na fábrica.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3580328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506795" y="4374118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Chips Finais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1506795" y="4864537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Embalagens protetoras e frete aéreo são usados para wafers e chips encapsulados.</a:t>
            </a:r>
            <a:endParaRPr lang="en-US" sz="1750" dirty="0"/>
          </a:p>
        </p:txBody>
      </p:sp>
      <p:pic>
        <p:nvPicPr>
          <p:cNvPr id="15" name="Imagem 14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8351AF27-B250-A140-264E-0156CD10F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0283" y="7370712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50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Pontos de Venda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074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Microchips são distribuídos através de canais específicos, não em varejo comum.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255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530906" y="3203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Venda Direta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9379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Fabricantes (IDMs) vendem para grandes OEMs e contas estratégicas.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31255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973008" y="3203377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Distribuidores Autorizados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973008" y="404812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Empresas como Arrow e Avnet atendem clientes de médio a grande volume.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77995" y="31255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415111" y="3203377"/>
            <a:ext cx="29183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Distribuidores Online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415111" y="3693795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Digi-Key e Mouser focam em P&amp;D, prototipagem e pequenas produções.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5904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530906" y="5668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Empresas Fabless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530906" y="6158746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Qualcomm e NVIDIA vendem via distribuidores ou diretamente para OEMs.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57003" y="55904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8194119" y="5668327"/>
            <a:ext cx="4104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Distribuidores Independentes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119" y="6158746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Mercado secundário para componentes obsoletos ou excesso de estoque.</a:t>
            </a:r>
            <a:endParaRPr lang="en-US" sz="1750" dirty="0"/>
          </a:p>
        </p:txBody>
      </p:sp>
      <p:pic>
        <p:nvPicPr>
          <p:cNvPr id="20" name="Imagem 19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50283C9E-B9E2-2BFF-5C7A-49ADAB15C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712" y="7430215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3059"/>
            <a:ext cx="10765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Microchips e as Revoluções Industriais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254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microchips são o coração da era digital e da Indústria 4.0.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443520"/>
            <a:ext cx="2152055" cy="166985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5531"/>
            <a:ext cx="318968" cy="398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57217" y="2851785"/>
            <a:ext cx="3840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Quarta Revolução Industrial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5357217" y="3342203"/>
            <a:ext cx="69738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essencial para IA, IoT, Big Data, Robótica Avançada, 5G/6G.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187077" y="412646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170045"/>
            <a:ext cx="4304109" cy="166985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805601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33304" y="4396859"/>
            <a:ext cx="40209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Terceira Revolução Industrial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433304" y="4887278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Catalisador fundamental: invenção do transistor e do circuito integrado.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6263164" y="585299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896570"/>
            <a:ext cx="6456164" cy="1669852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6532126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509272" y="6304836"/>
            <a:ext cx="43629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Primeira e Segunda Revoluções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7509272" y="6795254"/>
            <a:ext cx="59978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Precursoras, desenvolveram a base industrial e elétrica.</a:t>
            </a:r>
            <a:endParaRPr lang="en-US" sz="1750" dirty="0"/>
          </a:p>
        </p:txBody>
      </p:sp>
      <p:pic>
        <p:nvPicPr>
          <p:cNvPr id="19" name="Imagem 18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DCC522C3-0249-CD29-4905-BFCB469AEF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48712" y="7715178"/>
            <a:ext cx="2781688" cy="1028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597</Words>
  <Application>Microsoft Office PowerPoint</Application>
  <PresentationFormat>Personalizar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Lucca Miranda</cp:lastModifiedBy>
  <cp:revision>3</cp:revision>
  <dcterms:created xsi:type="dcterms:W3CDTF">2025-05-29T00:30:55Z</dcterms:created>
  <dcterms:modified xsi:type="dcterms:W3CDTF">2025-05-29T01:02:21Z</dcterms:modified>
</cp:coreProperties>
</file>