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8"/>
  </p:notesMasterIdLst>
  <p:sldIdLst>
    <p:sldId id="256" r:id="rId5"/>
    <p:sldId id="286" r:id="rId6"/>
    <p:sldId id="290" r:id="rId7"/>
    <p:sldId id="284" r:id="rId8"/>
    <p:sldId id="285" r:id="rId9"/>
    <p:sldId id="287" r:id="rId10"/>
    <p:sldId id="288" r:id="rId11"/>
    <p:sldId id="289" r:id="rId12"/>
    <p:sldId id="292" r:id="rId13"/>
    <p:sldId id="293" r:id="rId14"/>
    <p:sldId id="267" r:id="rId15"/>
    <p:sldId id="281" r:id="rId16"/>
    <p:sldId id="262" r:id="rId17"/>
    <p:sldId id="298" r:id="rId18"/>
    <p:sldId id="299" r:id="rId19"/>
    <p:sldId id="263" r:id="rId20"/>
    <p:sldId id="297" r:id="rId21"/>
    <p:sldId id="271" r:id="rId22"/>
    <p:sldId id="283" r:id="rId23"/>
    <p:sldId id="294" r:id="rId24"/>
    <p:sldId id="295" r:id="rId25"/>
    <p:sldId id="296" r:id="rId26"/>
    <p:sldId id="300" r:id="rId2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DO ESTIVILL LUCCIANO A" initials="PELA" lastIdx="1" clrIdx="0">
    <p:extLst>
      <p:ext uri="{19B8F6BF-5375-455C-9EA6-DF929625EA0E}">
        <p15:presenceInfo xmlns:p15="http://schemas.microsoft.com/office/powerpoint/2012/main" userId="PRADO ESTIVILL LUCCIANO 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3C01B-80BD-40FD-BA75-BE0C03CE79AE}" v="147" dt="2021-06-09T14:49:37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75" autoAdjust="0"/>
  </p:normalViewPr>
  <p:slideViewPr>
    <p:cSldViewPr snapToGrid="0">
      <p:cViewPr>
        <p:scale>
          <a:sx n="75" d="100"/>
          <a:sy n="75" d="100"/>
        </p:scale>
        <p:origin x="103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F36EC1-A22E-4DF4-8816-D4D0386E86B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DB0DF9-C06A-4157-9F5D-4B1BA3A85EBA}">
      <dgm:prSet/>
      <dgm:spPr/>
      <dgm:t>
        <a:bodyPr/>
        <a:lstStyle/>
        <a:p>
          <a:r>
            <a:rPr lang="es-CL" dirty="0"/>
            <a:t>Contexto del trabajo actual</a:t>
          </a:r>
          <a:endParaRPr lang="en-US" dirty="0"/>
        </a:p>
      </dgm:t>
    </dgm:pt>
    <dgm:pt modelId="{473AB204-3D15-4A75-B8D6-02FB82D86821}" type="parTrans" cxnId="{F8B0451F-1048-4C06-B99C-2D03348CCA47}">
      <dgm:prSet/>
      <dgm:spPr/>
      <dgm:t>
        <a:bodyPr/>
        <a:lstStyle/>
        <a:p>
          <a:endParaRPr lang="en-US"/>
        </a:p>
      </dgm:t>
    </dgm:pt>
    <dgm:pt modelId="{C2776B02-C053-4EC3-B657-22D90E3035D9}" type="sibTrans" cxnId="{F8B0451F-1048-4C06-B99C-2D03348CCA47}">
      <dgm:prSet/>
      <dgm:spPr/>
      <dgm:t>
        <a:bodyPr/>
        <a:lstStyle/>
        <a:p>
          <a:endParaRPr lang="en-US"/>
        </a:p>
      </dgm:t>
    </dgm:pt>
    <dgm:pt modelId="{AEC50FBB-9D7C-4878-B224-66FA03B44BB4}">
      <dgm:prSet/>
      <dgm:spPr/>
      <dgm:t>
        <a:bodyPr/>
        <a:lstStyle/>
        <a:p>
          <a:r>
            <a:rPr lang="es-CL" dirty="0"/>
            <a:t>Que es ArcGIS? Problema presente.</a:t>
          </a:r>
          <a:endParaRPr lang="en-US" dirty="0"/>
        </a:p>
      </dgm:t>
    </dgm:pt>
    <dgm:pt modelId="{4F996D67-C67B-48F1-BD73-F41CA4A651AC}" type="parTrans" cxnId="{EBFF5AC7-3DD1-4002-AA7B-EABC9D7622AC}">
      <dgm:prSet/>
      <dgm:spPr/>
      <dgm:t>
        <a:bodyPr/>
        <a:lstStyle/>
        <a:p>
          <a:endParaRPr lang="en-US"/>
        </a:p>
      </dgm:t>
    </dgm:pt>
    <dgm:pt modelId="{1F5F64B1-4349-479B-A712-594EE7FB1625}" type="sibTrans" cxnId="{EBFF5AC7-3DD1-4002-AA7B-EABC9D7622AC}">
      <dgm:prSet/>
      <dgm:spPr/>
      <dgm:t>
        <a:bodyPr/>
        <a:lstStyle/>
        <a:p>
          <a:endParaRPr lang="en-US"/>
        </a:p>
      </dgm:t>
    </dgm:pt>
    <dgm:pt modelId="{286E1DFD-4128-4584-9695-E59B98FE7467}">
      <dgm:prSet/>
      <dgm:spPr/>
      <dgm:t>
        <a:bodyPr/>
        <a:lstStyle/>
        <a:p>
          <a:r>
            <a:rPr lang="es-CL" dirty="0"/>
            <a:t>Propuesta de software para la migración.</a:t>
          </a:r>
          <a:endParaRPr lang="en-US" dirty="0"/>
        </a:p>
      </dgm:t>
    </dgm:pt>
    <dgm:pt modelId="{8A206987-6711-439F-9E4F-6CAF44DE0C73}" type="parTrans" cxnId="{18025636-2CAA-432C-9A50-99D375241383}">
      <dgm:prSet/>
      <dgm:spPr/>
      <dgm:t>
        <a:bodyPr/>
        <a:lstStyle/>
        <a:p>
          <a:endParaRPr lang="en-US"/>
        </a:p>
      </dgm:t>
    </dgm:pt>
    <dgm:pt modelId="{6ADD4762-B78A-4795-9EB2-5165EB036EEF}" type="sibTrans" cxnId="{18025636-2CAA-432C-9A50-99D375241383}">
      <dgm:prSet/>
      <dgm:spPr/>
      <dgm:t>
        <a:bodyPr/>
        <a:lstStyle/>
        <a:p>
          <a:endParaRPr lang="en-US"/>
        </a:p>
      </dgm:t>
    </dgm:pt>
    <dgm:pt modelId="{02F68154-21FA-4B1E-89DF-6648A525A978}">
      <dgm:prSet/>
      <dgm:spPr/>
      <dgm:t>
        <a:bodyPr/>
        <a:lstStyle/>
        <a:p>
          <a:r>
            <a:rPr lang="es-CL" dirty="0"/>
            <a:t>Propuesta de mejoras sobre los tiempos nombrados.</a:t>
          </a:r>
          <a:endParaRPr lang="en-US" dirty="0"/>
        </a:p>
      </dgm:t>
    </dgm:pt>
    <dgm:pt modelId="{1D80790B-DFCC-42D2-B738-7FD58A97931D}" type="parTrans" cxnId="{0068ACD5-CC66-4BEF-B37F-75952B06E5D1}">
      <dgm:prSet/>
      <dgm:spPr/>
      <dgm:t>
        <a:bodyPr/>
        <a:lstStyle/>
        <a:p>
          <a:endParaRPr lang="en-US"/>
        </a:p>
      </dgm:t>
    </dgm:pt>
    <dgm:pt modelId="{0B0DDF5E-489C-432F-966A-996579F57727}" type="sibTrans" cxnId="{0068ACD5-CC66-4BEF-B37F-75952B06E5D1}">
      <dgm:prSet/>
      <dgm:spPr/>
      <dgm:t>
        <a:bodyPr/>
        <a:lstStyle/>
        <a:p>
          <a:endParaRPr lang="en-US"/>
        </a:p>
      </dgm:t>
    </dgm:pt>
    <dgm:pt modelId="{067C30ED-10CA-4DB3-9852-CD4E593F9EB8}" type="pres">
      <dgm:prSet presAssocID="{D6F36EC1-A22E-4DF4-8816-D4D0386E86BC}" presName="linear" presStyleCnt="0">
        <dgm:presLayoutVars>
          <dgm:animLvl val="lvl"/>
          <dgm:resizeHandles val="exact"/>
        </dgm:presLayoutVars>
      </dgm:prSet>
      <dgm:spPr/>
    </dgm:pt>
    <dgm:pt modelId="{DC9841CD-15BA-422A-9C9E-467D9F4969C1}" type="pres">
      <dgm:prSet presAssocID="{F4DB0DF9-C06A-4157-9F5D-4B1BA3A85E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24628A-3623-4198-9E53-6FF99A054EBA}" type="pres">
      <dgm:prSet presAssocID="{C2776B02-C053-4EC3-B657-22D90E3035D9}" presName="spacer" presStyleCnt="0"/>
      <dgm:spPr/>
    </dgm:pt>
    <dgm:pt modelId="{0577C73F-F920-4B65-ACF9-8CD22A8D38D5}" type="pres">
      <dgm:prSet presAssocID="{AEC50FBB-9D7C-4878-B224-66FA03B44B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FB51CC-43EE-48E2-B46E-0085052BF226}" type="pres">
      <dgm:prSet presAssocID="{1F5F64B1-4349-479B-A712-594EE7FB1625}" presName="spacer" presStyleCnt="0"/>
      <dgm:spPr/>
    </dgm:pt>
    <dgm:pt modelId="{D25B8A7F-41AC-4E9F-9BAE-677C28658CA2}" type="pres">
      <dgm:prSet presAssocID="{286E1DFD-4128-4584-9695-E59B98FE74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5BFDB3-095F-42AA-B68B-C1BE1422B045}" type="pres">
      <dgm:prSet presAssocID="{6ADD4762-B78A-4795-9EB2-5165EB036EEF}" presName="spacer" presStyleCnt="0"/>
      <dgm:spPr/>
    </dgm:pt>
    <dgm:pt modelId="{0C396CAE-423B-4469-9082-18F48177F59C}" type="pres">
      <dgm:prSet presAssocID="{02F68154-21FA-4B1E-89DF-6648A525A9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26BE0C-5437-4CF8-B0B7-38119BF08634}" type="presOf" srcId="{286E1DFD-4128-4584-9695-E59B98FE7467}" destId="{D25B8A7F-41AC-4E9F-9BAE-677C28658CA2}" srcOrd="0" destOrd="0" presId="urn:microsoft.com/office/officeart/2005/8/layout/vList2"/>
    <dgm:cxn modelId="{EB5B4B10-D507-4FFB-97F9-1A68D8F6FA95}" type="presOf" srcId="{02F68154-21FA-4B1E-89DF-6648A525A978}" destId="{0C396CAE-423B-4469-9082-18F48177F59C}" srcOrd="0" destOrd="0" presId="urn:microsoft.com/office/officeart/2005/8/layout/vList2"/>
    <dgm:cxn modelId="{FB124515-014B-46E7-BE89-31CA5B76986A}" type="presOf" srcId="{AEC50FBB-9D7C-4878-B224-66FA03B44BB4}" destId="{0577C73F-F920-4B65-ACF9-8CD22A8D38D5}" srcOrd="0" destOrd="0" presId="urn:microsoft.com/office/officeart/2005/8/layout/vList2"/>
    <dgm:cxn modelId="{F8B0451F-1048-4C06-B99C-2D03348CCA47}" srcId="{D6F36EC1-A22E-4DF4-8816-D4D0386E86BC}" destId="{F4DB0DF9-C06A-4157-9F5D-4B1BA3A85EBA}" srcOrd="0" destOrd="0" parTransId="{473AB204-3D15-4A75-B8D6-02FB82D86821}" sibTransId="{C2776B02-C053-4EC3-B657-22D90E3035D9}"/>
    <dgm:cxn modelId="{18025636-2CAA-432C-9A50-99D375241383}" srcId="{D6F36EC1-A22E-4DF4-8816-D4D0386E86BC}" destId="{286E1DFD-4128-4584-9695-E59B98FE7467}" srcOrd="2" destOrd="0" parTransId="{8A206987-6711-439F-9E4F-6CAF44DE0C73}" sibTransId="{6ADD4762-B78A-4795-9EB2-5165EB036EEF}"/>
    <dgm:cxn modelId="{77C2AE62-9156-4CAA-B823-3A769320CB6E}" type="presOf" srcId="{D6F36EC1-A22E-4DF4-8816-D4D0386E86BC}" destId="{067C30ED-10CA-4DB3-9852-CD4E593F9EB8}" srcOrd="0" destOrd="0" presId="urn:microsoft.com/office/officeart/2005/8/layout/vList2"/>
    <dgm:cxn modelId="{146E408E-CA34-44C1-A68A-20D184D7965D}" type="presOf" srcId="{F4DB0DF9-C06A-4157-9F5D-4B1BA3A85EBA}" destId="{DC9841CD-15BA-422A-9C9E-467D9F4969C1}" srcOrd="0" destOrd="0" presId="urn:microsoft.com/office/officeart/2005/8/layout/vList2"/>
    <dgm:cxn modelId="{EBFF5AC7-3DD1-4002-AA7B-EABC9D7622AC}" srcId="{D6F36EC1-A22E-4DF4-8816-D4D0386E86BC}" destId="{AEC50FBB-9D7C-4878-B224-66FA03B44BB4}" srcOrd="1" destOrd="0" parTransId="{4F996D67-C67B-48F1-BD73-F41CA4A651AC}" sibTransId="{1F5F64B1-4349-479B-A712-594EE7FB1625}"/>
    <dgm:cxn modelId="{0068ACD5-CC66-4BEF-B37F-75952B06E5D1}" srcId="{D6F36EC1-A22E-4DF4-8816-D4D0386E86BC}" destId="{02F68154-21FA-4B1E-89DF-6648A525A978}" srcOrd="3" destOrd="0" parTransId="{1D80790B-DFCC-42D2-B738-7FD58A97931D}" sibTransId="{0B0DDF5E-489C-432F-966A-996579F57727}"/>
    <dgm:cxn modelId="{A5B1A8AD-3972-4A92-AC14-47E2A2C1122B}" type="presParOf" srcId="{067C30ED-10CA-4DB3-9852-CD4E593F9EB8}" destId="{DC9841CD-15BA-422A-9C9E-467D9F4969C1}" srcOrd="0" destOrd="0" presId="urn:microsoft.com/office/officeart/2005/8/layout/vList2"/>
    <dgm:cxn modelId="{1220EA26-7534-44AA-9A93-8E9284ACEAC1}" type="presParOf" srcId="{067C30ED-10CA-4DB3-9852-CD4E593F9EB8}" destId="{C524628A-3623-4198-9E53-6FF99A054EBA}" srcOrd="1" destOrd="0" presId="urn:microsoft.com/office/officeart/2005/8/layout/vList2"/>
    <dgm:cxn modelId="{B8599530-4CD8-4F8F-9E6C-6EDE732044AD}" type="presParOf" srcId="{067C30ED-10CA-4DB3-9852-CD4E593F9EB8}" destId="{0577C73F-F920-4B65-ACF9-8CD22A8D38D5}" srcOrd="2" destOrd="0" presId="urn:microsoft.com/office/officeart/2005/8/layout/vList2"/>
    <dgm:cxn modelId="{8138E8AA-DCB6-42CF-8F7C-7C75C2734313}" type="presParOf" srcId="{067C30ED-10CA-4DB3-9852-CD4E593F9EB8}" destId="{C0FB51CC-43EE-48E2-B46E-0085052BF226}" srcOrd="3" destOrd="0" presId="urn:microsoft.com/office/officeart/2005/8/layout/vList2"/>
    <dgm:cxn modelId="{B28EC8DB-0127-468E-B775-F3056DDCBCD8}" type="presParOf" srcId="{067C30ED-10CA-4DB3-9852-CD4E593F9EB8}" destId="{D25B8A7F-41AC-4E9F-9BAE-677C28658CA2}" srcOrd="4" destOrd="0" presId="urn:microsoft.com/office/officeart/2005/8/layout/vList2"/>
    <dgm:cxn modelId="{90885B92-2BA7-4EAD-AAA3-78691BC8E594}" type="presParOf" srcId="{067C30ED-10CA-4DB3-9852-CD4E593F9EB8}" destId="{085BFDB3-095F-42AA-B68B-C1BE1422B045}" srcOrd="5" destOrd="0" presId="urn:microsoft.com/office/officeart/2005/8/layout/vList2"/>
    <dgm:cxn modelId="{0C666188-2B1F-4BD9-A7F9-CC1E6EA37812}" type="presParOf" srcId="{067C30ED-10CA-4DB3-9852-CD4E593F9EB8}" destId="{0C396CAE-423B-4469-9082-18F48177F5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841CD-15BA-422A-9C9E-467D9F4969C1}">
      <dsp:nvSpPr>
        <dsp:cNvPr id="0" name=""/>
        <dsp:cNvSpPr/>
      </dsp:nvSpPr>
      <dsp:spPr>
        <a:xfrm>
          <a:off x="0" y="212178"/>
          <a:ext cx="5626542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Contexto del trabajo actual</a:t>
          </a:r>
          <a:endParaRPr lang="en-US" sz="3200" kern="1200" dirty="0"/>
        </a:p>
      </dsp:txBody>
      <dsp:txXfrm>
        <a:off x="62055" y="274233"/>
        <a:ext cx="5502432" cy="1147095"/>
      </dsp:txXfrm>
    </dsp:sp>
    <dsp:sp modelId="{0577C73F-F920-4B65-ACF9-8CD22A8D38D5}">
      <dsp:nvSpPr>
        <dsp:cNvPr id="0" name=""/>
        <dsp:cNvSpPr/>
      </dsp:nvSpPr>
      <dsp:spPr>
        <a:xfrm>
          <a:off x="0" y="1575543"/>
          <a:ext cx="5626542" cy="1271205"/>
        </a:xfrm>
        <a:prstGeom prst="roundRect">
          <a:avLst/>
        </a:prstGeom>
        <a:solidFill>
          <a:schemeClr val="accent2">
            <a:hueOff val="-488141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Que es ArcGIS? Problema presente.</a:t>
          </a:r>
          <a:endParaRPr lang="en-US" sz="3200" kern="1200" dirty="0"/>
        </a:p>
      </dsp:txBody>
      <dsp:txXfrm>
        <a:off x="62055" y="1637598"/>
        <a:ext cx="5502432" cy="1147095"/>
      </dsp:txXfrm>
    </dsp:sp>
    <dsp:sp modelId="{D25B8A7F-41AC-4E9F-9BAE-677C28658CA2}">
      <dsp:nvSpPr>
        <dsp:cNvPr id="0" name=""/>
        <dsp:cNvSpPr/>
      </dsp:nvSpPr>
      <dsp:spPr>
        <a:xfrm>
          <a:off x="0" y="2938909"/>
          <a:ext cx="5626542" cy="1271205"/>
        </a:xfrm>
        <a:prstGeom prst="roundRect">
          <a:avLst/>
        </a:prstGeom>
        <a:solidFill>
          <a:schemeClr val="accent2">
            <a:hueOff val="-976282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Propuesta de software para la migración.</a:t>
          </a:r>
          <a:endParaRPr lang="en-US" sz="3200" kern="1200" dirty="0"/>
        </a:p>
      </dsp:txBody>
      <dsp:txXfrm>
        <a:off x="62055" y="3000964"/>
        <a:ext cx="5502432" cy="1147095"/>
      </dsp:txXfrm>
    </dsp:sp>
    <dsp:sp modelId="{0C396CAE-423B-4469-9082-18F48177F59C}">
      <dsp:nvSpPr>
        <dsp:cNvPr id="0" name=""/>
        <dsp:cNvSpPr/>
      </dsp:nvSpPr>
      <dsp:spPr>
        <a:xfrm>
          <a:off x="0" y="4302274"/>
          <a:ext cx="5626542" cy="1271205"/>
        </a:xfrm>
        <a:prstGeom prst="roundRect">
          <a:avLst/>
        </a:prstGeom>
        <a:solidFill>
          <a:schemeClr val="accent2">
            <a:hueOff val="-146442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Propuesta de mejoras sobre los tiempos nombrados.</a:t>
          </a:r>
          <a:endParaRPr lang="en-US" sz="3200" kern="1200" dirty="0"/>
        </a:p>
      </dsp:txBody>
      <dsp:txXfrm>
        <a:off x="62055" y="4364329"/>
        <a:ext cx="5502432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5A40-B518-42C1-AE06-371D62238F07}" type="datetimeFigureOut">
              <a:rPr lang="es-CL" smtClean="0"/>
              <a:t>09-06-2021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0DC55-F991-47F4-8B54-F7415A231CA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4081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7573D6E-5F1C-4DC6-8B33-495E94424DF5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6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F48BA-6FD3-4AF1-BFD4-D60CD200460E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C036-99A4-4973-8CB3-F2E11CD3CDD9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6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80D8-2FB2-4893-81C5-422F6DB1049F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3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E260-8016-4E08-BA40-0D51D815692F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83CE-7952-4C16-A690-2AEB498EC52E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3CC1-47BC-4CA2-9F1C-DE589EDD500D}" type="datetime1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3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9880A05-02AC-4B71-B804-BC4D7B764943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C038-E5C3-499D-84BE-0BB10964F766}" type="datetime1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3773-7E7B-4E19-8953-174FB7E7F0A2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2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1CEA-FBB3-4692-9D1B-BDE42472A397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9126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C8E8B7E-DF2B-46A9-BAF8-64EABF25A34A}" type="datetime1">
              <a:rPr lang="en-US" smtClean="0"/>
              <a:t>6/9/2021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1101" y="5460062"/>
            <a:ext cx="2581210" cy="5472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0000">
                    <a:alpha val="60000"/>
                  </a:srgbClr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6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24E34-A8CB-41C6-B8F7-C6915EB96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6244"/>
          <a:stretch/>
        </p:blipFill>
        <p:spPr>
          <a:xfrm>
            <a:off x="0" y="1386"/>
            <a:ext cx="1218895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1BDF9D-9AE0-431B-8C76-AB1EEDFBF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11" y="2323380"/>
            <a:ext cx="10190071" cy="3145855"/>
          </a:xfrm>
        </p:spPr>
        <p:txBody>
          <a:bodyPr anchor="b">
            <a:normAutofit fontScale="90000"/>
          </a:bodyPr>
          <a:lstStyle/>
          <a:p>
            <a:r>
              <a:rPr lang="es-CL" sz="5200" dirty="0">
                <a:solidFill>
                  <a:srgbClr val="FFFF00"/>
                </a:solidFill>
                <a:latin typeface="Berlin Sans FB" panose="020E0602020502020306" pitchFamily="34" charset="0"/>
                <a:cs typeface="Times New Roman" panose="02020603050405020304" pitchFamily="18" charset="0"/>
              </a:rPr>
              <a:t>Problema de ambigüedad “Caja Negra” del software ArcGIS y propuesta de mejora de carga de tiempo computacional y carga de ruteo para algoritmo de correspondencia de mapa post procesamiento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DE884C2-3261-4429-A5A3-C478B6E5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5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6305C-0C0B-49EC-92D0-4E2C5F45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QGIS</a:t>
            </a:r>
          </a:p>
        </p:txBody>
      </p:sp>
      <p:pic>
        <p:nvPicPr>
          <p:cNvPr id="6" name="Marcador de contenido 5" descr="Mapa&#10;&#10;Descripción generada automáticamente">
            <a:extLst>
              <a:ext uri="{FF2B5EF4-FFF2-40B4-BE49-F238E27FC236}">
                <a16:creationId xmlns:a16="http://schemas.microsoft.com/office/drawing/2014/main" id="{A00EE2BE-2317-41E5-8AED-689C693CA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11" y="1949450"/>
            <a:ext cx="8490378" cy="419576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06D367-FE0E-4216-BBDF-499AC990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E8DDB-03FB-4C74-B4D9-163F0D6E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Mejorar la flexibilidad, disponibilidad y eficiencia de carga del algoritmo ya resuelto de </a:t>
            </a:r>
            <a:r>
              <a:rPr lang="es-MX" dirty="0" err="1"/>
              <a:t>Map-matching</a:t>
            </a:r>
            <a:r>
              <a:rPr lang="es-MX" dirty="0"/>
              <a:t> (</a:t>
            </a:r>
            <a:r>
              <a:rPr lang="es-MX" dirty="0" err="1"/>
              <a:t>pos-procesamiento</a:t>
            </a:r>
            <a:r>
              <a:rPr lang="es-MX" dirty="0"/>
              <a:t>) migrándola de un software limitado a un Open </a:t>
            </a:r>
            <a:r>
              <a:rPr lang="es-MX" dirty="0" err="1"/>
              <a:t>source</a:t>
            </a:r>
            <a:r>
              <a:rPr lang="es-MX" dirty="0"/>
              <a:t> e implementar mejora del algoritmo. </a:t>
            </a:r>
          </a:p>
          <a:p>
            <a:endParaRPr lang="es-MX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A34CE1-D14D-4BF5-B3CB-57F5B8AE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rês dardos no centro do alvo">
            <a:extLst>
              <a:ext uri="{FF2B5EF4-FFF2-40B4-BE49-F238E27FC236}">
                <a16:creationId xmlns:a16="http://schemas.microsoft.com/office/drawing/2014/main" id="{9C130321-FD13-401E-B558-F7130609A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242" r="-1" b="7167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EA4870-2F67-4552-A18F-9AD7295F6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s-CL" sz="5200" dirty="0">
                <a:solidFill>
                  <a:srgbClr val="FFFFFF"/>
                </a:solidFill>
              </a:rPr>
              <a:t>Propuesta mejora tiempo de carga de ruteo al TMAA Mejorado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64F184-97A8-464D-9F24-E596A714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2F2C6A-78DF-40F6-9993-0F36EFE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441" y="416885"/>
            <a:ext cx="5996619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TMMA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A5042CC9-661E-412B-8CE7-16BCE9BE2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3" y="2754475"/>
            <a:ext cx="5945573" cy="2621385"/>
          </a:xfrm>
          <a:prstGeom prst="rect">
            <a:avLst/>
          </a:prstGeom>
        </p:spPr>
      </p:pic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631356A-3964-42F5-B49A-9D08BC186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90" y="2754475"/>
            <a:ext cx="5633705" cy="2671312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4F2C76B-097D-4BCA-8C68-9FC8B24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1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5A5E8-0253-4113-83CA-290CA884F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Utilizar el problema de set-</a:t>
            </a:r>
            <a:r>
              <a:rPr lang="es-MX" dirty="0" err="1"/>
              <a:t>covering</a:t>
            </a:r>
            <a:r>
              <a:rPr lang="es-MX" dirty="0"/>
              <a:t>. (</a:t>
            </a:r>
            <a:r>
              <a:rPr lang="es-CL" b="0" i="0" dirty="0">
                <a:solidFill>
                  <a:srgbClr val="000000"/>
                </a:solidFill>
                <a:effectLst/>
                <a:latin typeface="Avenir Next LT Pro (Cuerpo)"/>
              </a:rPr>
              <a:t>Problema del conjunto de cobertura</a:t>
            </a:r>
            <a:r>
              <a:rPr lang="es-MX" dirty="0"/>
              <a:t>)</a:t>
            </a:r>
          </a:p>
          <a:p>
            <a:r>
              <a:rPr lang="es-MX" dirty="0"/>
              <a:t>Estructura de grafo.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6F1866-9F28-4F12-B3D9-B38D0C09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  <p:pic>
        <p:nvPicPr>
          <p:cNvPr id="8" name="Imagen 7" descr="Forma, Cuadrado&#10;&#10;Descripción generada automáticamente">
            <a:extLst>
              <a:ext uri="{FF2B5EF4-FFF2-40B4-BE49-F238E27FC236}">
                <a16:creationId xmlns:a16="http://schemas.microsoft.com/office/drawing/2014/main" id="{F935FEE2-21C3-4F85-A430-017381D8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80" y="4140417"/>
            <a:ext cx="2457450" cy="1866900"/>
          </a:xfrm>
          <a:prstGeom prst="rect">
            <a:avLst/>
          </a:prstGeom>
        </p:spPr>
      </p:pic>
      <p:pic>
        <p:nvPicPr>
          <p:cNvPr id="10" name="Imagen 9" descr="Gráfico, Diagrama&#10;&#10;Descripción generada automáticamente con confianza media">
            <a:extLst>
              <a:ext uri="{FF2B5EF4-FFF2-40B4-BE49-F238E27FC236}">
                <a16:creationId xmlns:a16="http://schemas.microsoft.com/office/drawing/2014/main" id="{68FB869B-1D45-473C-97BF-164B822C7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79" y="4354729"/>
            <a:ext cx="31813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8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6" name="Marcador de contenido 5" descr="Imagen que contiene reloj&#10;&#10;Descripción generada automáticamente">
            <a:extLst>
              <a:ext uri="{FF2B5EF4-FFF2-40B4-BE49-F238E27FC236}">
                <a16:creationId xmlns:a16="http://schemas.microsoft.com/office/drawing/2014/main" id="{0AFD61D2-DED4-48C0-AB7F-2548B053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" y="2173965"/>
            <a:ext cx="10515600" cy="322979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63817B-DF91-40F1-8DD8-C9794BDC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 smtClean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900">
              <a:solidFill>
                <a:schemeClr val="tx1">
                  <a:alpha val="6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45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4" descr="Una freccia che punta a destra">
            <a:extLst>
              <a:ext uri="{FF2B5EF4-FFF2-40B4-BE49-F238E27FC236}">
                <a16:creationId xmlns:a16="http://schemas.microsoft.com/office/drawing/2014/main" id="{675E2CF6-38AF-4388-B49E-41E6EA6CF1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5090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182BED-2094-4109-B42B-69FF260D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Marco </a:t>
            </a:r>
            <a:r>
              <a:rPr lang="en-US" sz="5200" dirty="0" err="1">
                <a:solidFill>
                  <a:srgbClr val="FFFFFF"/>
                </a:solidFill>
              </a:rPr>
              <a:t>Teorico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F4FE30-1CEB-4F0F-BCE7-DF5387F0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0CD8D-43F8-4D4C-9AD0-A7F7FA4F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70F5D-7A5A-4B74-810C-FCEDC403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b="0" i="0" dirty="0">
                <a:effectLst/>
                <a:latin typeface="Arial" panose="020B0604020202020204" pitchFamily="34" charset="0"/>
              </a:rPr>
              <a:t>R. León, C. Alejandra, and V.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Depassier</a:t>
            </a:r>
            <a:r>
              <a:rPr lang="es-CL" b="0" i="0" dirty="0">
                <a:effectLst/>
                <a:latin typeface="Arial" panose="020B0604020202020204" pitchFamily="34" charset="0"/>
              </a:rPr>
              <a:t>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Improvements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of</a:t>
            </a:r>
            <a:r>
              <a:rPr lang="es-CL" b="0" i="0" dirty="0">
                <a:effectLst/>
                <a:latin typeface="Arial" panose="020B0604020202020204" pitchFamily="34" charset="0"/>
              </a:rPr>
              <a:t> a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Topological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Map-Matching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Algorithm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inPost</a:t>
            </a:r>
            <a:r>
              <a:rPr lang="es-CL" b="0" i="0" dirty="0">
                <a:effectLst/>
                <a:latin typeface="Arial" panose="020B0604020202020204" pitchFamily="34" charset="0"/>
              </a:rPr>
              <a:t>-Processing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Mode.IEE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Computer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Socierty</a:t>
            </a:r>
            <a:r>
              <a:rPr lang="es-CL" b="0" i="0" dirty="0">
                <a:effectLst/>
                <a:latin typeface="Arial" panose="020B0604020202020204" pitchFamily="34" charset="0"/>
              </a:rPr>
              <a:t>,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es-CL" b="0" i="0" dirty="0">
                <a:effectLst/>
                <a:latin typeface="Arial" panose="020B0604020202020204" pitchFamily="34" charset="0"/>
              </a:rPr>
              <a:t> 1–5, 2020</a:t>
            </a:r>
          </a:p>
          <a:p>
            <a:r>
              <a:rPr lang="es-CL" b="0" i="0" dirty="0">
                <a:effectLst/>
                <a:latin typeface="Arial" panose="020B0604020202020204" pitchFamily="34" charset="0"/>
              </a:rPr>
              <a:t>F. Jiménez Alonso,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S.Monzon</a:t>
            </a:r>
            <a:r>
              <a:rPr lang="es-CL" b="0" i="0" dirty="0">
                <a:effectLst/>
                <a:latin typeface="Arial" panose="020B0604020202020204" pitchFamily="34" charset="0"/>
              </a:rPr>
              <a:t> del Olmo, and J.E. Naranjo Hernández. Mejora del posicionamiento de vehículos de carretera en  áreas de mala cobertura GPS.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es-CL" b="0" i="0" dirty="0">
                <a:effectLst/>
                <a:latin typeface="Arial" panose="020B0604020202020204" pitchFamily="34" charset="0"/>
              </a:rPr>
              <a:t> 1–5, 2021.</a:t>
            </a:r>
          </a:p>
          <a:p>
            <a:r>
              <a:rPr lang="es-CL" b="0" i="0" dirty="0">
                <a:effectLst/>
                <a:latin typeface="Arial" panose="020B0604020202020204" pitchFamily="34" charset="0"/>
              </a:rPr>
              <a:t>R. León, C. Alejandra, J. Ries, and P.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Andres</a:t>
            </a:r>
            <a:r>
              <a:rPr lang="es-CL" b="0" i="0" dirty="0">
                <a:effectLst/>
                <a:latin typeface="Arial" panose="020B0604020202020204" pitchFamily="34" charset="0"/>
              </a:rPr>
              <a:t>.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An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Instance-Specific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Parameter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Tuning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Approach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UsingFuzzy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Logic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for</a:t>
            </a:r>
            <a:r>
              <a:rPr lang="es-CL" b="0" i="0" dirty="0">
                <a:effectLst/>
                <a:latin typeface="Arial" panose="020B0604020202020204" pitchFamily="34" charset="0"/>
              </a:rPr>
              <a:t> a Post-Processing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Topological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Map-Matching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Algorithm.IEE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Intelligent</a:t>
            </a:r>
            <a:r>
              <a:rPr lang="es-CL" b="0" i="0" dirty="0">
                <a:effectLst/>
                <a:latin typeface="Arial" panose="020B0604020202020204" pitchFamily="34" charset="0"/>
              </a:rPr>
              <a:t>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TransportationSystem</a:t>
            </a:r>
            <a:r>
              <a:rPr lang="es-CL" b="0" i="0" dirty="0">
                <a:effectLst/>
                <a:latin typeface="Arial" panose="020B0604020202020204" pitchFamily="34" charset="0"/>
              </a:rPr>
              <a:t> Magazine, </a:t>
            </a:r>
            <a:r>
              <a:rPr lang="es-CL" b="0" i="0" dirty="0" err="1">
                <a:effectLst/>
                <a:latin typeface="Arial" panose="020B0604020202020204" pitchFamily="34" charset="0"/>
              </a:rPr>
              <a:t>pages</a:t>
            </a:r>
            <a:r>
              <a:rPr lang="es-CL" b="0" i="0" dirty="0">
                <a:effectLst/>
                <a:latin typeface="Arial" panose="020B0604020202020204" pitchFamily="34" charset="0"/>
              </a:rPr>
              <a:t> 2–14, 2018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Khalid Mohiuddin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Shafat</a:t>
            </a:r>
            <a:r>
              <a:rPr lang="en-US" b="0" i="0" dirty="0">
                <a:effectLst/>
                <a:latin typeface="Arial" panose="020B0604020202020204" pitchFamily="34" charset="0"/>
              </a:rPr>
              <a:t> Khan. Evaluating the parameters of ArcGIS and QGIS for GIS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Applications.International</a:t>
            </a:r>
            <a:r>
              <a:rPr lang="en-US" b="0" i="0" dirty="0">
                <a:effectLst/>
                <a:latin typeface="Arial" panose="020B0604020202020204" pitchFamily="34" charset="0"/>
              </a:rPr>
              <a:t> Journal of Advance Research in Science and Engineering, 39:582–594, 2018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519452-03FC-4F64-8C30-EB2D4701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8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Texto, Aplicación, Correo electrónico, Sitio web&#10;&#10;Descripción generada automáticamente">
            <a:extLst>
              <a:ext uri="{FF2B5EF4-FFF2-40B4-BE49-F238E27FC236}">
                <a16:creationId xmlns:a16="http://schemas.microsoft.com/office/drawing/2014/main" id="{E52C90A2-57F2-450A-ADF1-4096120B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1" y="1331118"/>
            <a:ext cx="8365137" cy="4195763"/>
          </a:xfr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0DA588-637C-4A08-90A1-5A97A008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77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5" descr="Escritorio iluminado por el sol">
            <a:extLst>
              <a:ext uri="{FF2B5EF4-FFF2-40B4-BE49-F238E27FC236}">
                <a16:creationId xmlns:a16="http://schemas.microsoft.com/office/drawing/2014/main" id="{E01A4E4E-2E90-4A30-853A-7437FE59B4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122" b="136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45F24-4C31-4551-97B2-260A6807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188" y="565846"/>
            <a:ext cx="4352118" cy="2026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Metodología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trabajo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D48962-136A-477D-A701-8A4B5539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>
                <a:solidFill>
                  <a:srgbClr val="FFFFFF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90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2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5D1C130-00C2-4600-A5A1-BAE5583F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s-CL" dirty="0"/>
              <a:t>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99B7BE-817E-400C-B303-BB529E48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 dirty="0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4D943B6-06C7-45E7-83C4-B0A5D36D5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565452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927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227B4F2-73C2-4E99-8288-E47D9AF4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Metodología ágil + Scrum</a:t>
            </a:r>
            <a:br>
              <a:rPr lang="en-US"/>
            </a:br>
            <a:endParaRPr lang="en-US"/>
          </a:p>
        </p:txBody>
      </p:sp>
      <p:pic>
        <p:nvPicPr>
          <p:cNvPr id="8" name="Graphic 7" descr="Usuario">
            <a:extLst>
              <a:ext uri="{FF2B5EF4-FFF2-40B4-BE49-F238E27FC236}">
                <a16:creationId xmlns:a16="http://schemas.microsoft.com/office/drawing/2014/main" id="{B74065A9-D628-4C2E-BB3C-9F416B5BE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5905" y="567942"/>
            <a:ext cx="5716862" cy="571686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BBCFC7-67B9-4247-8B2E-14E3D65A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113091"/>
            <a:ext cx="2968214" cy="668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 smtClean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900" dirty="0">
              <a:solidFill>
                <a:schemeClr val="tx1">
                  <a:alpha val="6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40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9B076-1164-4EE9-A90D-1F5BF608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 de usuario</a:t>
            </a:r>
            <a:endParaRPr lang="es-CL" dirty="0"/>
          </a:p>
        </p:txBody>
      </p:sp>
      <p:pic>
        <p:nvPicPr>
          <p:cNvPr id="8" name="Marcador de contenido 7" descr="Imagen de la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3D9DED63-76A7-4874-915F-F5BB47E56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3159346"/>
            <a:ext cx="11274425" cy="1775971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E2FF3A-FF16-4322-A6A6-495AEFC6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Un conjunto de letras blancas en fondo azul&#10;&#10;Descripción generada automáticamente con confianza baja">
            <a:extLst>
              <a:ext uri="{FF2B5EF4-FFF2-40B4-BE49-F238E27FC236}">
                <a16:creationId xmlns:a16="http://schemas.microsoft.com/office/drawing/2014/main" id="{84A96EF8-FD90-4D54-82FC-C8A0F9E1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" y="2794000"/>
            <a:ext cx="12009784" cy="266606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0E95FE-EDE5-466E-9380-0219D70B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B5A7D493-AC71-4316-B7F5-5594EBB37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8" y="2393320"/>
            <a:ext cx="11274425" cy="330802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D9A30E-5E07-4B23-9369-3E523E69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CD1E5-5E98-452D-AE8F-60BCBBEF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7F189C-0A9B-43F3-826D-EA653AA4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B8B6116-00AD-4239-AA65-921AEA090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Asignación del trabajo algoritmo de </a:t>
            </a:r>
            <a:r>
              <a:rPr lang="es-CL" dirty="0" err="1"/>
              <a:t>concidencia</a:t>
            </a:r>
            <a:r>
              <a:rPr lang="es-CL" dirty="0"/>
              <a:t> topológica de mapa </a:t>
            </a:r>
            <a:r>
              <a:rPr lang="es-CL" dirty="0" err="1"/>
              <a:t>pos-procesamiento</a:t>
            </a:r>
            <a:r>
              <a:rPr lang="es-CL" dirty="0"/>
              <a:t> trabajado en el ambiente de trabajo ArcGIS.</a:t>
            </a:r>
          </a:p>
        </p:txBody>
      </p:sp>
    </p:spTree>
    <p:extLst>
      <p:ext uri="{BB962C8B-B14F-4D97-AF65-F5344CB8AC3E}">
        <p14:creationId xmlns:p14="http://schemas.microsoft.com/office/powerpoint/2010/main" val="10053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B6A77F-C5DF-41F4-80D7-1BA3FA8C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s-CL" sz="4000" dirty="0"/>
              <a:t>¿Qué es ArcGIS?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10F37378-5126-4212-B3B2-1E440352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Es un conjunto </a:t>
            </a:r>
            <a:r>
              <a:rPr lang="es-CL" sz="1800" dirty="0"/>
              <a:t>integrado</a:t>
            </a:r>
            <a:r>
              <a:rPr lang="en-US" sz="1800" dirty="0"/>
              <a:t> de </a:t>
            </a:r>
            <a:r>
              <a:rPr lang="es-CL" sz="1800" dirty="0"/>
              <a:t>aplicaciones</a:t>
            </a:r>
            <a:r>
              <a:rPr lang="en-US" sz="1800" dirty="0"/>
              <a:t> SIG </a:t>
            </a:r>
            <a:r>
              <a:rPr lang="en-US" sz="1800" dirty="0" err="1"/>
              <a:t>avanzado</a:t>
            </a:r>
            <a:r>
              <a:rPr lang="en-US" sz="1800" dirty="0"/>
              <a:t>.</a:t>
            </a:r>
          </a:p>
          <a:p>
            <a:r>
              <a:rPr lang="es-MX" sz="1800" b="0" i="0" dirty="0">
                <a:effectLst/>
                <a:latin typeface="Avenir Next LT Pro (Cuerpo)"/>
              </a:rPr>
              <a:t>Crear, compartir y utilizar mapas inteligentes</a:t>
            </a:r>
          </a:p>
          <a:p>
            <a:r>
              <a:rPr lang="es-CL" sz="1800" b="0" i="0" dirty="0">
                <a:effectLst/>
                <a:latin typeface="Avenir Next LT Pro (Cuerpo)"/>
              </a:rPr>
              <a:t>Compilar información geográfica</a:t>
            </a:r>
          </a:p>
          <a:p>
            <a:r>
              <a:rPr lang="es-CL" sz="1800" b="0" i="0" dirty="0">
                <a:effectLst/>
                <a:latin typeface="Avenir Next LT Pro (Cuerpo)"/>
              </a:rPr>
              <a:t>Resolver problemas con análisis espacial</a:t>
            </a:r>
          </a:p>
          <a:p>
            <a:r>
              <a:rPr lang="es-CL" sz="1800" b="0" i="0" dirty="0">
                <a:effectLst/>
                <a:latin typeface="Avenir Next LT Pro (Cuerpo)"/>
              </a:rPr>
              <a:t>Ocupa </a:t>
            </a:r>
            <a:r>
              <a:rPr lang="es-CL" sz="1800" b="0" i="0" dirty="0" err="1">
                <a:effectLst/>
                <a:latin typeface="Avenir Next LT Pro (Cuerpo)"/>
              </a:rPr>
              <a:t>ArcPy</a:t>
            </a:r>
            <a:r>
              <a:rPr lang="es-CL" sz="1800" b="0" i="0" dirty="0">
                <a:effectLst/>
                <a:latin typeface="Avenir Next LT Pro (Cuerpo)"/>
              </a:rPr>
              <a:t>.</a:t>
            </a:r>
            <a:endParaRPr lang="es-CL" sz="1200" b="0" i="0" dirty="0">
              <a:effectLst/>
              <a:latin typeface="Avenir Next LT Pro (Cuerpo)"/>
            </a:endParaRPr>
          </a:p>
          <a:p>
            <a:endParaRPr lang="es-CL" sz="1800" b="0" i="0" dirty="0">
              <a:effectLst/>
              <a:latin typeface="Avenir Next LT Pro (Cuerpo)"/>
            </a:endParaRPr>
          </a:p>
          <a:p>
            <a:endParaRPr lang="en-US" sz="1800" b="1" dirty="0"/>
          </a:p>
        </p:txBody>
      </p:sp>
      <p:pic>
        <p:nvPicPr>
          <p:cNvPr id="7" name="Marcador de contenido 6" descr="Mapa&#10;&#10;Descripción generada automáticamente">
            <a:extLst>
              <a:ext uri="{FF2B5EF4-FFF2-40B4-BE49-F238E27FC236}">
                <a16:creationId xmlns:a16="http://schemas.microsoft.com/office/drawing/2014/main" id="{E0737182-BEB0-436D-A0FF-BEB3F2860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72217"/>
            <a:ext cx="5881672" cy="516116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0D5243-E4AE-44C0-AFF5-A7CD7A74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70038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231AF-1F64-40BE-9F21-5F15270A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Problema de ArcGIS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9B948-2B4B-419F-AB30-F0629390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Demoras en tiempos de cargas de datos para el algoritmo disponible.</a:t>
            </a:r>
          </a:p>
          <a:p>
            <a:r>
              <a:rPr lang="es-CL" dirty="0"/>
              <a:t>Dispone de licencia limitadas.</a:t>
            </a:r>
          </a:p>
          <a:p>
            <a:r>
              <a:rPr lang="es-CL" dirty="0"/>
              <a:t>Existe una ambigüedad en lo que ocurre en el </a:t>
            </a:r>
            <a:r>
              <a:rPr lang="es-CL" dirty="0" err="1"/>
              <a:t>background</a:t>
            </a:r>
            <a:r>
              <a:rPr lang="es-CL" dirty="0"/>
              <a:t> impidiendo acceso en el.</a:t>
            </a: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CB909-C418-46C5-87F4-1664AC69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4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Bombilla en fondo amarillo con rayos de luz y cable pintados">
            <a:extLst>
              <a:ext uri="{FF2B5EF4-FFF2-40B4-BE49-F238E27FC236}">
                <a16:creationId xmlns:a16="http://schemas.microsoft.com/office/drawing/2014/main" id="{1F9608E1-BFC6-4B67-8764-2B3D751820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855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ECD147-AB4E-4567-8130-01D3E566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11"/>
            <a:ext cx="7530685" cy="3163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L" sz="5200" dirty="0">
                <a:solidFill>
                  <a:srgbClr val="FFFFFF"/>
                </a:solidFill>
              </a:rPr>
              <a:t>Propuesta</a:t>
            </a:r>
            <a:r>
              <a:rPr lang="en-US" sz="5200" dirty="0">
                <a:solidFill>
                  <a:srgbClr val="FFFFFF"/>
                </a:solidFill>
              </a:rPr>
              <a:t> QGIS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A8DAD2-F9DD-4A0C-912C-3E67CEBC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>
                <a:solidFill>
                  <a:srgbClr val="FFFFFF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900">
              <a:solidFill>
                <a:srgbClr val="FFFFF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94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39303B1-7A0C-4378-B5B8-6A98E51C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s-CL" sz="4000"/>
              <a:t>¿Qué es QGIS?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62D12A8-DB28-4D17-877E-926259F4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4190730" cy="2891901"/>
          </a:xfrm>
        </p:spPr>
        <p:txBody>
          <a:bodyPr>
            <a:normAutofit/>
          </a:bodyPr>
          <a:lstStyle/>
          <a:p>
            <a:r>
              <a:rPr lang="en-US" sz="1800" dirty="0"/>
              <a:t>Al </a:t>
            </a:r>
            <a:r>
              <a:rPr lang="en-US" sz="1800" dirty="0" err="1"/>
              <a:t>igual</a:t>
            </a:r>
            <a:r>
              <a:rPr lang="en-US" sz="1800" dirty="0"/>
              <a:t> que Arc. Es un conjunto </a:t>
            </a:r>
            <a:r>
              <a:rPr lang="es-CL" sz="1800" noProof="1"/>
              <a:t>almacenado</a:t>
            </a:r>
            <a:r>
              <a:rPr lang="en-US" sz="1800" dirty="0"/>
              <a:t> de </a:t>
            </a:r>
            <a:r>
              <a:rPr lang="en-US" sz="1800" dirty="0" err="1"/>
              <a:t>herramienta</a:t>
            </a:r>
            <a:r>
              <a:rPr lang="en-US" sz="1800" dirty="0"/>
              <a:t> SIG.</a:t>
            </a:r>
          </a:p>
          <a:p>
            <a:r>
              <a:rPr lang="en-US" sz="1800" dirty="0" err="1"/>
              <a:t>Crea</a:t>
            </a:r>
            <a:r>
              <a:rPr lang="en-US" sz="1800" dirty="0"/>
              <a:t> consulta </a:t>
            </a:r>
            <a:r>
              <a:rPr lang="en-US" sz="1800" dirty="0" err="1"/>
              <a:t>interactiva</a:t>
            </a:r>
            <a:r>
              <a:rPr lang="en-US" sz="1800" dirty="0"/>
              <a:t> con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usuario</a:t>
            </a:r>
            <a:r>
              <a:rPr lang="en-US" sz="1800" dirty="0"/>
              <a:t>, </a:t>
            </a:r>
            <a:r>
              <a:rPr lang="en-US" sz="1800" dirty="0" err="1"/>
              <a:t>analiza</a:t>
            </a:r>
            <a:r>
              <a:rPr lang="en-US" sz="1800" dirty="0"/>
              <a:t> la </a:t>
            </a:r>
            <a:r>
              <a:rPr lang="en-US" sz="1800" dirty="0" err="1"/>
              <a:t>información</a:t>
            </a:r>
            <a:r>
              <a:rPr lang="en-US" sz="1800" dirty="0"/>
              <a:t> especial, </a:t>
            </a:r>
            <a:r>
              <a:rPr lang="en-US" sz="1800" dirty="0" err="1"/>
              <a:t>edita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y </a:t>
            </a:r>
            <a:r>
              <a:rPr lang="en-US" sz="1800" dirty="0" err="1"/>
              <a:t>mapas</a:t>
            </a:r>
            <a:r>
              <a:rPr lang="en-US" sz="1800" dirty="0"/>
              <a:t>, y </a:t>
            </a:r>
            <a:r>
              <a:rPr lang="en-US" sz="1800" dirty="0" err="1"/>
              <a:t>presenta</a:t>
            </a:r>
            <a:r>
              <a:rPr lang="en-US" sz="1800" dirty="0"/>
              <a:t> </a:t>
            </a:r>
            <a:r>
              <a:rPr lang="en-US" sz="1800" dirty="0" err="1"/>
              <a:t>modelo</a:t>
            </a:r>
            <a:r>
              <a:rPr lang="en-US" sz="1800" dirty="0"/>
              <a:t> de </a:t>
            </a:r>
            <a:r>
              <a:rPr lang="en-US" sz="1800" dirty="0" err="1"/>
              <a:t>espacio</a:t>
            </a:r>
            <a:r>
              <a:rPr lang="en-US" sz="1800" dirty="0"/>
              <a:t> </a:t>
            </a:r>
            <a:r>
              <a:rPr lang="en-US" sz="1800" dirty="0" err="1"/>
              <a:t>geografico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Utiliza</a:t>
            </a:r>
            <a:r>
              <a:rPr lang="en-US" sz="1800" dirty="0"/>
              <a:t> </a:t>
            </a:r>
            <a:r>
              <a:rPr lang="en-US" sz="1800" dirty="0" err="1"/>
              <a:t>PyQGIS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6" name="Marcador de contenido 5" descr="Mapa&#10;&#10;Descripción generada automáticamente">
            <a:extLst>
              <a:ext uri="{FF2B5EF4-FFF2-40B4-BE49-F238E27FC236}">
                <a16:creationId xmlns:a16="http://schemas.microsoft.com/office/drawing/2014/main" id="{60A3064D-AD2F-47EB-B440-1CF8F9558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95" y="2001824"/>
            <a:ext cx="5959777" cy="2667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B53BC4-4A55-4D90-8F6D-03809F31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3B850FF-6169-4056-8077-06FFA93A5366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4842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7EEC08-726F-4521-ABA1-2BD2BD23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QGIS VS ArcGIS</a:t>
            </a:r>
          </a:p>
        </p:txBody>
      </p:sp>
      <p:pic>
        <p:nvPicPr>
          <p:cNvPr id="6" name="Marcador de contenido 5" descr="Un dibujo de 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DC834FB1-8DB3-4F4E-AB6E-200CA80F3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9" y="1769800"/>
            <a:ext cx="6402214" cy="331314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D38E1C-B7DF-4441-AE18-422CF916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z="900" smtClean="0">
                <a:solidFill>
                  <a:schemeClr val="tx1">
                    <a:alpha val="6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900">
              <a:solidFill>
                <a:schemeClr val="tx1">
                  <a:alpha val="6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5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AB7F5A7-7964-40F3-9BE0-057718D6E7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788" y="1949450"/>
          <a:ext cx="11274424" cy="2166051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637212">
                  <a:extLst>
                    <a:ext uri="{9D8B030D-6E8A-4147-A177-3AD203B41FA5}">
                      <a16:colId xmlns:a16="http://schemas.microsoft.com/office/drawing/2014/main" val="633975404"/>
                    </a:ext>
                  </a:extLst>
                </a:gridCol>
                <a:gridCol w="5637212">
                  <a:extLst>
                    <a:ext uri="{9D8B030D-6E8A-4147-A177-3AD203B41FA5}">
                      <a16:colId xmlns:a16="http://schemas.microsoft.com/office/drawing/2014/main" val="551319504"/>
                    </a:ext>
                  </a:extLst>
                </a:gridCol>
              </a:tblGrid>
              <a:tr h="509971">
                <a:tc>
                  <a:txBody>
                    <a:bodyPr/>
                    <a:lstStyle/>
                    <a:p>
                      <a:r>
                        <a:rPr lang="es-CL" dirty="0"/>
                        <a:t>ArcGIS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QGIS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Solo puede ser instalado en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Dispone de instalar en varios sistemas operativos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Brinda una licencia básica de acceso a gran numero de herramienta. En el caso una licencia avanzada debe ser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No tiene licencias básica o avanzada ya que es un Open </a:t>
                      </a:r>
                      <a:r>
                        <a:rPr lang="es-CL" dirty="0" err="1"/>
                        <a:t>source</a:t>
                      </a:r>
                      <a:r>
                        <a:rPr lang="es-CL" dirty="0"/>
                        <a:t> (Software libre)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4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Su sistema de carga no es rápida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Es rápida su sistema de carga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7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4389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22E1C"/>
      </a:dk2>
      <a:lt2>
        <a:srgbClr val="F0F3F3"/>
      </a:lt2>
      <a:accent1>
        <a:srgbClr val="C34D68"/>
      </a:accent1>
      <a:accent2>
        <a:srgbClr val="B13B88"/>
      </a:accent2>
      <a:accent3>
        <a:srgbClr val="BC4DC3"/>
      </a:accent3>
      <a:accent4>
        <a:srgbClr val="7B3EB3"/>
      </a:accent4>
      <a:accent5>
        <a:srgbClr val="594DC3"/>
      </a:accent5>
      <a:accent6>
        <a:srgbClr val="3B60B1"/>
      </a:accent6>
      <a:hlink>
        <a:srgbClr val="623F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72EAFF5078C4439A40E710470E87B6" ma:contentTypeVersion="13" ma:contentTypeDescription="Create a new document." ma:contentTypeScope="" ma:versionID="a7ef8bcc448c86648e68cae9d3fa99af">
  <xsd:schema xmlns:xsd="http://www.w3.org/2001/XMLSchema" xmlns:xs="http://www.w3.org/2001/XMLSchema" xmlns:p="http://schemas.microsoft.com/office/2006/metadata/properties" xmlns:ns3="4b22a5fb-0962-488d-a967-67f39e48445c" xmlns:ns4="5be7a8a1-345e-452f-ab9d-4e22824f22e7" targetNamespace="http://schemas.microsoft.com/office/2006/metadata/properties" ma:root="true" ma:fieldsID="ec4ce4e1578fc5d6edc0bb2a59f7949b" ns3:_="" ns4:_="">
    <xsd:import namespace="4b22a5fb-0962-488d-a967-67f39e48445c"/>
    <xsd:import namespace="5be7a8a1-345e-452f-ab9d-4e22824f22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2a5fb-0962-488d-a967-67f39e4844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7a8a1-345e-452f-ab9d-4e22824f22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0D3D2-F879-4A6B-B244-DE33368B77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AE615-2ED7-4A69-82A2-9845B428F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22a5fb-0962-488d-a967-67f39e48445c"/>
    <ds:schemaRef ds:uri="5be7a8a1-345e-452f-ab9d-4e22824f22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AE7E87-C2C0-47B8-A80E-73835C5D6227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4b22a5fb-0962-488d-a967-67f39e48445c"/>
    <ds:schemaRef ds:uri="http://schemas.microsoft.com/office/infopath/2007/PartnerControls"/>
    <ds:schemaRef ds:uri="http://purl.org/dc/dcmitype/"/>
    <ds:schemaRef ds:uri="5be7a8a1-345e-452f-ab9d-4e22824f22e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495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DappledVTI</vt:lpstr>
      <vt:lpstr>Problema de ambigüedad “Caja Negra” del software ArcGIS y propuesta de mejora de carga de tiempo computacional y carga de ruteo para algoritmo de correspondencia de mapa post procesamiento</vt:lpstr>
      <vt:lpstr>Introducción</vt:lpstr>
      <vt:lpstr>Contexto</vt:lpstr>
      <vt:lpstr>¿Qué es ArcGIS?</vt:lpstr>
      <vt:lpstr>Problema de ArcGIS</vt:lpstr>
      <vt:lpstr>Propuesta QGIS</vt:lpstr>
      <vt:lpstr>¿Qué es QGIS?</vt:lpstr>
      <vt:lpstr>QGIS VS ArcGIS</vt:lpstr>
      <vt:lpstr>PowerPoint Presentation</vt:lpstr>
      <vt:lpstr>Ejemplo QGIS</vt:lpstr>
      <vt:lpstr>PowerPoint Presentation</vt:lpstr>
      <vt:lpstr>Propuesta mejora tiempo de carga de ruteo al TMAA Mejorado</vt:lpstr>
      <vt:lpstr>TMMA</vt:lpstr>
      <vt:lpstr>PowerPoint Presentation</vt:lpstr>
      <vt:lpstr>PowerPoint Presentation</vt:lpstr>
      <vt:lpstr>Marco Teorico</vt:lpstr>
      <vt:lpstr>PowerPoint Presentation</vt:lpstr>
      <vt:lpstr>PowerPoint Presentation</vt:lpstr>
      <vt:lpstr>Metodología de trabajo</vt:lpstr>
      <vt:lpstr>Metodología ágil + Scrum </vt:lpstr>
      <vt:lpstr>Historia de usuario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algoritmo de resolución del problema Map-matching a QGIS.</dc:title>
  <dc:creator>PRADO ESTIVILL LUCCIANO A</dc:creator>
  <cp:lastModifiedBy>Lucciano Prado</cp:lastModifiedBy>
  <cp:revision>26</cp:revision>
  <dcterms:created xsi:type="dcterms:W3CDTF">2021-05-10T17:21:42Z</dcterms:created>
  <dcterms:modified xsi:type="dcterms:W3CDTF">2021-06-09T18:18:52Z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0x0101006F72EAFF5078C4439A40E710470E87B6</vt:lpwstr>
  </property>
</Properties>
</file>