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29300" cy="8242300"/>
  <p:notesSz cx="5829300" cy="8242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7197" y="2555113"/>
            <a:ext cx="4954905" cy="1730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4395" y="4615688"/>
            <a:ext cx="4080510" cy="206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1465" y="1895729"/>
            <a:ext cx="2535745" cy="5439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02089" y="1895729"/>
            <a:ext cx="2535745" cy="5439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465" y="329692"/>
            <a:ext cx="5246370" cy="1318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465" y="1895729"/>
            <a:ext cx="5246370" cy="5439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81962" y="7665339"/>
            <a:ext cx="1865376" cy="41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1465" y="7665339"/>
            <a:ext cx="1340739" cy="41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97096" y="7665339"/>
            <a:ext cx="1340739" cy="41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602" y="1054090"/>
            <a:ext cx="3748404" cy="61391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63650" marR="1296035">
              <a:lnSpc>
                <a:spcPts val="1260"/>
              </a:lnSpc>
              <a:spcBef>
                <a:spcPts val="195"/>
              </a:spcBef>
            </a:pPr>
            <a:r>
              <a:rPr dirty="0" sz="1100" spc="-10" b="1">
                <a:latin typeface="Arial"/>
                <a:cs typeface="Arial"/>
              </a:rPr>
              <a:t>BAB </a:t>
            </a:r>
            <a:r>
              <a:rPr dirty="0" sz="1100" b="1">
                <a:latin typeface="Arial"/>
                <a:cs typeface="Arial"/>
              </a:rPr>
              <a:t>3  ALGORITMA</a:t>
            </a:r>
            <a:r>
              <a:rPr dirty="0" sz="1100" spc="-1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C4.5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43815">
              <a:lnSpc>
                <a:spcPts val="1270"/>
              </a:lnSpc>
            </a:pPr>
            <a:r>
              <a:rPr dirty="0" sz="1100" spc="-5">
                <a:latin typeface="Arial"/>
                <a:cs typeface="Arial"/>
              </a:rPr>
              <a:t>Algoritma </a:t>
            </a:r>
            <a:r>
              <a:rPr dirty="0" sz="1100">
                <a:latin typeface="Arial"/>
                <a:cs typeface="Arial"/>
              </a:rPr>
              <a:t>C4.5 </a:t>
            </a:r>
            <a:r>
              <a:rPr dirty="0" sz="1100" spc="-5">
                <a:latin typeface="Arial"/>
                <a:cs typeface="Arial"/>
              </a:rPr>
              <a:t>merupakan algoritma </a:t>
            </a:r>
            <a:r>
              <a:rPr dirty="0" sz="1100" spc="-10">
                <a:latin typeface="Arial"/>
                <a:cs typeface="Arial"/>
              </a:rPr>
              <a:t>yang </a:t>
            </a:r>
            <a:r>
              <a:rPr dirty="0" sz="1100" spc="-5">
                <a:latin typeface="Arial"/>
                <a:cs typeface="Arial"/>
              </a:rPr>
              <a:t>digunakan </a:t>
            </a:r>
            <a:r>
              <a:rPr dirty="0" sz="1100" spc="-10">
                <a:latin typeface="Arial"/>
                <a:cs typeface="Arial"/>
              </a:rPr>
              <a:t>untuk  </a:t>
            </a:r>
            <a:r>
              <a:rPr dirty="0" sz="1100" spc="-5">
                <a:latin typeface="Arial"/>
                <a:cs typeface="Arial"/>
              </a:rPr>
              <a:t>membentuk pohon keputusan.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100" spc="-15" b="1">
                <a:latin typeface="Arial"/>
                <a:cs typeface="Arial"/>
              </a:rPr>
              <a:t>A. </a:t>
            </a:r>
            <a:r>
              <a:rPr dirty="0" sz="1100" spc="-5" b="1">
                <a:latin typeface="Arial"/>
                <a:cs typeface="Arial"/>
              </a:rPr>
              <a:t>Pohon</a:t>
            </a:r>
            <a:r>
              <a:rPr dirty="0" sz="1100" spc="-15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Keputusan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41275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Pohon keputusan merupakan metode </a:t>
            </a:r>
            <a:r>
              <a:rPr dirty="0" sz="1100">
                <a:latin typeface="Arial"/>
                <a:cs typeface="Arial"/>
              </a:rPr>
              <a:t>klasifikasi </a:t>
            </a:r>
            <a:r>
              <a:rPr dirty="0" sz="1100" spc="-5">
                <a:latin typeface="Arial"/>
                <a:cs typeface="Arial"/>
              </a:rPr>
              <a:t>dan  </a:t>
            </a:r>
            <a:r>
              <a:rPr dirty="0" sz="1100">
                <a:latin typeface="Arial"/>
                <a:cs typeface="Arial"/>
              </a:rPr>
              <a:t>prediksi </a:t>
            </a:r>
            <a:r>
              <a:rPr dirty="0" sz="1100" spc="-5">
                <a:latin typeface="Arial"/>
                <a:cs typeface="Arial"/>
              </a:rPr>
              <a:t>yang sangat kuat dan terkenal. Metode pohon  keputusan mengubah fakta </a:t>
            </a:r>
            <a:r>
              <a:rPr dirty="0" sz="1100" spc="-10">
                <a:latin typeface="Arial"/>
                <a:cs typeface="Arial"/>
              </a:rPr>
              <a:t>yang </a:t>
            </a:r>
            <a:r>
              <a:rPr dirty="0" sz="1100" spc="-5">
                <a:latin typeface="Arial"/>
                <a:cs typeface="Arial"/>
              </a:rPr>
              <a:t>sangat besar menjadi  pohon keputusan yang merepresentasikan aturan. Aturan  dapat dengan mudah dipahami dengan bahasa alami. Dan  </a:t>
            </a:r>
            <a:r>
              <a:rPr dirty="0" sz="1100">
                <a:latin typeface="Arial"/>
                <a:cs typeface="Arial"/>
              </a:rPr>
              <a:t>mereka juga </a:t>
            </a:r>
            <a:r>
              <a:rPr dirty="0" sz="1100" spc="-5">
                <a:latin typeface="Arial"/>
                <a:cs typeface="Arial"/>
              </a:rPr>
              <a:t>dapat diekspresikan dalam bentuk bahasa  basis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seperti </a:t>
            </a:r>
            <a:r>
              <a:rPr dirty="0" sz="1100" spc="-5" i="1">
                <a:latin typeface="Arial"/>
                <a:cs typeface="Arial"/>
              </a:rPr>
              <a:t>Structured </a:t>
            </a:r>
            <a:r>
              <a:rPr dirty="0" sz="1100" i="1">
                <a:latin typeface="Arial"/>
                <a:cs typeface="Arial"/>
              </a:rPr>
              <a:t>Query </a:t>
            </a:r>
            <a:r>
              <a:rPr dirty="0" sz="1100" spc="-5" i="1">
                <a:latin typeface="Arial"/>
                <a:cs typeface="Arial"/>
              </a:rPr>
              <a:t>Language </a:t>
            </a:r>
            <a:r>
              <a:rPr dirty="0" sz="1100" spc="-10">
                <a:latin typeface="Arial"/>
                <a:cs typeface="Arial"/>
              </a:rPr>
              <a:t>untuk  </a:t>
            </a:r>
            <a:r>
              <a:rPr dirty="0" sz="1100" spc="-5">
                <a:latin typeface="Arial"/>
                <a:cs typeface="Arial"/>
              </a:rPr>
              <a:t>mencari </a:t>
            </a:r>
            <a:r>
              <a:rPr dirty="0" sz="1100" spc="-5" i="1">
                <a:latin typeface="Arial"/>
                <a:cs typeface="Arial"/>
              </a:rPr>
              <a:t>record </a:t>
            </a:r>
            <a:r>
              <a:rPr dirty="0" sz="1100" spc="-5">
                <a:latin typeface="Arial"/>
                <a:cs typeface="Arial"/>
              </a:rPr>
              <a:t>pada kategori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tertentu.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100" spc="-5">
                <a:latin typeface="Arial"/>
                <a:cs typeface="Arial"/>
              </a:rPr>
              <a:t>Pohon Keputusan </a:t>
            </a:r>
            <a:r>
              <a:rPr dirty="0" sz="1100">
                <a:latin typeface="Arial"/>
                <a:cs typeface="Arial"/>
              </a:rPr>
              <a:t>juga </a:t>
            </a:r>
            <a:r>
              <a:rPr dirty="0" sz="1100" spc="-5">
                <a:latin typeface="Arial"/>
                <a:cs typeface="Arial"/>
              </a:rPr>
              <a:t>berguna untuk mengeksplorasi data,  menemukan hubungan tersembunyi </a:t>
            </a:r>
            <a:r>
              <a:rPr dirty="0" sz="1100">
                <a:latin typeface="Arial"/>
                <a:cs typeface="Arial"/>
              </a:rPr>
              <a:t>antara </a:t>
            </a:r>
            <a:r>
              <a:rPr dirty="0" sz="1100" spc="-5">
                <a:latin typeface="Arial"/>
                <a:cs typeface="Arial"/>
              </a:rPr>
              <a:t>sejumlah calon  variabel input </a:t>
            </a: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sebuah variabel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target.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41275">
              <a:lnSpc>
                <a:spcPct val="96100"/>
              </a:lnSpc>
            </a:pPr>
            <a:r>
              <a:rPr dirty="0" sz="1100" spc="-5">
                <a:latin typeface="Arial"/>
                <a:cs typeface="Arial"/>
              </a:rPr>
              <a:t>Karena pohon keputusan memadukan antara eksplorasi 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dan pemodelan, dia sangat bagus sebagai langkah  awal dalam proses pemodelan bahkan </a:t>
            </a:r>
            <a:r>
              <a:rPr dirty="0" sz="1100">
                <a:latin typeface="Arial"/>
                <a:cs typeface="Arial"/>
              </a:rPr>
              <a:t>ketika </a:t>
            </a:r>
            <a:r>
              <a:rPr dirty="0" sz="1100" spc="-5">
                <a:latin typeface="Arial"/>
                <a:cs typeface="Arial"/>
              </a:rPr>
              <a:t>dijadikan  </a:t>
            </a:r>
            <a:r>
              <a:rPr dirty="0" sz="1100">
                <a:latin typeface="Arial"/>
                <a:cs typeface="Arial"/>
              </a:rPr>
              <a:t>sebagai </a:t>
            </a:r>
            <a:r>
              <a:rPr dirty="0" sz="1100" spc="-5">
                <a:latin typeface="Arial"/>
                <a:cs typeface="Arial"/>
              </a:rPr>
              <a:t>model akhir dari beberapa teknik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lain.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40640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Sebuah pohon keputusan adalah sebuah struktur yang  dapat digunakan untuk membagi </a:t>
            </a:r>
            <a:r>
              <a:rPr dirty="0" sz="1100">
                <a:latin typeface="Arial"/>
                <a:cs typeface="Arial"/>
              </a:rPr>
              <a:t>kumpulan </a:t>
            </a:r>
            <a:r>
              <a:rPr dirty="0" sz="1100" spc="-5">
                <a:latin typeface="Arial"/>
                <a:cs typeface="Arial"/>
              </a:rPr>
              <a:t>data yang  besar menjadi himpunan-himpunan </a:t>
            </a:r>
            <a:r>
              <a:rPr dirty="0" sz="1100">
                <a:latin typeface="Arial"/>
                <a:cs typeface="Arial"/>
              </a:rPr>
              <a:t>record </a:t>
            </a:r>
            <a:r>
              <a:rPr dirty="0" sz="1100" spc="-5">
                <a:latin typeface="Arial"/>
                <a:cs typeface="Arial"/>
              </a:rPr>
              <a:t>yang lebih </a:t>
            </a:r>
            <a:r>
              <a:rPr dirty="0" sz="1100">
                <a:latin typeface="Arial"/>
                <a:cs typeface="Arial"/>
              </a:rPr>
              <a:t>kecil  dengan </a:t>
            </a:r>
            <a:r>
              <a:rPr dirty="0" sz="1100" spc="-5">
                <a:latin typeface="Arial"/>
                <a:cs typeface="Arial"/>
              </a:rPr>
              <a:t>menerapkan serangkaian aturan keputusan.  </a:t>
            </a: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masing-masing rangkaian pembagian, anggota  himpunan hasil menjadi mirip satu dengan yang </a:t>
            </a:r>
            <a:r>
              <a:rPr dirty="0" sz="1100" spc="-10">
                <a:latin typeface="Arial"/>
                <a:cs typeface="Arial"/>
              </a:rPr>
              <a:t>lain </a:t>
            </a:r>
            <a:r>
              <a:rPr dirty="0" sz="1100">
                <a:latin typeface="Arial"/>
                <a:cs typeface="Arial"/>
              </a:rPr>
              <a:t>(Berry  &amp; </a:t>
            </a:r>
            <a:r>
              <a:rPr dirty="0" sz="1100" spc="-5">
                <a:latin typeface="Arial"/>
                <a:cs typeface="Arial"/>
              </a:rPr>
              <a:t>Linoff,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2004)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12700" marR="41910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Sebuah model pohon keputusan terdiri dari sekumpulan  </a:t>
            </a:r>
            <a:r>
              <a:rPr dirty="0" sz="1100">
                <a:latin typeface="Arial"/>
                <a:cs typeface="Arial"/>
              </a:rPr>
              <a:t>aturan </a:t>
            </a:r>
            <a:r>
              <a:rPr dirty="0" sz="1100" spc="-5">
                <a:latin typeface="Arial"/>
                <a:cs typeface="Arial"/>
              </a:rPr>
              <a:t>untuk </a:t>
            </a:r>
            <a:r>
              <a:rPr dirty="0" sz="1100">
                <a:latin typeface="Arial"/>
                <a:cs typeface="Arial"/>
              </a:rPr>
              <a:t>membagi sejumlah </a:t>
            </a:r>
            <a:r>
              <a:rPr dirty="0" sz="1100" spc="-5">
                <a:latin typeface="Arial"/>
                <a:cs typeface="Arial"/>
              </a:rPr>
              <a:t>populasi yang heterogen  menjadi lebih kecil, lebih </a:t>
            </a:r>
            <a:r>
              <a:rPr dirty="0" sz="1100" spc="-5" i="1">
                <a:latin typeface="Arial"/>
                <a:cs typeface="Arial"/>
              </a:rPr>
              <a:t>homogen </a:t>
            </a:r>
            <a:r>
              <a:rPr dirty="0" sz="1100" spc="-5">
                <a:latin typeface="Arial"/>
                <a:cs typeface="Arial"/>
              </a:rPr>
              <a:t>dengan memperhatikan  pada variabel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tujuannya.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815" y="1215634"/>
            <a:ext cx="3710940" cy="11588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469265" marR="125730">
              <a:lnSpc>
                <a:spcPts val="1270"/>
              </a:lnSpc>
              <a:spcBef>
                <a:spcPts val="185"/>
              </a:spcBef>
            </a:pPr>
            <a:r>
              <a:rPr dirty="0" sz="1100" spc="-5">
                <a:latin typeface="Arial"/>
                <a:cs typeface="Arial"/>
              </a:rPr>
              <a:t>Pohon </a:t>
            </a:r>
            <a:r>
              <a:rPr dirty="0" sz="1100">
                <a:latin typeface="Arial"/>
                <a:cs typeface="Arial"/>
              </a:rPr>
              <a:t>keputusan </a:t>
            </a:r>
            <a:r>
              <a:rPr dirty="0" sz="1100" spc="-5">
                <a:latin typeface="Arial"/>
                <a:cs typeface="Arial"/>
              </a:rPr>
              <a:t>yang terbentuk sampai tahap </a:t>
            </a:r>
            <a:r>
              <a:rPr dirty="0" sz="1100" spc="-10">
                <a:latin typeface="Arial"/>
                <a:cs typeface="Arial"/>
              </a:rPr>
              <a:t>ini  </a:t>
            </a:r>
            <a:r>
              <a:rPr dirty="0" sz="1100" spc="-5">
                <a:latin typeface="Arial"/>
                <a:cs typeface="Arial"/>
              </a:rPr>
              <a:t>ditunjukkan pada Gambar 3.3.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60"/>
              </a:lnSpc>
            </a:pP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memperhatikan pohon keputusan pada Gambar  </a:t>
            </a:r>
            <a:r>
              <a:rPr dirty="0" sz="1100">
                <a:latin typeface="Arial"/>
                <a:cs typeface="Arial"/>
              </a:rPr>
              <a:t>3.3, </a:t>
            </a:r>
            <a:r>
              <a:rPr dirty="0" sz="1100" spc="-5">
                <a:latin typeface="Arial"/>
                <a:cs typeface="Arial"/>
              </a:rPr>
              <a:t>diketahui bahwa semua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sudah masuk dalam  kelas. Dengan demikian, pohon keputusan pada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Gambar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ts val="1240"/>
              </a:lnSpc>
            </a:pPr>
            <a:r>
              <a:rPr dirty="0" sz="1100">
                <a:latin typeface="Arial"/>
                <a:cs typeface="Arial"/>
              </a:rPr>
              <a:t>3.3 </a:t>
            </a:r>
            <a:r>
              <a:rPr dirty="0" sz="1100" spc="-5">
                <a:latin typeface="Arial"/>
                <a:cs typeface="Arial"/>
              </a:rPr>
              <a:t>merupakan pohon keputusan terakhir yang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terbentuk.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815" y="1055614"/>
            <a:ext cx="3712210" cy="5977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Sebuah pohon keputusan mungkin dibangun dengan  </a:t>
            </a:r>
            <a:r>
              <a:rPr dirty="0" sz="1100">
                <a:latin typeface="Arial"/>
                <a:cs typeface="Arial"/>
              </a:rPr>
              <a:t>seksama secara </a:t>
            </a:r>
            <a:r>
              <a:rPr dirty="0" sz="1100" spc="-5">
                <a:latin typeface="Arial"/>
                <a:cs typeface="Arial"/>
              </a:rPr>
              <a:t>manual, </a:t>
            </a:r>
            <a:r>
              <a:rPr dirty="0" sz="1100">
                <a:latin typeface="Arial"/>
                <a:cs typeface="Arial"/>
              </a:rPr>
              <a:t>atau </a:t>
            </a:r>
            <a:r>
              <a:rPr dirty="0" sz="1100" spc="-5">
                <a:latin typeface="Arial"/>
                <a:cs typeface="Arial"/>
              </a:rPr>
              <a:t>dapat tumbuh secara  otomatis dengan menerapkan salah satu atau beberapa  algoritma pohon keputusan untuk memodelkan himpunan 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yang belum terklasifikasi.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715">
              <a:lnSpc>
                <a:spcPct val="959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Variabel tujuan biasanya dikelompokkan dengan </a:t>
            </a:r>
            <a:r>
              <a:rPr dirty="0" sz="1100">
                <a:latin typeface="Arial"/>
                <a:cs typeface="Arial"/>
              </a:rPr>
              <a:t>pasti </a:t>
            </a:r>
            <a:r>
              <a:rPr dirty="0" sz="1100" spc="-5">
                <a:latin typeface="Arial"/>
                <a:cs typeface="Arial"/>
              </a:rPr>
              <a:t>dan  model pohon keputusan lebih mengarah pada perhitungan  probabilitas dari masing-masing record terhadap kategori-  </a:t>
            </a:r>
            <a:r>
              <a:rPr dirty="0" sz="1100">
                <a:latin typeface="Arial"/>
                <a:cs typeface="Arial"/>
              </a:rPr>
              <a:t>kategori </a:t>
            </a:r>
            <a:r>
              <a:rPr dirty="0" sz="1100" spc="-5">
                <a:latin typeface="Arial"/>
                <a:cs typeface="Arial"/>
              </a:rPr>
              <a:t>tersebut, atau untuk mengklasifikasi record  </a:t>
            </a: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mengelompokkannya dalam </a:t>
            </a:r>
            <a:r>
              <a:rPr dirty="0" sz="1100">
                <a:latin typeface="Arial"/>
                <a:cs typeface="Arial"/>
              </a:rPr>
              <a:t>satu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kelas.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100" spc="-5">
                <a:latin typeface="Arial"/>
                <a:cs typeface="Arial"/>
              </a:rPr>
              <a:t>Pohon keputusan </a:t>
            </a:r>
            <a:r>
              <a:rPr dirty="0" sz="1100">
                <a:latin typeface="Arial"/>
                <a:cs typeface="Arial"/>
              </a:rPr>
              <a:t>juga </a:t>
            </a:r>
            <a:r>
              <a:rPr dirty="0" sz="1100" spc="-5">
                <a:latin typeface="Arial"/>
                <a:cs typeface="Arial"/>
              </a:rPr>
              <a:t>dapat digunakan untuk  mengestimasi nilai dari variabel </a:t>
            </a:r>
            <a:r>
              <a:rPr dirty="0" sz="1100" spc="-5" i="1">
                <a:latin typeface="Arial"/>
                <a:cs typeface="Arial"/>
              </a:rPr>
              <a:t>continue</a:t>
            </a:r>
            <a:r>
              <a:rPr dirty="0" sz="1100" spc="-5">
                <a:latin typeface="Arial"/>
                <a:cs typeface="Arial"/>
              </a:rPr>
              <a:t>, meskipun ada  beberapa teknik yang lebih sesuai untuk </a:t>
            </a:r>
            <a:r>
              <a:rPr dirty="0" sz="1100">
                <a:latin typeface="Arial"/>
                <a:cs typeface="Arial"/>
              </a:rPr>
              <a:t>kasus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ini.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96100"/>
              </a:lnSpc>
            </a:pPr>
            <a:r>
              <a:rPr dirty="0" sz="1100" spc="-5">
                <a:latin typeface="Arial"/>
                <a:cs typeface="Arial"/>
              </a:rPr>
              <a:t>Banyak algotima </a:t>
            </a:r>
            <a:r>
              <a:rPr dirty="0" sz="1100" spc="-10">
                <a:latin typeface="Arial"/>
                <a:cs typeface="Arial"/>
              </a:rPr>
              <a:t>yang </a:t>
            </a:r>
            <a:r>
              <a:rPr dirty="0" sz="1100" spc="-5">
                <a:latin typeface="Arial"/>
                <a:cs typeface="Arial"/>
              </a:rPr>
              <a:t>dapat dipakai dalam pembentukan  pohon keputusan antara lain </a:t>
            </a:r>
            <a:r>
              <a:rPr dirty="0" sz="1100">
                <a:latin typeface="Arial"/>
                <a:cs typeface="Arial"/>
              </a:rPr>
              <a:t>ID3, </a:t>
            </a:r>
            <a:r>
              <a:rPr dirty="0" sz="1100" spc="-5">
                <a:latin typeface="Arial"/>
                <a:cs typeface="Arial"/>
              </a:rPr>
              <a:t>CART dan C4.5 (Larose,  2005). Algoritma </a:t>
            </a:r>
            <a:r>
              <a:rPr dirty="0" sz="1100">
                <a:latin typeface="Arial"/>
                <a:cs typeface="Arial"/>
              </a:rPr>
              <a:t>C4.5 </a:t>
            </a:r>
            <a:r>
              <a:rPr dirty="0" sz="1100" spc="-5">
                <a:latin typeface="Arial"/>
                <a:cs typeface="Arial"/>
              </a:rPr>
              <a:t>merupakan pengembangan dari  algoritma </a:t>
            </a:r>
            <a:r>
              <a:rPr dirty="0" sz="1100">
                <a:latin typeface="Arial"/>
                <a:cs typeface="Arial"/>
              </a:rPr>
              <a:t>ID3 </a:t>
            </a:r>
            <a:r>
              <a:rPr dirty="0" sz="1100" spc="-5">
                <a:latin typeface="Arial"/>
                <a:cs typeface="Arial"/>
              </a:rPr>
              <a:t>(Larose,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2005).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dalam pohon keputusan biasanya dinyatakan dalam  bentuk tabel dengan atribut dan record. Atribut menyatakan  </a:t>
            </a:r>
            <a:r>
              <a:rPr dirty="0" sz="1100">
                <a:latin typeface="Arial"/>
                <a:cs typeface="Arial"/>
              </a:rPr>
              <a:t>suatu </a:t>
            </a:r>
            <a:r>
              <a:rPr dirty="0" sz="1100" spc="-5">
                <a:latin typeface="Arial"/>
                <a:cs typeface="Arial"/>
              </a:rPr>
              <a:t>parameter yang dibuat sebagai kriteria dalam  pembentukan pohon. Misalkan untuk menentukan main  tenis, kriteria </a:t>
            </a:r>
            <a:r>
              <a:rPr dirty="0" sz="1100" spc="-10">
                <a:latin typeface="Arial"/>
                <a:cs typeface="Arial"/>
              </a:rPr>
              <a:t>yang </a:t>
            </a:r>
            <a:r>
              <a:rPr dirty="0" sz="1100" spc="-5">
                <a:latin typeface="Arial"/>
                <a:cs typeface="Arial"/>
              </a:rPr>
              <a:t>diperhatikan adalah cuaca, angin dan  temperatur. Salah satu atribut merupakan atribut yang  menyatakan data solusi per-item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yang disebut dengan  target atribut. Atribut memiliki nilai-nilai yang dinamakan  </a:t>
            </a: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instance. Misalkan atribut cuaca mempunyai  instance berupa cerah, </a:t>
            </a:r>
            <a:r>
              <a:rPr dirty="0" sz="1100" spc="-10">
                <a:latin typeface="Arial"/>
                <a:cs typeface="Arial"/>
              </a:rPr>
              <a:t>berawan </a:t>
            </a:r>
            <a:r>
              <a:rPr dirty="0" sz="1100" spc="-5">
                <a:latin typeface="Arial"/>
                <a:cs typeface="Arial"/>
              </a:rPr>
              <a:t>dan hujan(Basuki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Syarif,  2003).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715">
              <a:lnSpc>
                <a:spcPct val="96100"/>
              </a:lnSpc>
            </a:pPr>
            <a:r>
              <a:rPr dirty="0" sz="1100" spc="-5">
                <a:latin typeface="Arial"/>
                <a:cs typeface="Arial"/>
              </a:rPr>
              <a:t>Proses pada pohon keputusan adalah: mengubah bentuk 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(tabel) menjadi model pohon, mengubah model pohon  menjadi rule dan menyederhanakan rule(Basuki </a:t>
            </a:r>
            <a:r>
              <a:rPr dirty="0" sz="110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Syarif,  2003).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611" y="1054090"/>
            <a:ext cx="3711575" cy="115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B.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Algoritma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100" spc="-5">
                <a:latin typeface="Arial"/>
                <a:cs typeface="Arial"/>
              </a:rPr>
              <a:t>Untuk memudahkan penjelasan mengenai </a:t>
            </a:r>
            <a:r>
              <a:rPr dirty="0" sz="1100">
                <a:latin typeface="Arial"/>
                <a:cs typeface="Arial"/>
              </a:rPr>
              <a:t>algoritma </a:t>
            </a:r>
            <a:r>
              <a:rPr dirty="0" sz="1100" spc="-5">
                <a:latin typeface="Arial"/>
                <a:cs typeface="Arial"/>
              </a:rPr>
              <a:t>C4.5  berikut ini disertakan contoh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10">
                <a:latin typeface="Arial"/>
                <a:cs typeface="Arial"/>
              </a:rPr>
              <a:t>yang </a:t>
            </a:r>
            <a:r>
              <a:rPr dirty="0" sz="1100" spc="-5">
                <a:latin typeface="Arial"/>
                <a:cs typeface="Arial"/>
              </a:rPr>
              <a:t>dituangkan dalam  Tabel 3.1.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719455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Tabel 3.1. Keputusan Bermain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Tenis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8763" y="2363714"/>
          <a:ext cx="4837430" cy="253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  <a:gridCol w="925194"/>
                <a:gridCol w="1322705"/>
                <a:gridCol w="949325"/>
                <a:gridCol w="711835"/>
                <a:gridCol w="553085"/>
              </a:tblGrid>
              <a:tr h="169163">
                <a:tc>
                  <a:txBody>
                    <a:bodyPr/>
                    <a:lstStyle/>
                    <a:p>
                      <a:pPr algn="r" marR="79375">
                        <a:lnSpc>
                          <a:spcPts val="123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OUTLOOK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TEMPERATURE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HUMIDITY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7005">
                        <a:lnSpc>
                          <a:spcPts val="123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1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ND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PLAY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Sunny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Sunny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220"/>
                        </a:lnSpc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60325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Cloudy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Rainy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60325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Rainy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Rainy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220"/>
                        </a:lnSpc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60325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Cloudy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Sunny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Sunny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6032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Rainy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Sunny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220"/>
                        </a:lnSpc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6032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Cloudy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r" marR="6032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Cloudy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Normal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FALS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6032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Rainy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Mild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RU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0611" y="5031728"/>
            <a:ext cx="3711575" cy="21215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Dalam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yang tertera pada Tabel 3.1, akan dibuat  pohon keputusan untuk menentukan main tenis </a:t>
            </a:r>
            <a:r>
              <a:rPr dirty="0" sz="1100">
                <a:latin typeface="Arial"/>
                <a:cs typeface="Arial"/>
              </a:rPr>
              <a:t>atau </a:t>
            </a:r>
            <a:r>
              <a:rPr dirty="0" sz="1100" spc="-5">
                <a:latin typeface="Arial"/>
                <a:cs typeface="Arial"/>
              </a:rPr>
              <a:t>tidak  </a:t>
            </a: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melihat keadaan cuaca, temperatur, kelembaban  dan keadaan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angin.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</a:pPr>
            <a:r>
              <a:rPr dirty="0" sz="1100" spc="-5">
                <a:latin typeface="Arial"/>
                <a:cs typeface="Arial"/>
              </a:rPr>
              <a:t>Secara umum algoritma </a:t>
            </a:r>
            <a:r>
              <a:rPr dirty="0" sz="1100">
                <a:latin typeface="Arial"/>
                <a:cs typeface="Arial"/>
              </a:rPr>
              <a:t>C4.5 </a:t>
            </a:r>
            <a:r>
              <a:rPr dirty="0" sz="1100" spc="-5">
                <a:latin typeface="Arial"/>
                <a:cs typeface="Arial"/>
              </a:rPr>
              <a:t>untuk membangun pohon  keputusan adalah sebagai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berikut: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10"/>
              </a:lnSpc>
              <a:buAutoNum type="alphaL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Pilih atribut sebagai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akar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lphaLcPeriod"/>
              <a:tabLst>
                <a:tab pos="469900" algn="l"/>
              </a:tabLst>
            </a:pPr>
            <a:r>
              <a:rPr dirty="0" sz="1100" spc="-5">
                <a:latin typeface="Arial"/>
                <a:cs typeface="Arial"/>
              </a:rPr>
              <a:t>Buat cabang untuk masing-masing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nilai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lphaLcPeriod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Bagi kasus </a:t>
            </a:r>
            <a:r>
              <a:rPr dirty="0" sz="1100" spc="-5">
                <a:latin typeface="Arial"/>
                <a:cs typeface="Arial"/>
              </a:rPr>
              <a:t>dalam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cabang</a:t>
            </a:r>
            <a:endParaRPr sz="1100">
              <a:latin typeface="Arial"/>
              <a:cs typeface="Arial"/>
            </a:endParaRPr>
          </a:p>
          <a:p>
            <a:pPr algn="just" marL="469265" marR="5715" indent="-228600">
              <a:lnSpc>
                <a:spcPct val="95900"/>
              </a:lnSpc>
              <a:spcBef>
                <a:spcPts val="25"/>
              </a:spcBef>
              <a:buAutoNum type="alphaLcPeriod"/>
              <a:tabLst>
                <a:tab pos="469900" algn="l"/>
              </a:tabLst>
            </a:pPr>
            <a:r>
              <a:rPr dirty="0" sz="1100">
                <a:latin typeface="Arial"/>
                <a:cs typeface="Arial"/>
              </a:rPr>
              <a:t>Ulangi </a:t>
            </a:r>
            <a:r>
              <a:rPr dirty="0" sz="1100" spc="-5">
                <a:latin typeface="Arial"/>
                <a:cs typeface="Arial"/>
              </a:rPr>
              <a:t>proses untuk masing-masing cabang sampai  </a:t>
            </a:r>
            <a:r>
              <a:rPr dirty="0" sz="1100">
                <a:latin typeface="Arial"/>
                <a:cs typeface="Arial"/>
              </a:rPr>
              <a:t>semua kasus </a:t>
            </a:r>
            <a:r>
              <a:rPr dirty="0" sz="1100" spc="-5">
                <a:latin typeface="Arial"/>
                <a:cs typeface="Arial"/>
              </a:rPr>
              <a:t>pada cabang </a:t>
            </a:r>
            <a:r>
              <a:rPr dirty="0" sz="1100">
                <a:latin typeface="Arial"/>
                <a:cs typeface="Arial"/>
              </a:rPr>
              <a:t>memiliki kelas </a:t>
            </a:r>
            <a:r>
              <a:rPr dirty="0" sz="1100" spc="-5">
                <a:latin typeface="Arial"/>
                <a:cs typeface="Arial"/>
              </a:rPr>
              <a:t>yang  </a:t>
            </a:r>
            <a:r>
              <a:rPr dirty="0" sz="1100">
                <a:latin typeface="Arial"/>
                <a:cs typeface="Arial"/>
              </a:rPr>
              <a:t>sama.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815" y="1055614"/>
            <a:ext cx="3710304" cy="675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Untuk memilih atribut sebagai akar, didasarkan pada nilai 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tertinggi dari atribut-atribut yang ada. Untuk  menghitung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digunakan rumus seperti tertera dalam  Rumus </a:t>
            </a:r>
            <a:r>
              <a:rPr dirty="0" sz="110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(Craw, S.,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---).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1131" y="209701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 h="0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60978" y="1930663"/>
            <a:ext cx="188595" cy="381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060"/>
              </a:lnSpc>
              <a:spcBef>
                <a:spcPts val="95"/>
              </a:spcBef>
            </a:pPr>
            <a:r>
              <a:rPr dirty="0" sz="1800" spc="-5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  <a:p>
            <a:pPr marL="36830">
              <a:lnSpc>
                <a:spcPts val="740"/>
              </a:lnSpc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Symbol"/>
                <a:cs typeface="Symbol"/>
              </a:rPr>
              <a:t>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3" y="1971722"/>
            <a:ext cx="16700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" i="1">
                <a:latin typeface="Times New Roman"/>
                <a:cs typeface="Times New Roman"/>
              </a:rPr>
              <a:t>Gain</a:t>
            </a:r>
            <a:r>
              <a:rPr dirty="0" sz="1200" spc="15">
                <a:latin typeface="Times New Roman"/>
                <a:cs typeface="Times New Roman"/>
              </a:rPr>
              <a:t>(</a:t>
            </a:r>
            <a:r>
              <a:rPr dirty="0" sz="1200" spc="15" i="1">
                <a:latin typeface="Times New Roman"/>
                <a:cs typeface="Times New Roman"/>
              </a:rPr>
              <a:t>S</a:t>
            </a:r>
            <a:r>
              <a:rPr dirty="0" sz="1200" spc="15">
                <a:latin typeface="Times New Roman"/>
                <a:cs typeface="Times New Roman"/>
              </a:rPr>
              <a:t>, </a:t>
            </a:r>
            <a:r>
              <a:rPr dirty="0" sz="1200" spc="-15" i="1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Entropy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5" i="1">
                <a:latin typeface="Times New Roman"/>
                <a:cs typeface="Times New Roman"/>
              </a:rPr>
              <a:t>S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-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4941" y="1971722"/>
            <a:ext cx="858519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*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Entropy</a:t>
            </a:r>
            <a:r>
              <a:rPr dirty="0" sz="1200" spc="1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Si</a:t>
            </a:r>
            <a:r>
              <a:rPr dirty="0" sz="1200" spc="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014" y="1874186"/>
            <a:ext cx="4603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5714" sz="1050" spc="-7" i="1">
                <a:latin typeface="Times New Roman"/>
                <a:cs typeface="Times New Roman"/>
              </a:rPr>
              <a:t>n </a:t>
            </a:r>
            <a:r>
              <a:rPr dirty="0" sz="1200" spc="-5">
                <a:latin typeface="Times New Roman"/>
                <a:cs typeface="Times New Roman"/>
              </a:rPr>
              <a:t>| </a:t>
            </a:r>
            <a:r>
              <a:rPr dirty="0" sz="1200" spc="20" i="1">
                <a:latin typeface="Times New Roman"/>
                <a:cs typeface="Times New Roman"/>
              </a:rPr>
              <a:t>S</a:t>
            </a:r>
            <a:r>
              <a:rPr dirty="0" baseline="-23809" sz="1050" spc="30" i="1">
                <a:latin typeface="Times New Roman"/>
                <a:cs typeface="Times New Roman"/>
              </a:rPr>
              <a:t>i</a:t>
            </a:r>
            <a:r>
              <a:rPr dirty="0" baseline="-23809" sz="1050" spc="187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9766" y="2089069"/>
            <a:ext cx="24193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| </a:t>
            </a:r>
            <a:r>
              <a:rPr dirty="0" sz="1200" spc="-5" i="1">
                <a:latin typeface="Times New Roman"/>
                <a:cs typeface="Times New Roman"/>
              </a:rPr>
              <a:t>S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4702" y="1982205"/>
            <a:ext cx="197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(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811" y="2451597"/>
            <a:ext cx="5937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Dengan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986" y="2611617"/>
            <a:ext cx="1525905" cy="51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Himpunan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kasus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Atribut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Jumlah partisi atribut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7811" y="2611617"/>
            <a:ext cx="2434590" cy="8369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319655">
              <a:lnSpc>
                <a:spcPts val="1270"/>
              </a:lnSpc>
              <a:spcBef>
                <a:spcPts val="185"/>
              </a:spcBef>
            </a:pPr>
            <a:r>
              <a:rPr dirty="0" sz="1100">
                <a:latin typeface="Arial"/>
                <a:cs typeface="Arial"/>
              </a:rPr>
              <a:t>S  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dirty="0" sz="110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  <a:tabLst>
                <a:tab pos="469265" algn="l"/>
              </a:tabLst>
            </a:pPr>
            <a:r>
              <a:rPr dirty="0" sz="1100" spc="-5">
                <a:latin typeface="Arial"/>
                <a:cs typeface="Arial"/>
              </a:rPr>
              <a:t>|Si|	</a:t>
            </a: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Jumlah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pada partisi </a:t>
            </a:r>
            <a:r>
              <a:rPr dirty="0" sz="1100" spc="5">
                <a:latin typeface="Arial"/>
                <a:cs typeface="Arial"/>
              </a:rPr>
              <a:t>ke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5">
                <a:latin typeface="Arial"/>
                <a:cs typeface="Arial"/>
              </a:rPr>
              <a:t>|S|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920" y="3254745"/>
            <a:ext cx="15106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Jumlah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dalam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7811" y="3576308"/>
            <a:ext cx="3710940" cy="3536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Sedangkan penhitungan nilai entropy dapat dilihat </a:t>
            </a:r>
            <a:r>
              <a:rPr dirty="0" sz="1100" spc="-10">
                <a:latin typeface="Arial"/>
                <a:cs typeface="Arial"/>
              </a:rPr>
              <a:t>pada  </a:t>
            </a:r>
            <a:r>
              <a:rPr dirty="0" sz="1100">
                <a:latin typeface="Arial"/>
                <a:cs typeface="Arial"/>
              </a:rPr>
              <a:t>rumus 2 </a:t>
            </a:r>
            <a:r>
              <a:rPr dirty="0" sz="1100" spc="-5">
                <a:latin typeface="Arial"/>
                <a:cs typeface="Arial"/>
              </a:rPr>
              <a:t>berikut(Craw, S., ---):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2695" y="4078829"/>
            <a:ext cx="6985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847" y="4068195"/>
            <a:ext cx="1925955" cy="4432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200" spc="5" i="1">
                <a:latin typeface="Times New Roman"/>
                <a:cs typeface="Times New Roman"/>
              </a:rPr>
              <a:t>Entropy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5" i="1">
                <a:latin typeface="Times New Roman"/>
                <a:cs typeface="Times New Roman"/>
              </a:rPr>
              <a:t>S</a:t>
            </a:r>
            <a:r>
              <a:rPr dirty="0" sz="1200" spc="-20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baseline="-9259" sz="2700" spc="127">
                <a:latin typeface="Symbol"/>
                <a:cs typeface="Symbol"/>
              </a:rPr>
              <a:t></a:t>
            </a:r>
            <a:r>
              <a:rPr dirty="0" sz="1200" spc="85">
                <a:latin typeface="Symbol"/>
                <a:cs typeface="Symbol"/>
              </a:rPr>
              <a:t>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pi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*</a:t>
            </a:r>
            <a:r>
              <a:rPr dirty="0" sz="1200" spc="-14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log</a:t>
            </a:r>
            <a:r>
              <a:rPr dirty="0" baseline="-23809" sz="1050" spc="22">
                <a:latin typeface="Times New Roman"/>
                <a:cs typeface="Times New Roman"/>
              </a:rPr>
              <a:t>2</a:t>
            </a:r>
            <a:r>
              <a:rPr dirty="0" baseline="-23809" sz="1050" spc="16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pi</a:t>
            </a:r>
            <a:endParaRPr sz="1200">
              <a:latin typeface="Times New Roman"/>
              <a:cs typeface="Times New Roman"/>
            </a:endParaRPr>
          </a:p>
          <a:p>
            <a:pPr algn="ctr" marL="33655">
              <a:lnSpc>
                <a:spcPct val="100000"/>
              </a:lnSpc>
              <a:spcBef>
                <a:spcPts val="80"/>
              </a:spcBef>
            </a:pPr>
            <a:r>
              <a:rPr dirty="0" sz="700" spc="-10" i="1">
                <a:latin typeface="Times New Roman"/>
                <a:cs typeface="Times New Roman"/>
              </a:rPr>
              <a:t>i</a:t>
            </a:r>
            <a:r>
              <a:rPr dirty="0" sz="700" spc="-10">
                <a:latin typeface="Symbol"/>
                <a:cs typeface="Symbol"/>
              </a:rPr>
              <a:t></a:t>
            </a:r>
            <a:r>
              <a:rPr dirty="0" sz="700" spc="-1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4708" y="4181336"/>
            <a:ext cx="197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(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0809" y="4650728"/>
            <a:ext cx="3914775" cy="2603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ts val="129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dengan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39700" marR="2280920">
              <a:lnSpc>
                <a:spcPts val="1260"/>
              </a:lnSpc>
              <a:spcBef>
                <a:spcPts val="65"/>
              </a:spcBef>
              <a:tabLst>
                <a:tab pos="481965" algn="l"/>
              </a:tabLst>
            </a:pPr>
            <a:r>
              <a:rPr dirty="0" sz="1100">
                <a:latin typeface="Arial"/>
                <a:cs typeface="Arial"/>
              </a:rPr>
              <a:t>S	: </a:t>
            </a:r>
            <a:r>
              <a:rPr dirty="0" sz="1100" spc="-5">
                <a:latin typeface="Arial"/>
                <a:cs typeface="Arial"/>
              </a:rPr>
              <a:t>Himpunan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Kasus  </a:t>
            </a:r>
            <a:r>
              <a:rPr dirty="0" sz="1100">
                <a:latin typeface="Arial"/>
                <a:cs typeface="Arial"/>
              </a:rPr>
              <a:t>A	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Fitur</a:t>
            </a:r>
            <a:endParaRPr sz="1100">
              <a:latin typeface="Arial"/>
              <a:cs typeface="Arial"/>
            </a:endParaRPr>
          </a:p>
          <a:p>
            <a:pPr marL="139700">
              <a:lnSpc>
                <a:spcPts val="1210"/>
              </a:lnSpc>
              <a:tabLst>
                <a:tab pos="481965" algn="l"/>
              </a:tabLst>
            </a:pPr>
            <a:r>
              <a:rPr dirty="0" sz="1100">
                <a:latin typeface="Arial"/>
                <a:cs typeface="Arial"/>
              </a:rPr>
              <a:t>n	: </a:t>
            </a:r>
            <a:r>
              <a:rPr dirty="0" sz="1100" spc="-5">
                <a:latin typeface="Arial"/>
                <a:cs typeface="Arial"/>
              </a:rPr>
              <a:t>Jumlah partisi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39700">
              <a:lnSpc>
                <a:spcPts val="1290"/>
              </a:lnSpc>
              <a:tabLst>
                <a:tab pos="481965" algn="l"/>
              </a:tabLst>
            </a:pPr>
            <a:r>
              <a:rPr dirty="0" sz="1100" spc="-5">
                <a:latin typeface="Arial"/>
                <a:cs typeface="Arial"/>
              </a:rPr>
              <a:t>p</a:t>
            </a:r>
            <a:r>
              <a:rPr dirty="0" baseline="-11904" sz="1050" spc="-7">
                <a:latin typeface="Arial"/>
                <a:cs typeface="Arial"/>
              </a:rPr>
              <a:t>i	</a:t>
            </a: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Proporsi dari S</a:t>
            </a:r>
            <a:r>
              <a:rPr dirty="0" baseline="-11904" sz="1050" spc="-7">
                <a:latin typeface="Arial"/>
                <a:cs typeface="Arial"/>
              </a:rPr>
              <a:t>i </a:t>
            </a:r>
            <a:r>
              <a:rPr dirty="0" sz="1100" spc="-5">
                <a:latin typeface="Arial"/>
                <a:cs typeface="Arial"/>
              </a:rPr>
              <a:t>terhadap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139700" marR="81280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Berikut ini adalah penjelasan lebih rinci mengenai masing-  masing langkah dalam pembentukan pohon keputusan  </a:t>
            </a:r>
            <a:r>
              <a:rPr dirty="0" sz="1100">
                <a:latin typeface="Arial"/>
                <a:cs typeface="Arial"/>
              </a:rPr>
              <a:t>dengan </a:t>
            </a:r>
            <a:r>
              <a:rPr dirty="0" sz="1100" spc="-5">
                <a:latin typeface="Arial"/>
                <a:cs typeface="Arial"/>
              </a:rPr>
              <a:t>menggunakan algoritma C4.5 untuk  menyelesaikan permasalahan pada Tabel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3.1.</a:t>
            </a:r>
            <a:endParaRPr sz="1100">
              <a:latin typeface="Arial"/>
              <a:cs typeface="Arial"/>
            </a:endParaRPr>
          </a:p>
          <a:p>
            <a:pPr algn="just" marL="596265" marR="81280" indent="-228600">
              <a:lnSpc>
                <a:spcPct val="95800"/>
              </a:lnSpc>
              <a:spcBef>
                <a:spcPts val="10"/>
              </a:spcBef>
              <a:buAutoNum type="alphaLcPeriod"/>
              <a:tabLst>
                <a:tab pos="596900" algn="l"/>
              </a:tabLst>
            </a:pPr>
            <a:r>
              <a:rPr dirty="0" sz="1100" spc="-5">
                <a:latin typeface="Arial"/>
                <a:cs typeface="Arial"/>
              </a:rPr>
              <a:t>Menghitung </a:t>
            </a:r>
            <a:r>
              <a:rPr dirty="0" sz="1100">
                <a:latin typeface="Arial"/>
                <a:cs typeface="Arial"/>
              </a:rPr>
              <a:t>jumlah kasus, jumlah kasus </a:t>
            </a:r>
            <a:r>
              <a:rPr dirty="0" sz="1100" spc="-5">
                <a:latin typeface="Arial"/>
                <a:cs typeface="Arial"/>
              </a:rPr>
              <a:t>untuk  keputusan </a:t>
            </a:r>
            <a:r>
              <a:rPr dirty="0" sz="1100" spc="-5" b="1" i="1">
                <a:latin typeface="Arial"/>
                <a:cs typeface="Arial"/>
              </a:rPr>
              <a:t>Yes</a:t>
            </a:r>
            <a:r>
              <a:rPr dirty="0" sz="1100" spc="-5">
                <a:latin typeface="Arial"/>
                <a:cs typeface="Arial"/>
              </a:rPr>
              <a:t>, jumlah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untuk keputusan </a:t>
            </a:r>
            <a:r>
              <a:rPr dirty="0" sz="1100" spc="-5" b="1" i="1">
                <a:latin typeface="Arial"/>
                <a:cs typeface="Arial"/>
              </a:rPr>
              <a:t>No</a:t>
            </a:r>
            <a:r>
              <a:rPr dirty="0" sz="1100" spc="-5">
                <a:latin typeface="Arial"/>
                <a:cs typeface="Arial"/>
              </a:rPr>
              <a:t>,  dan Entropy dari semua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10">
                <a:latin typeface="Arial"/>
                <a:cs typeface="Arial"/>
              </a:rPr>
              <a:t>yang  </a:t>
            </a:r>
            <a:r>
              <a:rPr dirty="0" sz="1100">
                <a:latin typeface="Arial"/>
                <a:cs typeface="Arial"/>
              </a:rPr>
              <a:t>dibagi </a:t>
            </a:r>
            <a:r>
              <a:rPr dirty="0" sz="1100" spc="-5">
                <a:latin typeface="Arial"/>
                <a:cs typeface="Arial"/>
              </a:rPr>
              <a:t>berdasarkan atribut </a:t>
            </a:r>
            <a:r>
              <a:rPr dirty="0" sz="1100" b="1" i="1">
                <a:latin typeface="Arial"/>
                <a:cs typeface="Arial"/>
              </a:rPr>
              <a:t>OUTLOOK</a:t>
            </a:r>
            <a:r>
              <a:rPr dirty="0" sz="1100">
                <a:latin typeface="Arial"/>
                <a:cs typeface="Arial"/>
              </a:rPr>
              <a:t>,  </a:t>
            </a:r>
            <a:r>
              <a:rPr dirty="0" sz="1100" spc="-5" b="1" i="1">
                <a:latin typeface="Arial"/>
                <a:cs typeface="Arial"/>
              </a:rPr>
              <a:t>TEMPERATURE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5" b="1" i="1">
                <a:latin typeface="Arial"/>
                <a:cs typeface="Arial"/>
              </a:rPr>
              <a:t>HUMIDITY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 b="1" i="1">
                <a:latin typeface="Arial"/>
                <a:cs typeface="Arial"/>
              </a:rPr>
              <a:t>WINDY</a:t>
            </a:r>
            <a:r>
              <a:rPr dirty="0" sz="1100">
                <a:latin typeface="Arial"/>
                <a:cs typeface="Arial"/>
              </a:rPr>
              <a:t>. </a:t>
            </a:r>
            <a:r>
              <a:rPr dirty="0" sz="1100" spc="-5">
                <a:latin typeface="Arial"/>
                <a:cs typeface="Arial"/>
              </a:rPr>
              <a:t>Setelah  </a:t>
            </a:r>
            <a:r>
              <a:rPr dirty="0" sz="1100">
                <a:latin typeface="Arial"/>
                <a:cs typeface="Arial"/>
              </a:rPr>
              <a:t>itu lakukan </a:t>
            </a:r>
            <a:r>
              <a:rPr dirty="0" sz="1100" spc="-5">
                <a:latin typeface="Arial"/>
                <a:cs typeface="Arial"/>
              </a:rPr>
              <a:t>penghitungan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untuk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masing-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811" y="1055614"/>
            <a:ext cx="3252470" cy="6711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masing atribut. Hasil perhitungan ditunjukkan </a:t>
            </a:r>
            <a:r>
              <a:rPr dirty="0" sz="1100" spc="-10">
                <a:latin typeface="Arial"/>
                <a:cs typeface="Arial"/>
              </a:rPr>
              <a:t>oleh  </a:t>
            </a:r>
            <a:r>
              <a:rPr dirty="0" sz="1100" spc="-5">
                <a:latin typeface="Arial"/>
                <a:cs typeface="Arial"/>
              </a:rPr>
              <a:t>Tabel 3.2.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</a:pPr>
            <a:r>
              <a:rPr dirty="0" sz="1100" spc="-5">
                <a:latin typeface="Trebuchet MS"/>
                <a:cs typeface="Trebuchet MS"/>
              </a:rPr>
              <a:t>Tabel 3.2. Perhitungan Node</a:t>
            </a:r>
            <a:r>
              <a:rPr dirty="0" sz="1100" spc="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3523" y="1725158"/>
          <a:ext cx="4866640" cy="322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/>
                <a:gridCol w="1033144"/>
                <a:gridCol w="615315"/>
                <a:gridCol w="454025"/>
                <a:gridCol w="417194"/>
                <a:gridCol w="311785"/>
                <a:gridCol w="819149"/>
                <a:gridCol w="812800"/>
              </a:tblGrid>
              <a:tr h="443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6670">
                        <a:lnSpc>
                          <a:spcPts val="1165"/>
                        </a:lnSpc>
                        <a:spcBef>
                          <a:spcPts val="96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Node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1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Jml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6195" marR="29845">
                        <a:lnSpc>
                          <a:spcPts val="1140"/>
                        </a:lnSpc>
                        <a:spcBef>
                          <a:spcPts val="6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us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(S)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marR="40640">
                        <a:lnSpc>
                          <a:spcPts val="1140"/>
                        </a:lnSpc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k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12820" sz="975" spc="-7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marR="53340">
                        <a:lnSpc>
                          <a:spcPts val="114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Ya 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2820" sz="975" spc="-7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165"/>
                        </a:lnSpc>
                        <a:spcBef>
                          <a:spcPts val="96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Entropy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65"/>
                        </a:lnSpc>
                        <a:spcBef>
                          <a:spcPts val="96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Gain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0.863120569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OUTLOOK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0.258521037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CLOUDY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RAINY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0.721928095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SUNNY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0.970950594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TEMPERATURE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0.183850925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COOL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MILD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0.918295834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HUMIDITY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0.370506501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0.985228136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NORMAL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WINDY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0.005977711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FALSE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0.811278124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TRUE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0.918295834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97811" y="5080496"/>
            <a:ext cx="3251835" cy="3556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  <a:tabLst>
                <a:tab pos="443865" algn="l"/>
                <a:tab pos="1022985" algn="l"/>
                <a:tab pos="2135505" algn="l"/>
                <a:tab pos="2564765" algn="l"/>
              </a:tabLst>
            </a:pPr>
            <a:r>
              <a:rPr dirty="0" sz="1100" spc="-5">
                <a:latin typeface="Trebuchet MS"/>
                <a:cs typeface="Trebuchet MS"/>
              </a:rPr>
              <a:t>Baris	</a:t>
            </a:r>
            <a:r>
              <a:rPr dirty="0" sz="1100" spc="-5" b="1" i="1">
                <a:latin typeface="Trebuchet MS"/>
                <a:cs typeface="Trebuchet MS"/>
              </a:rPr>
              <a:t>TOTAL	</a:t>
            </a:r>
            <a:r>
              <a:rPr dirty="0" sz="1100" spc="-5">
                <a:latin typeface="Trebuchet MS"/>
                <a:cs typeface="Trebuchet MS"/>
              </a:rPr>
              <a:t>kolom  </a:t>
            </a:r>
            <a:r>
              <a:rPr dirty="0" sz="1100" spc="2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Entropy	pada	Tabel </a:t>
            </a:r>
            <a:r>
              <a:rPr dirty="0" sz="1100">
                <a:latin typeface="Trebuchet MS"/>
                <a:cs typeface="Trebuchet MS"/>
              </a:rPr>
              <a:t>3.2  </a:t>
            </a:r>
            <a:r>
              <a:rPr dirty="0" sz="1100" spc="-5">
                <a:latin typeface="Trebuchet MS"/>
                <a:cs typeface="Trebuchet MS"/>
              </a:rPr>
              <a:t>dihitung dengan rumus 2, sebagai</a:t>
            </a:r>
            <a:r>
              <a:rPr dirty="0" sz="1100" spc="2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berikut: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7623" y="563574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92651" y="563574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59579" y="563574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63083" y="563574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45810" y="5627815"/>
            <a:ext cx="1778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5810" y="5412931"/>
            <a:ext cx="1778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3854" y="5627815"/>
            <a:ext cx="74485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9120" algn="l"/>
              </a:tabLst>
            </a:pPr>
            <a:r>
              <a:rPr dirty="0" sz="1200" spc="-5">
                <a:latin typeface="Times New Roman"/>
                <a:cs typeface="Times New Roman"/>
              </a:rPr>
              <a:t>14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1098" y="5412931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4950" y="5508943"/>
            <a:ext cx="2117725" cy="24637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8100" marR="30480" indent="182880">
              <a:lnSpc>
                <a:spcPct val="20800"/>
              </a:lnSpc>
              <a:spcBef>
                <a:spcPts val="1235"/>
              </a:spcBef>
              <a:tabLst>
                <a:tab pos="525145" algn="l"/>
                <a:tab pos="807085" algn="l"/>
                <a:tab pos="1696085" algn="l"/>
                <a:tab pos="1978025" algn="l"/>
              </a:tabLst>
            </a:pPr>
            <a:r>
              <a:rPr dirty="0" sz="1200" spc="-5">
                <a:latin typeface="Times New Roman"/>
                <a:cs typeface="Times New Roman"/>
              </a:rPr>
              <a:t>*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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170">
                <a:latin typeface="Times New Roman"/>
                <a:cs typeface="Times New Roman"/>
              </a:rPr>
              <a:t> </a:t>
            </a:r>
            <a:r>
              <a:rPr dirty="0" baseline="34722" sz="1800" spc="-7">
                <a:latin typeface="Times New Roman"/>
                <a:cs typeface="Times New Roman"/>
              </a:rPr>
              <a:t>10</a:t>
            </a:r>
            <a:r>
              <a:rPr dirty="0" baseline="34722" sz="18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*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)  </a:t>
            </a:r>
            <a:r>
              <a:rPr dirty="0" baseline="-30092" sz="1800" spc="-7">
                <a:latin typeface="Times New Roman"/>
                <a:cs typeface="Times New Roman"/>
              </a:rPr>
              <a:t>14	</a:t>
            </a:r>
            <a:r>
              <a:rPr dirty="0" sz="700" spc="-5">
                <a:latin typeface="Times New Roman"/>
                <a:cs typeface="Times New Roman"/>
              </a:rPr>
              <a:t>2		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9843" y="5508943"/>
            <a:ext cx="144335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Times New Roman"/>
                <a:cs typeface="Times New Roman"/>
              </a:rPr>
              <a:t>Entropy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5" i="1">
                <a:latin typeface="Times New Roman"/>
                <a:cs typeface="Times New Roman"/>
              </a:rPr>
              <a:t>Total</a:t>
            </a:r>
            <a:r>
              <a:rPr dirty="0" sz="1200" spc="5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(</a:t>
            </a:r>
            <a:r>
              <a:rPr dirty="0" sz="1200" spc="10">
                <a:latin typeface="Symbol"/>
                <a:cs typeface="Symbol"/>
              </a:rPr>
              <a:t>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baseline="34722" sz="1800" spc="-7">
                <a:latin typeface="Times New Roman"/>
                <a:cs typeface="Times New Roman"/>
              </a:rPr>
              <a:t>4</a:t>
            </a:r>
            <a:endParaRPr baseline="34722"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7813" y="5963273"/>
            <a:ext cx="3253104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0005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Times New Roman"/>
                <a:cs typeface="Times New Roman"/>
              </a:rPr>
              <a:t>Entropy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5" i="1">
                <a:latin typeface="Times New Roman"/>
                <a:cs typeface="Times New Roman"/>
              </a:rPr>
              <a:t>Total</a:t>
            </a:r>
            <a:r>
              <a:rPr dirty="0" sz="1200" spc="5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0.863120569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800"/>
              </a:lnSpc>
            </a:pPr>
            <a:r>
              <a:rPr dirty="0" sz="1100" spc="-5">
                <a:latin typeface="Trebuchet MS"/>
                <a:cs typeface="Trebuchet MS"/>
              </a:rPr>
              <a:t>Sementara itu nilai Gain pada baris </a:t>
            </a:r>
            <a:r>
              <a:rPr dirty="0" sz="1100" spc="-5" b="1" i="1">
                <a:latin typeface="Trebuchet MS"/>
                <a:cs typeface="Trebuchet MS"/>
              </a:rPr>
              <a:t>OUTLOOK  </a:t>
            </a:r>
            <a:r>
              <a:rPr dirty="0" sz="1100" spc="-5">
                <a:latin typeface="Trebuchet MS"/>
                <a:cs typeface="Trebuchet MS"/>
              </a:rPr>
              <a:t>dihitung dengan menggunakan rumus 1, sebagai  berikut: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5330" y="1292323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 h="0">
                <a:moveTo>
                  <a:pt x="0" y="0"/>
                </a:moveTo>
                <a:lnTo>
                  <a:pt x="64921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2790" y="1126081"/>
            <a:ext cx="174625" cy="297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-810">
                <a:latin typeface="Symbol"/>
                <a:cs typeface="Symbol"/>
              </a:rPr>
              <a:t>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104" y="1166598"/>
            <a:ext cx="245554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Gain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i="1">
                <a:latin typeface="Times New Roman"/>
                <a:cs typeface="Times New Roman"/>
              </a:rPr>
              <a:t>Total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-5" i="1">
                <a:latin typeface="Times New Roman"/>
                <a:cs typeface="Times New Roman"/>
              </a:rPr>
              <a:t>Outlook</a:t>
            </a:r>
            <a:r>
              <a:rPr dirty="0" sz="1200" spc="-5">
                <a:latin typeface="Times New Roman"/>
                <a:cs typeface="Times New Roman"/>
              </a:rPr>
              <a:t>) </a:t>
            </a:r>
            <a:r>
              <a:rPr dirty="0" sz="1200" spc="-10">
                <a:latin typeface="Symbol"/>
                <a:cs typeface="Symbol"/>
              </a:rPr>
              <a:t>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Entropy</a:t>
            </a: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-10" i="1">
                <a:latin typeface="Times New Roman"/>
                <a:cs typeface="Times New Roman"/>
              </a:rPr>
              <a:t>Total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178" y="1077175"/>
            <a:ext cx="698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5650" y="1374355"/>
            <a:ext cx="14287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Times New Roman"/>
                <a:cs typeface="Times New Roman"/>
              </a:rPr>
              <a:t>i</a:t>
            </a:r>
            <a:r>
              <a:rPr dirty="0" sz="700" spc="-50">
                <a:latin typeface="Symbol"/>
                <a:cs typeface="Symbol"/>
              </a:rPr>
              <a:t>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4848" y="1267675"/>
            <a:ext cx="501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692" y="1167091"/>
            <a:ext cx="501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7754" y="1166598"/>
            <a:ext cx="124015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Times New Roman"/>
                <a:cs typeface="Times New Roman"/>
              </a:rPr>
              <a:t>* </a:t>
            </a:r>
            <a:r>
              <a:rPr dirty="0" sz="1200" spc="-10" i="1">
                <a:latin typeface="Times New Roman"/>
                <a:cs typeface="Times New Roman"/>
              </a:rPr>
              <a:t>Entropy</a:t>
            </a: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-10" i="1">
                <a:latin typeface="Times New Roman"/>
                <a:cs typeface="Times New Roman"/>
              </a:rPr>
              <a:t>Outlook</a:t>
            </a:r>
            <a:r>
              <a:rPr dirty="0" sz="1200" spc="-10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0827" y="1285469"/>
            <a:ext cx="45974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|</a:t>
            </a:r>
            <a:r>
              <a:rPr dirty="0" sz="1200" spc="-25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Total </a:t>
            </a:r>
            <a:r>
              <a:rPr dirty="0" sz="1200" spc="-5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4147" y="1066014"/>
            <a:ext cx="6731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| </a:t>
            </a:r>
            <a:r>
              <a:rPr dirty="0" sz="1200" spc="-5" i="1">
                <a:latin typeface="Times New Roman"/>
                <a:cs typeface="Times New Roman"/>
              </a:rPr>
              <a:t>Outlook</a:t>
            </a:r>
            <a:r>
              <a:rPr dirty="0" sz="1200" spc="10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7394" y="170838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29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9560" y="170838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310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34715" y="170838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29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00118" y="1700122"/>
            <a:ext cx="159448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93090" algn="l"/>
                <a:tab pos="1429385" algn="l"/>
              </a:tabLst>
            </a:pPr>
            <a:r>
              <a:rPr dirty="0" sz="1150" spc="20">
                <a:latin typeface="Times New Roman"/>
                <a:cs typeface="Times New Roman"/>
              </a:rPr>
              <a:t>1</a:t>
            </a:r>
            <a:r>
              <a:rPr dirty="0" sz="1150" spc="15">
                <a:latin typeface="Times New Roman"/>
                <a:cs typeface="Times New Roman"/>
              </a:rPr>
              <a:t>4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20">
                <a:latin typeface="Times New Roman"/>
                <a:cs typeface="Times New Roman"/>
              </a:rPr>
              <a:t>1</a:t>
            </a:r>
            <a:r>
              <a:rPr dirty="0" sz="1150" spc="15">
                <a:latin typeface="Times New Roman"/>
                <a:cs typeface="Times New Roman"/>
              </a:rPr>
              <a:t>4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20">
                <a:latin typeface="Times New Roman"/>
                <a:cs typeface="Times New Roman"/>
              </a:rPr>
              <a:t>1</a:t>
            </a:r>
            <a:r>
              <a:rPr dirty="0" sz="1150" spc="15"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0707" y="1582774"/>
            <a:ext cx="4538980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150" spc="15" i="1">
                <a:latin typeface="Times New Roman"/>
                <a:cs typeface="Times New Roman"/>
              </a:rPr>
              <a:t>Gain</a:t>
            </a:r>
            <a:r>
              <a:rPr dirty="0" sz="1150" spc="15">
                <a:latin typeface="Times New Roman"/>
                <a:cs typeface="Times New Roman"/>
              </a:rPr>
              <a:t>(</a:t>
            </a:r>
            <a:r>
              <a:rPr dirty="0" sz="1150" spc="15" i="1">
                <a:latin typeface="Times New Roman"/>
                <a:cs typeface="Times New Roman"/>
              </a:rPr>
              <a:t>Total</a:t>
            </a:r>
            <a:r>
              <a:rPr dirty="0" sz="1150" spc="15">
                <a:latin typeface="Times New Roman"/>
                <a:cs typeface="Times New Roman"/>
              </a:rPr>
              <a:t>,</a:t>
            </a:r>
            <a:r>
              <a:rPr dirty="0" sz="1150" spc="15" i="1">
                <a:latin typeface="Times New Roman"/>
                <a:cs typeface="Times New Roman"/>
              </a:rPr>
              <a:t>Outlook</a:t>
            </a:r>
            <a:r>
              <a:rPr dirty="0" sz="1150" spc="15">
                <a:latin typeface="Times New Roman"/>
                <a:cs typeface="Times New Roman"/>
              </a:rPr>
              <a:t>)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Symbol"/>
                <a:cs typeface="Symbol"/>
              </a:rPr>
              <a:t>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Times New Roman"/>
                <a:cs typeface="Times New Roman"/>
              </a:rPr>
              <a:t>0.863120569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-8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((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baseline="36231" sz="1725" spc="22">
                <a:latin typeface="Times New Roman"/>
                <a:cs typeface="Times New Roman"/>
              </a:rPr>
              <a:t>4</a:t>
            </a:r>
            <a:r>
              <a:rPr dirty="0" baseline="36231" sz="1725" spc="247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*</a:t>
            </a:r>
            <a:r>
              <a:rPr dirty="0" sz="1150" spc="-15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0)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Symbol"/>
                <a:cs typeface="Symbol"/>
              </a:rPr>
              <a:t>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(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baseline="36231" sz="1725" spc="22">
                <a:latin typeface="Times New Roman"/>
                <a:cs typeface="Times New Roman"/>
              </a:rPr>
              <a:t>5</a:t>
            </a:r>
            <a:r>
              <a:rPr dirty="0" baseline="36231" sz="1725" spc="27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*</a:t>
            </a:r>
            <a:r>
              <a:rPr dirty="0" sz="1150" spc="-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0.723)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Symbol"/>
                <a:cs typeface="Symbol"/>
              </a:rPr>
              <a:t></a:t>
            </a:r>
            <a:r>
              <a:rPr dirty="0" sz="1150" spc="-80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(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baseline="36231" sz="1725" spc="22">
                <a:latin typeface="Times New Roman"/>
                <a:cs typeface="Times New Roman"/>
              </a:rPr>
              <a:t>5</a:t>
            </a:r>
            <a:r>
              <a:rPr dirty="0" baseline="36231" sz="1725" spc="284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*</a:t>
            </a:r>
            <a:r>
              <a:rPr dirty="0" sz="1150" spc="-16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0.97))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102" y="1872858"/>
            <a:ext cx="3693795" cy="2650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i="1">
                <a:latin typeface="Times New Roman"/>
                <a:cs typeface="Times New Roman"/>
              </a:rPr>
              <a:t>Gain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i="1">
                <a:latin typeface="Times New Roman"/>
                <a:cs typeface="Times New Roman"/>
              </a:rPr>
              <a:t>Total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Outlook</a:t>
            </a:r>
            <a:r>
              <a:rPr dirty="0" sz="1200" spc="-19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0.23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451484" marR="5080">
              <a:lnSpc>
                <a:spcPct val="95900"/>
              </a:lnSpc>
            </a:pPr>
            <a:r>
              <a:rPr dirty="0" sz="1100" spc="-5">
                <a:latin typeface="Arial"/>
                <a:cs typeface="Arial"/>
              </a:rPr>
              <a:t>Dari hasil pada Tabel </a:t>
            </a:r>
            <a:r>
              <a:rPr dirty="0" sz="1100">
                <a:latin typeface="Arial"/>
                <a:cs typeface="Arial"/>
              </a:rPr>
              <a:t>3.2 </a:t>
            </a:r>
            <a:r>
              <a:rPr dirty="0" sz="1100" spc="-5">
                <a:latin typeface="Arial"/>
                <a:cs typeface="Arial"/>
              </a:rPr>
              <a:t>dapat diketahui </a:t>
            </a:r>
            <a:r>
              <a:rPr dirty="0" sz="1100" spc="-10">
                <a:latin typeface="Arial"/>
                <a:cs typeface="Arial"/>
              </a:rPr>
              <a:t>bahwa  </a:t>
            </a:r>
            <a:r>
              <a:rPr dirty="0" sz="1100" spc="-5">
                <a:latin typeface="Arial"/>
                <a:cs typeface="Arial"/>
              </a:rPr>
              <a:t>atribut dengan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tertinggi adalah </a:t>
            </a:r>
            <a:r>
              <a:rPr dirty="0" sz="1100" spc="-5" b="1" i="1">
                <a:latin typeface="Arial"/>
                <a:cs typeface="Arial"/>
              </a:rPr>
              <a:t>HUMIDITY  </a:t>
            </a:r>
            <a:r>
              <a:rPr dirty="0" sz="1100" spc="-5">
                <a:latin typeface="Arial"/>
                <a:cs typeface="Arial"/>
              </a:rPr>
              <a:t>yaitu sebesar 0.37. Dengan demikian </a:t>
            </a:r>
            <a:r>
              <a:rPr dirty="0" sz="1100" spc="-5" b="1" i="1">
                <a:latin typeface="Arial"/>
                <a:cs typeface="Arial"/>
              </a:rPr>
              <a:t>HUMIDITY  </a:t>
            </a:r>
            <a:r>
              <a:rPr dirty="0" sz="1100" spc="-5">
                <a:latin typeface="Arial"/>
                <a:cs typeface="Arial"/>
              </a:rPr>
              <a:t>dapat menjadi node akar. Ada </a:t>
            </a:r>
            <a:r>
              <a:rPr dirty="0" sz="1100">
                <a:latin typeface="Arial"/>
                <a:cs typeface="Arial"/>
              </a:rPr>
              <a:t>2 </a:t>
            </a:r>
            <a:r>
              <a:rPr dirty="0" sz="1100" spc="-5">
                <a:latin typeface="Arial"/>
                <a:cs typeface="Arial"/>
              </a:rPr>
              <a:t>nilai atribut dari  </a:t>
            </a:r>
            <a:r>
              <a:rPr dirty="0" sz="1100" b="1" i="1">
                <a:latin typeface="Arial"/>
                <a:cs typeface="Arial"/>
              </a:rPr>
              <a:t>HUMIDITY </a:t>
            </a:r>
            <a:r>
              <a:rPr dirty="0" sz="1100" spc="-5">
                <a:latin typeface="Arial"/>
                <a:cs typeface="Arial"/>
              </a:rPr>
              <a:t>yaitu </a:t>
            </a:r>
            <a:r>
              <a:rPr dirty="0" sz="1100" spc="-5" b="1" i="1">
                <a:latin typeface="Arial"/>
                <a:cs typeface="Arial"/>
              </a:rPr>
              <a:t>HIGH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 spc="-5" b="1" i="1">
                <a:latin typeface="Arial"/>
                <a:cs typeface="Arial"/>
              </a:rPr>
              <a:t>NORMAL</a:t>
            </a:r>
            <a:r>
              <a:rPr dirty="0" sz="1100" spc="-5">
                <a:latin typeface="Arial"/>
                <a:cs typeface="Arial"/>
              </a:rPr>
              <a:t>. Dari kedua  nilai atribut tersebut, nilai atribut </a:t>
            </a:r>
            <a:r>
              <a:rPr dirty="0" sz="1100" spc="-5" b="1" i="1">
                <a:latin typeface="Arial"/>
                <a:cs typeface="Arial"/>
              </a:rPr>
              <a:t>NORMAL </a:t>
            </a:r>
            <a:r>
              <a:rPr dirty="0" sz="1100" spc="-5">
                <a:latin typeface="Arial"/>
                <a:cs typeface="Arial"/>
              </a:rPr>
              <a:t>sudah  mengklasifikasikan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menjadi </a:t>
            </a:r>
            <a:r>
              <a:rPr dirty="0" sz="110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yaitu  keputusan-nya </a:t>
            </a:r>
            <a:r>
              <a:rPr dirty="0" sz="1100" spc="-5" b="1" i="1">
                <a:latin typeface="Arial"/>
                <a:cs typeface="Arial"/>
              </a:rPr>
              <a:t>Yes</a:t>
            </a:r>
            <a:r>
              <a:rPr dirty="0" sz="1100" spc="-5">
                <a:latin typeface="Arial"/>
                <a:cs typeface="Arial"/>
              </a:rPr>
              <a:t>, sehingga tidak perlu dilakukan  perhitungan lebih lanjut, tetapi untuk nilai atribut  </a:t>
            </a:r>
            <a:r>
              <a:rPr dirty="0" sz="1100" b="1" i="1">
                <a:latin typeface="Arial"/>
                <a:cs typeface="Arial"/>
              </a:rPr>
              <a:t>HIGH </a:t>
            </a:r>
            <a:r>
              <a:rPr dirty="0" sz="1100">
                <a:latin typeface="Arial"/>
                <a:cs typeface="Arial"/>
              </a:rPr>
              <a:t>masih </a:t>
            </a:r>
            <a:r>
              <a:rPr dirty="0" sz="1100" spc="-5">
                <a:latin typeface="Arial"/>
                <a:cs typeface="Arial"/>
              </a:rPr>
              <a:t>perlu dilakukan perhitungan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lagi.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451484" marR="6350">
              <a:lnSpc>
                <a:spcPct val="95900"/>
              </a:lnSpc>
            </a:pPr>
            <a:r>
              <a:rPr dirty="0" sz="1100" spc="-5">
                <a:latin typeface="Arial"/>
                <a:cs typeface="Arial"/>
              </a:rPr>
              <a:t>Dari hasil tersebut dapat digambarkan pohon  keputusan sementara-nya tampak seperti Gambar  </a:t>
            </a:r>
            <a:r>
              <a:rPr dirty="0" sz="1100">
                <a:latin typeface="Arial"/>
                <a:cs typeface="Arial"/>
              </a:rPr>
              <a:t>3.1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15433" y="4690755"/>
            <a:ext cx="1469390" cy="1478915"/>
            <a:chOff x="2415433" y="4690755"/>
            <a:chExt cx="1469390" cy="1478915"/>
          </a:xfrm>
        </p:grpSpPr>
        <p:sp>
          <p:nvSpPr>
            <p:cNvPr id="19" name="object 19"/>
            <p:cNvSpPr/>
            <p:nvPr/>
          </p:nvSpPr>
          <p:spPr>
            <a:xfrm>
              <a:off x="2906268" y="4692385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243839"/>
                  </a:moveTo>
                  <a:lnTo>
                    <a:pt x="4914" y="194420"/>
                  </a:lnTo>
                  <a:lnTo>
                    <a:pt x="19026" y="148518"/>
                  </a:lnTo>
                  <a:lnTo>
                    <a:pt x="41389" y="107081"/>
                  </a:lnTo>
                  <a:lnTo>
                    <a:pt x="71056" y="71056"/>
                  </a:lnTo>
                  <a:lnTo>
                    <a:pt x="107081" y="41389"/>
                  </a:lnTo>
                  <a:lnTo>
                    <a:pt x="148518" y="19026"/>
                  </a:lnTo>
                  <a:lnTo>
                    <a:pt x="194420" y="4914"/>
                  </a:lnTo>
                  <a:lnTo>
                    <a:pt x="243839" y="0"/>
                  </a:lnTo>
                  <a:lnTo>
                    <a:pt x="293259" y="4914"/>
                  </a:lnTo>
                  <a:lnTo>
                    <a:pt x="339161" y="19026"/>
                  </a:lnTo>
                  <a:lnTo>
                    <a:pt x="380598" y="41389"/>
                  </a:lnTo>
                  <a:lnTo>
                    <a:pt x="416623" y="71056"/>
                  </a:lnTo>
                  <a:lnTo>
                    <a:pt x="446290" y="107081"/>
                  </a:lnTo>
                  <a:lnTo>
                    <a:pt x="468653" y="148518"/>
                  </a:lnTo>
                  <a:lnTo>
                    <a:pt x="482765" y="194420"/>
                  </a:lnTo>
                  <a:lnTo>
                    <a:pt x="487679" y="243839"/>
                  </a:lnTo>
                  <a:lnTo>
                    <a:pt x="482765" y="292822"/>
                  </a:lnTo>
                  <a:lnTo>
                    <a:pt x="468653" y="338518"/>
                  </a:lnTo>
                  <a:lnTo>
                    <a:pt x="446290" y="379928"/>
                  </a:lnTo>
                  <a:lnTo>
                    <a:pt x="416623" y="416051"/>
                  </a:lnTo>
                  <a:lnTo>
                    <a:pt x="380598" y="445889"/>
                  </a:lnTo>
                  <a:lnTo>
                    <a:pt x="339161" y="468439"/>
                  </a:lnTo>
                  <a:lnTo>
                    <a:pt x="293259" y="482703"/>
                  </a:lnTo>
                  <a:lnTo>
                    <a:pt x="243839" y="487679"/>
                  </a:lnTo>
                  <a:lnTo>
                    <a:pt x="194420" y="482703"/>
                  </a:lnTo>
                  <a:lnTo>
                    <a:pt x="148518" y="468439"/>
                  </a:lnTo>
                  <a:lnTo>
                    <a:pt x="107081" y="445889"/>
                  </a:lnTo>
                  <a:lnTo>
                    <a:pt x="71056" y="416051"/>
                  </a:lnTo>
                  <a:lnTo>
                    <a:pt x="41389" y="379928"/>
                  </a:lnTo>
                  <a:lnTo>
                    <a:pt x="19026" y="338518"/>
                  </a:lnTo>
                  <a:lnTo>
                    <a:pt x="4914" y="292822"/>
                  </a:lnTo>
                  <a:lnTo>
                    <a:pt x="0" y="243839"/>
                  </a:lnTo>
                  <a:close/>
                </a:path>
              </a:pathLst>
            </a:custGeom>
            <a:ln w="3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31820" y="4759441"/>
              <a:ext cx="27431" cy="77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31236" y="4890505"/>
              <a:ext cx="237744" cy="79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67812" y="5020045"/>
              <a:ext cx="170687" cy="301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50107" y="5180065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60" h="441960">
                  <a:moveTo>
                    <a:pt x="0" y="0"/>
                  </a:moveTo>
                  <a:lnTo>
                    <a:pt x="441959" y="441959"/>
                  </a:lnTo>
                </a:path>
              </a:pathLst>
            </a:custGeom>
            <a:ln w="3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60063" y="5590021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53339" y="0"/>
                  </a:moveTo>
                  <a:lnTo>
                    <a:pt x="0" y="51815"/>
                  </a:lnTo>
                  <a:lnTo>
                    <a:pt x="79247" y="79247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14116" y="5378185"/>
              <a:ext cx="365760" cy="237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93947" y="5669269"/>
              <a:ext cx="489584" cy="487680"/>
            </a:xfrm>
            <a:custGeom>
              <a:avLst/>
              <a:gdLst/>
              <a:ahLst/>
              <a:cxnLst/>
              <a:rect l="l" t="t" r="r" b="b"/>
              <a:pathLst>
                <a:path w="489585" h="487679">
                  <a:moveTo>
                    <a:pt x="0" y="487679"/>
                  </a:moveTo>
                  <a:lnTo>
                    <a:pt x="489203" y="487679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3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44824" y="5867389"/>
              <a:ext cx="182879" cy="79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17063" y="5669269"/>
              <a:ext cx="489584" cy="487680"/>
            </a:xfrm>
            <a:custGeom>
              <a:avLst/>
              <a:gdLst/>
              <a:ahLst/>
              <a:cxnLst/>
              <a:rect l="l" t="t" r="r" b="b"/>
              <a:pathLst>
                <a:path w="489585" h="487679">
                  <a:moveTo>
                    <a:pt x="0" y="243839"/>
                  </a:moveTo>
                  <a:lnTo>
                    <a:pt x="4914" y="194857"/>
                  </a:lnTo>
                  <a:lnTo>
                    <a:pt x="19026" y="149161"/>
                  </a:lnTo>
                  <a:lnTo>
                    <a:pt x="41389" y="107751"/>
                  </a:lnTo>
                  <a:lnTo>
                    <a:pt x="71056" y="71627"/>
                  </a:lnTo>
                  <a:lnTo>
                    <a:pt x="107081" y="41790"/>
                  </a:lnTo>
                  <a:lnTo>
                    <a:pt x="148518" y="19240"/>
                  </a:lnTo>
                  <a:lnTo>
                    <a:pt x="194420" y="4976"/>
                  </a:lnTo>
                  <a:lnTo>
                    <a:pt x="243839" y="0"/>
                  </a:lnTo>
                  <a:lnTo>
                    <a:pt x="293325" y="4976"/>
                  </a:lnTo>
                  <a:lnTo>
                    <a:pt x="339399" y="19240"/>
                  </a:lnTo>
                  <a:lnTo>
                    <a:pt x="381080" y="41790"/>
                  </a:lnTo>
                  <a:lnTo>
                    <a:pt x="417385" y="71627"/>
                  </a:lnTo>
                  <a:lnTo>
                    <a:pt x="447332" y="107751"/>
                  </a:lnTo>
                  <a:lnTo>
                    <a:pt x="469939" y="149161"/>
                  </a:lnTo>
                  <a:lnTo>
                    <a:pt x="484224" y="194857"/>
                  </a:lnTo>
                  <a:lnTo>
                    <a:pt x="489203" y="243839"/>
                  </a:lnTo>
                  <a:lnTo>
                    <a:pt x="484224" y="293259"/>
                  </a:lnTo>
                  <a:lnTo>
                    <a:pt x="469939" y="339161"/>
                  </a:lnTo>
                  <a:lnTo>
                    <a:pt x="447332" y="380598"/>
                  </a:lnTo>
                  <a:lnTo>
                    <a:pt x="417385" y="416623"/>
                  </a:lnTo>
                  <a:lnTo>
                    <a:pt x="381080" y="446290"/>
                  </a:lnTo>
                  <a:lnTo>
                    <a:pt x="339399" y="468653"/>
                  </a:lnTo>
                  <a:lnTo>
                    <a:pt x="293325" y="482765"/>
                  </a:lnTo>
                  <a:lnTo>
                    <a:pt x="243839" y="487679"/>
                  </a:lnTo>
                  <a:lnTo>
                    <a:pt x="194420" y="482765"/>
                  </a:lnTo>
                  <a:lnTo>
                    <a:pt x="148518" y="468653"/>
                  </a:lnTo>
                  <a:lnTo>
                    <a:pt x="107081" y="446290"/>
                  </a:lnTo>
                  <a:lnTo>
                    <a:pt x="71056" y="416623"/>
                  </a:lnTo>
                  <a:lnTo>
                    <a:pt x="41389" y="380598"/>
                  </a:lnTo>
                  <a:lnTo>
                    <a:pt x="19026" y="339161"/>
                  </a:lnTo>
                  <a:lnTo>
                    <a:pt x="4914" y="293259"/>
                  </a:lnTo>
                  <a:lnTo>
                    <a:pt x="0" y="243839"/>
                  </a:lnTo>
                  <a:close/>
                </a:path>
              </a:pathLst>
            </a:custGeom>
            <a:ln w="3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96896" y="5801857"/>
              <a:ext cx="121919" cy="367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08147" y="5180065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60" h="441960">
                  <a:moveTo>
                    <a:pt x="441959" y="0"/>
                  </a:moveTo>
                  <a:lnTo>
                    <a:pt x="0" y="441959"/>
                  </a:lnTo>
                </a:path>
              </a:pathLst>
            </a:custGeom>
            <a:ln w="3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60903" y="5590021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25907" y="0"/>
                  </a:moveTo>
                  <a:lnTo>
                    <a:pt x="0" y="79247"/>
                  </a:lnTo>
                  <a:lnTo>
                    <a:pt x="79247" y="51815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91968" y="5378185"/>
              <a:ext cx="231648" cy="3017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296407" y="6316460"/>
            <a:ext cx="3481704" cy="11569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628139" marR="104139" indent="-1289685">
              <a:lnSpc>
                <a:spcPts val="126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Gambar 3.1 Pohon Keputusan Hasil Perhitungan  Node </a:t>
            </a:r>
            <a:r>
              <a:rPr dirty="0" sz="110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algn="just" marL="240665" marR="5080" indent="-228600">
              <a:lnSpc>
                <a:spcPct val="95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b. Menghitung </a:t>
            </a:r>
            <a:r>
              <a:rPr dirty="0" sz="1100">
                <a:latin typeface="Arial"/>
                <a:cs typeface="Arial"/>
              </a:rPr>
              <a:t>jumlah kasus, jumlah kasus </a:t>
            </a:r>
            <a:r>
              <a:rPr dirty="0" sz="1100" spc="-5">
                <a:latin typeface="Arial"/>
                <a:cs typeface="Arial"/>
              </a:rPr>
              <a:t>untuk  keputusan </a:t>
            </a:r>
            <a:r>
              <a:rPr dirty="0" sz="1100" spc="-5" b="1" i="1">
                <a:latin typeface="Arial"/>
                <a:cs typeface="Arial"/>
              </a:rPr>
              <a:t>Yes</a:t>
            </a:r>
            <a:r>
              <a:rPr dirty="0" sz="1100" spc="-5">
                <a:latin typeface="Arial"/>
                <a:cs typeface="Arial"/>
              </a:rPr>
              <a:t>, jumlah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untuk keputusan </a:t>
            </a:r>
            <a:r>
              <a:rPr dirty="0" sz="1100" spc="-5" b="1" i="1">
                <a:latin typeface="Arial"/>
                <a:cs typeface="Arial"/>
              </a:rPr>
              <a:t>No</a:t>
            </a:r>
            <a:r>
              <a:rPr dirty="0" sz="1100" spc="-5">
                <a:latin typeface="Arial"/>
                <a:cs typeface="Arial"/>
              </a:rPr>
              <a:t>,  dan Entropy dari semua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10">
                <a:latin typeface="Arial"/>
                <a:cs typeface="Arial"/>
              </a:rPr>
              <a:t>yang  </a:t>
            </a:r>
            <a:r>
              <a:rPr dirty="0" sz="1100">
                <a:latin typeface="Arial"/>
                <a:cs typeface="Arial"/>
              </a:rPr>
              <a:t>dibagi </a:t>
            </a:r>
            <a:r>
              <a:rPr dirty="0" sz="1100" spc="-5">
                <a:latin typeface="Arial"/>
                <a:cs typeface="Arial"/>
              </a:rPr>
              <a:t>berdasarkan atribut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OUTLOOK</a:t>
            </a:r>
            <a:r>
              <a:rPr dirty="0" sz="110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806" y="1055614"/>
            <a:ext cx="3291204" cy="9912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100" spc="-5" b="1" i="1">
                <a:latin typeface="Arial"/>
                <a:cs typeface="Arial"/>
              </a:rPr>
              <a:t>TEMPERATURE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 spc="-5" b="1" i="1">
                <a:latin typeface="Arial"/>
                <a:cs typeface="Arial"/>
              </a:rPr>
              <a:t>WINDY </a:t>
            </a:r>
            <a:r>
              <a:rPr dirty="0" sz="1100" spc="-5">
                <a:latin typeface="Arial"/>
                <a:cs typeface="Arial"/>
              </a:rPr>
              <a:t>yang dapat menjadi  node akar dari nilai atribut HIGH. Setelah </a:t>
            </a:r>
            <a:r>
              <a:rPr dirty="0" sz="1100">
                <a:latin typeface="Arial"/>
                <a:cs typeface="Arial"/>
              </a:rPr>
              <a:t>itu  lakukan </a:t>
            </a:r>
            <a:r>
              <a:rPr dirty="0" sz="1100" spc="-5">
                <a:latin typeface="Arial"/>
                <a:cs typeface="Arial"/>
              </a:rPr>
              <a:t>penghitungan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untuk masing-masing  atribut. Hasil perhitungan ditunjukkan oleh Tabel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3.3.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dirty="0" sz="1100" spc="-5">
                <a:latin typeface="Trebuchet MS"/>
                <a:cs typeface="Trebuchet MS"/>
              </a:rPr>
              <a:t>Tabel 3.3. Perhitungan Node</a:t>
            </a:r>
            <a:r>
              <a:rPr dirty="0" sz="1100" spc="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1.1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0287" y="2043673"/>
          <a:ext cx="4832985" cy="2566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/>
                <a:gridCol w="1031240"/>
                <a:gridCol w="601344"/>
                <a:gridCol w="453389"/>
                <a:gridCol w="404494"/>
                <a:gridCol w="311785"/>
                <a:gridCol w="813434"/>
                <a:gridCol w="813435"/>
              </a:tblGrid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ts val="1165"/>
                        </a:lnSpc>
                        <a:spcBef>
                          <a:spcPts val="97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Node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29845">
                        <a:lnSpc>
                          <a:spcPct val="955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Jml 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us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(S)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marR="28575">
                        <a:lnSpc>
                          <a:spcPts val="1150"/>
                        </a:lnSpc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k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(S1)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marR="29209">
                        <a:lnSpc>
                          <a:spcPts val="115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Ya 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S2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65"/>
                        </a:lnSpc>
                        <a:spcBef>
                          <a:spcPts val="97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Entropy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65"/>
                        </a:lnSpc>
                        <a:spcBef>
                          <a:spcPts val="97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Gain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984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33274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HU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2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-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ts val="115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ts val="115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ts val="115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52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81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OUTLOOK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0.6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95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CLOUDY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RAINY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SUNNY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TEMPERATURE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02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42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COOL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82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58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MILD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WINDY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02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42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FALSE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TRUE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1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0.9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82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58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97810" y="4748264"/>
            <a:ext cx="3254375" cy="8369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Dari hasil pada Tabel </a:t>
            </a:r>
            <a:r>
              <a:rPr dirty="0" sz="1100">
                <a:latin typeface="Arial"/>
                <a:cs typeface="Arial"/>
              </a:rPr>
              <a:t>3.3 </a:t>
            </a:r>
            <a:r>
              <a:rPr dirty="0" sz="1100" spc="-5">
                <a:latin typeface="Arial"/>
                <a:cs typeface="Arial"/>
              </a:rPr>
              <a:t>dapat diketahui </a:t>
            </a:r>
            <a:r>
              <a:rPr dirty="0" sz="1100" spc="-10">
                <a:latin typeface="Arial"/>
                <a:cs typeface="Arial"/>
              </a:rPr>
              <a:t>bahwa  </a:t>
            </a:r>
            <a:r>
              <a:rPr dirty="0" sz="1100" spc="-5">
                <a:latin typeface="Arial"/>
                <a:cs typeface="Arial"/>
              </a:rPr>
              <a:t>atribut dengan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tertinggi adalah </a:t>
            </a:r>
            <a:r>
              <a:rPr dirty="0" sz="1100" spc="-5" b="1" i="1">
                <a:latin typeface="Arial"/>
                <a:cs typeface="Arial"/>
              </a:rPr>
              <a:t>OUTLOOK  </a:t>
            </a:r>
            <a:r>
              <a:rPr dirty="0" sz="1100" spc="-5">
                <a:latin typeface="Arial"/>
                <a:cs typeface="Arial"/>
              </a:rPr>
              <a:t>yaitu sebesar 0.67. Dengan demikian </a:t>
            </a:r>
            <a:r>
              <a:rPr dirty="0" sz="1100" b="1" i="1">
                <a:latin typeface="Arial"/>
                <a:cs typeface="Arial"/>
              </a:rPr>
              <a:t>OUTLOOK  </a:t>
            </a:r>
            <a:r>
              <a:rPr dirty="0" sz="1100" spc="-5">
                <a:latin typeface="Arial"/>
                <a:cs typeface="Arial"/>
              </a:rPr>
              <a:t>dapat menjadi node cabang dari nilai atribut </a:t>
            </a:r>
            <a:r>
              <a:rPr dirty="0" sz="1100" spc="-5" b="1" i="1">
                <a:latin typeface="Arial"/>
                <a:cs typeface="Arial"/>
              </a:rPr>
              <a:t>HIGH</a:t>
            </a:r>
            <a:r>
              <a:rPr dirty="0" sz="1100" spc="-5">
                <a:latin typeface="Arial"/>
                <a:cs typeface="Arial"/>
              </a:rPr>
              <a:t>.  Ada </a:t>
            </a:r>
            <a:r>
              <a:rPr dirty="0" sz="110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nilai atribut dari </a:t>
            </a:r>
            <a:r>
              <a:rPr dirty="0" sz="1100" b="1" i="1">
                <a:latin typeface="Arial"/>
                <a:cs typeface="Arial"/>
              </a:rPr>
              <a:t>OUTLOOK </a:t>
            </a:r>
            <a:r>
              <a:rPr dirty="0" sz="1100" spc="-5">
                <a:latin typeface="Arial"/>
                <a:cs typeface="Arial"/>
              </a:rPr>
              <a:t>yaitu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CLOUDY</a:t>
            </a:r>
            <a:r>
              <a:rPr dirty="0" sz="1100" spc="-5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7799" y="5551412"/>
            <a:ext cx="18643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  <a:tab pos="940435" algn="l"/>
                <a:tab pos="1594485" algn="l"/>
              </a:tabLst>
            </a:pPr>
            <a:r>
              <a:rPr dirty="0" sz="1100" spc="-5" b="1" i="1">
                <a:latin typeface="Arial"/>
                <a:cs typeface="Arial"/>
              </a:rPr>
              <a:t>RA</a:t>
            </a:r>
            <a:r>
              <a:rPr dirty="0" sz="1100" spc="5" b="1" i="1">
                <a:latin typeface="Arial"/>
                <a:cs typeface="Arial"/>
              </a:rPr>
              <a:t>I</a:t>
            </a:r>
            <a:r>
              <a:rPr dirty="0" sz="1100" spc="-5" b="1" i="1">
                <a:latin typeface="Arial"/>
                <a:cs typeface="Arial"/>
              </a:rPr>
              <a:t>N</a:t>
            </a:r>
            <a:r>
              <a:rPr dirty="0" sz="1100" b="1" i="1">
                <a:latin typeface="Arial"/>
                <a:cs typeface="Arial"/>
              </a:rPr>
              <a:t>Y</a:t>
            </a:r>
            <a:r>
              <a:rPr dirty="0" sz="1100" b="1" i="1">
                <a:latin typeface="Arial"/>
                <a:cs typeface="Arial"/>
              </a:rPr>
              <a:t>	</a:t>
            </a:r>
            <a:r>
              <a:rPr dirty="0" sz="1100" spc="-5">
                <a:latin typeface="Arial"/>
                <a:cs typeface="Arial"/>
              </a:rPr>
              <a:t>da</a:t>
            </a:r>
            <a:r>
              <a:rPr dirty="0" sz="1100">
                <a:latin typeface="Arial"/>
                <a:cs typeface="Arial"/>
              </a:rPr>
              <a:t>n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" b="1" i="1">
                <a:latin typeface="Arial"/>
                <a:cs typeface="Arial"/>
              </a:rPr>
              <a:t>SUNNY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">
                <a:latin typeface="Arial"/>
                <a:cs typeface="Arial"/>
              </a:rPr>
              <a:t>Da</a:t>
            </a:r>
            <a:r>
              <a:rPr dirty="0" sz="1100">
                <a:latin typeface="Arial"/>
                <a:cs typeface="Arial"/>
              </a:rPr>
              <a:t>ri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0709" y="5551412"/>
            <a:ext cx="1290955" cy="3536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4450" marR="5080" indent="-32384">
              <a:lnSpc>
                <a:spcPts val="1260"/>
              </a:lnSpc>
              <a:spcBef>
                <a:spcPts val="195"/>
              </a:spcBef>
              <a:tabLst>
                <a:tab pos="889000" algn="l"/>
              </a:tabLst>
            </a:pPr>
            <a:r>
              <a:rPr dirty="0" sz="1100" spc="10">
                <a:latin typeface="Arial"/>
                <a:cs typeface="Arial"/>
              </a:rPr>
              <a:t>k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 spc="5">
                <a:latin typeface="Arial"/>
                <a:cs typeface="Arial"/>
              </a:rPr>
              <a:t>t</a:t>
            </a:r>
            <a:r>
              <a:rPr dirty="0" sz="1100" spc="-20">
                <a:latin typeface="Arial"/>
                <a:cs typeface="Arial"/>
              </a:rPr>
              <a:t>i</a:t>
            </a:r>
            <a:r>
              <a:rPr dirty="0" sz="1100" spc="10">
                <a:latin typeface="Arial"/>
                <a:cs typeface="Arial"/>
              </a:rPr>
              <a:t>g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  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nila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tr</a:t>
            </a:r>
            <a:r>
              <a:rPr dirty="0" sz="1100" spc="-5">
                <a:latin typeface="Arial"/>
                <a:cs typeface="Arial"/>
              </a:rPr>
              <a:t>ibu</a:t>
            </a:r>
            <a:r>
              <a:rPr dirty="0" sz="1100">
                <a:latin typeface="Arial"/>
                <a:cs typeface="Arial"/>
              </a:rPr>
              <a:t>t  </a:t>
            </a:r>
            <a:r>
              <a:rPr dirty="0" sz="1100" spc="-5">
                <a:latin typeface="Arial"/>
                <a:cs typeface="Arial"/>
              </a:rPr>
              <a:t>CL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UD</a:t>
            </a:r>
            <a:r>
              <a:rPr dirty="0" sz="1100">
                <a:latin typeface="Arial"/>
                <a:cs typeface="Arial"/>
              </a:rPr>
              <a:t>Y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2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u</a:t>
            </a:r>
            <a:r>
              <a:rPr dirty="0" sz="1100" spc="-15">
                <a:latin typeface="Arial"/>
                <a:cs typeface="Arial"/>
              </a:rPr>
              <a:t>d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7802" y="5872976"/>
            <a:ext cx="11995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mengklasifikasikan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7802" y="5711432"/>
            <a:ext cx="325437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  <a:tabLst>
                <a:tab pos="827405" algn="l"/>
                <a:tab pos="1346200" algn="l"/>
              </a:tabLst>
            </a:pPr>
            <a:r>
              <a:rPr dirty="0" sz="1100" spc="-5">
                <a:latin typeface="Arial"/>
                <a:cs typeface="Arial"/>
              </a:rPr>
              <a:t>tersebut,	nilai	atribut</a:t>
            </a:r>
            <a:endParaRPr sz="1100">
              <a:latin typeface="Arial"/>
              <a:cs typeface="Arial"/>
            </a:endParaRPr>
          </a:p>
          <a:p>
            <a:pPr marL="1391920">
              <a:lnSpc>
                <a:spcPts val="1295"/>
              </a:lnSpc>
              <a:tabLst>
                <a:tab pos="1964689" algn="l"/>
                <a:tab pos="2661285" algn="l"/>
                <a:tab pos="2946400" algn="l"/>
              </a:tabLst>
            </a:pPr>
            <a:r>
              <a:rPr dirty="0" sz="1100" spc="10">
                <a:latin typeface="Arial"/>
                <a:cs typeface="Arial"/>
              </a:rPr>
              <a:t>k</a:t>
            </a:r>
            <a:r>
              <a:rPr dirty="0" sz="1100" spc="-15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u</a:t>
            </a:r>
            <a:r>
              <a:rPr dirty="0" sz="1100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>
                <a:latin typeface="Arial"/>
                <a:cs typeface="Arial"/>
              </a:rPr>
              <a:t>m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 spc="-15">
                <a:latin typeface="Arial"/>
                <a:cs typeface="Arial"/>
              </a:rPr>
              <a:t>n</a:t>
            </a:r>
            <a:r>
              <a:rPr dirty="0" sz="1100" spc="5">
                <a:latin typeface="Arial"/>
                <a:cs typeface="Arial"/>
              </a:rPr>
              <a:t>j</a:t>
            </a:r>
            <a:r>
              <a:rPr dirty="0" sz="1100" spc="-5">
                <a:latin typeface="Arial"/>
                <a:cs typeface="Arial"/>
              </a:rPr>
              <a:t>ad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15">
                <a:latin typeface="Arial"/>
                <a:cs typeface="Arial"/>
              </a:rPr>
              <a:t>y</a:t>
            </a:r>
            <a:r>
              <a:rPr dirty="0" sz="1100" spc="-5">
                <a:latin typeface="Arial"/>
                <a:cs typeface="Arial"/>
              </a:rPr>
              <a:t>ai</a:t>
            </a:r>
            <a:r>
              <a:rPr dirty="0" sz="1100" spc="5">
                <a:latin typeface="Arial"/>
                <a:cs typeface="Arial"/>
              </a:rPr>
              <a:t>t</a:t>
            </a:r>
            <a:r>
              <a:rPr dirty="0" sz="110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7798" y="6032996"/>
            <a:ext cx="3254375" cy="13188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keputusan-nya </a:t>
            </a:r>
            <a:r>
              <a:rPr dirty="0" sz="1100" spc="-5" b="1" i="1">
                <a:latin typeface="Arial"/>
                <a:cs typeface="Arial"/>
              </a:rPr>
              <a:t>Yes </a:t>
            </a:r>
            <a:r>
              <a:rPr dirty="0" sz="1100" spc="-5">
                <a:latin typeface="Arial"/>
                <a:cs typeface="Arial"/>
              </a:rPr>
              <a:t>dan nilai atribut </a:t>
            </a:r>
            <a:r>
              <a:rPr dirty="0" sz="1100" spc="-5" b="1" i="1">
                <a:latin typeface="Arial"/>
                <a:cs typeface="Arial"/>
              </a:rPr>
              <a:t>SUNNY </a:t>
            </a:r>
            <a:r>
              <a:rPr dirty="0" sz="1100" spc="-5">
                <a:latin typeface="Arial"/>
                <a:cs typeface="Arial"/>
              </a:rPr>
              <a:t>sudah  mengklasifikasikan kasus menjadi satu dengan  keputusan </a:t>
            </a:r>
            <a:r>
              <a:rPr dirty="0" sz="1100" spc="-5" b="1" i="1">
                <a:latin typeface="Arial"/>
                <a:cs typeface="Arial"/>
              </a:rPr>
              <a:t>No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>
                <a:latin typeface="Arial"/>
                <a:cs typeface="Arial"/>
              </a:rPr>
              <a:t>sehingga </a:t>
            </a:r>
            <a:r>
              <a:rPr dirty="0" sz="1100" spc="-5">
                <a:latin typeface="Arial"/>
                <a:cs typeface="Arial"/>
              </a:rPr>
              <a:t>tidak perlu dilakukan  perhitungan lebih lanjut, tetapi untuk nilai atribut  </a:t>
            </a:r>
            <a:r>
              <a:rPr dirty="0" sz="1100" b="1" i="1">
                <a:latin typeface="Arial"/>
                <a:cs typeface="Arial"/>
              </a:rPr>
              <a:t>RAINY </a:t>
            </a:r>
            <a:r>
              <a:rPr dirty="0" sz="1100">
                <a:latin typeface="Arial"/>
                <a:cs typeface="Arial"/>
              </a:rPr>
              <a:t>masih </a:t>
            </a:r>
            <a:r>
              <a:rPr dirty="0" sz="1100" spc="-5">
                <a:latin typeface="Arial"/>
                <a:cs typeface="Arial"/>
              </a:rPr>
              <a:t>perlu dilakukan perhitungan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lagi.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 marR="126364">
              <a:lnSpc>
                <a:spcPts val="1260"/>
              </a:lnSpc>
            </a:pPr>
            <a:r>
              <a:rPr dirty="0" sz="1100" spc="-5">
                <a:latin typeface="Arial"/>
                <a:cs typeface="Arial"/>
              </a:rPr>
              <a:t>Pohon </a:t>
            </a:r>
            <a:r>
              <a:rPr dirty="0" sz="1100">
                <a:latin typeface="Arial"/>
                <a:cs typeface="Arial"/>
              </a:rPr>
              <a:t>keputusan </a:t>
            </a:r>
            <a:r>
              <a:rPr dirty="0" sz="1100" spc="-5">
                <a:latin typeface="Arial"/>
                <a:cs typeface="Arial"/>
              </a:rPr>
              <a:t>yang terbentuk sampai tahap </a:t>
            </a:r>
            <a:r>
              <a:rPr dirty="0" sz="1100" spc="-10">
                <a:latin typeface="Arial"/>
                <a:cs typeface="Arial"/>
              </a:rPr>
              <a:t>ini  </a:t>
            </a:r>
            <a:r>
              <a:rPr dirty="0" sz="1100" spc="-5">
                <a:latin typeface="Arial"/>
                <a:cs typeface="Arial"/>
              </a:rPr>
              <a:t>ditunjukkan pada gambar 3.2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berikut: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4636" y="1097162"/>
            <a:ext cx="1471295" cy="1545590"/>
            <a:chOff x="2904636" y="1097162"/>
            <a:chExt cx="1471295" cy="1545590"/>
          </a:xfrm>
        </p:grpSpPr>
        <p:sp>
          <p:nvSpPr>
            <p:cNvPr id="3" name="object 3"/>
            <p:cNvSpPr/>
            <p:nvPr/>
          </p:nvSpPr>
          <p:spPr>
            <a:xfrm>
              <a:off x="3395472" y="1098794"/>
              <a:ext cx="489584" cy="487680"/>
            </a:xfrm>
            <a:custGeom>
              <a:avLst/>
              <a:gdLst/>
              <a:ahLst/>
              <a:cxnLst/>
              <a:rect l="l" t="t" r="r" b="b"/>
              <a:pathLst>
                <a:path w="489585" h="487680">
                  <a:moveTo>
                    <a:pt x="0" y="243839"/>
                  </a:moveTo>
                  <a:lnTo>
                    <a:pt x="4979" y="194420"/>
                  </a:lnTo>
                  <a:lnTo>
                    <a:pt x="19264" y="148518"/>
                  </a:lnTo>
                  <a:lnTo>
                    <a:pt x="41871" y="107081"/>
                  </a:lnTo>
                  <a:lnTo>
                    <a:pt x="71818" y="71056"/>
                  </a:lnTo>
                  <a:lnTo>
                    <a:pt x="108123" y="41389"/>
                  </a:lnTo>
                  <a:lnTo>
                    <a:pt x="149804" y="19026"/>
                  </a:lnTo>
                  <a:lnTo>
                    <a:pt x="195878" y="4914"/>
                  </a:lnTo>
                  <a:lnTo>
                    <a:pt x="245363" y="0"/>
                  </a:lnTo>
                  <a:lnTo>
                    <a:pt x="294346" y="4914"/>
                  </a:lnTo>
                  <a:lnTo>
                    <a:pt x="340042" y="19026"/>
                  </a:lnTo>
                  <a:lnTo>
                    <a:pt x="381452" y="41389"/>
                  </a:lnTo>
                  <a:lnTo>
                    <a:pt x="417575" y="71056"/>
                  </a:lnTo>
                  <a:lnTo>
                    <a:pt x="447413" y="107081"/>
                  </a:lnTo>
                  <a:lnTo>
                    <a:pt x="469963" y="148518"/>
                  </a:lnTo>
                  <a:lnTo>
                    <a:pt x="484227" y="194420"/>
                  </a:lnTo>
                  <a:lnTo>
                    <a:pt x="489203" y="243839"/>
                  </a:lnTo>
                  <a:lnTo>
                    <a:pt x="484227" y="293259"/>
                  </a:lnTo>
                  <a:lnTo>
                    <a:pt x="469963" y="339161"/>
                  </a:lnTo>
                  <a:lnTo>
                    <a:pt x="447413" y="380598"/>
                  </a:lnTo>
                  <a:lnTo>
                    <a:pt x="417575" y="416623"/>
                  </a:lnTo>
                  <a:lnTo>
                    <a:pt x="381452" y="446290"/>
                  </a:lnTo>
                  <a:lnTo>
                    <a:pt x="340042" y="468653"/>
                  </a:lnTo>
                  <a:lnTo>
                    <a:pt x="294346" y="482765"/>
                  </a:lnTo>
                  <a:lnTo>
                    <a:pt x="245363" y="487679"/>
                  </a:lnTo>
                  <a:lnTo>
                    <a:pt x="195878" y="482765"/>
                  </a:lnTo>
                  <a:lnTo>
                    <a:pt x="149804" y="468653"/>
                  </a:lnTo>
                  <a:lnTo>
                    <a:pt x="108123" y="446290"/>
                  </a:lnTo>
                  <a:lnTo>
                    <a:pt x="71818" y="416623"/>
                  </a:lnTo>
                  <a:lnTo>
                    <a:pt x="41871" y="380598"/>
                  </a:lnTo>
                  <a:lnTo>
                    <a:pt x="19264" y="339161"/>
                  </a:lnTo>
                  <a:lnTo>
                    <a:pt x="4979" y="293259"/>
                  </a:lnTo>
                  <a:lnTo>
                    <a:pt x="0" y="243839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21024" y="1165849"/>
              <a:ext cx="27431" cy="77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21964" y="1296913"/>
              <a:ext cx="237743" cy="79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58540" y="1426453"/>
              <a:ext cx="170687" cy="301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40836" y="1586474"/>
              <a:ext cx="441959" cy="443865"/>
            </a:xfrm>
            <a:custGeom>
              <a:avLst/>
              <a:gdLst/>
              <a:ahLst/>
              <a:cxnLst/>
              <a:rect l="l" t="t" r="r" b="b"/>
              <a:pathLst>
                <a:path w="441960" h="443864">
                  <a:moveTo>
                    <a:pt x="0" y="0"/>
                  </a:moveTo>
                  <a:lnTo>
                    <a:pt x="441959" y="443483"/>
                  </a:lnTo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0791" y="1996429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51815" y="0"/>
                  </a:moveTo>
                  <a:lnTo>
                    <a:pt x="0" y="53339"/>
                  </a:lnTo>
                  <a:lnTo>
                    <a:pt x="79247" y="7924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4844" y="1786117"/>
              <a:ext cx="365760" cy="2377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84675" y="2075678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0" y="489203"/>
                  </a:moveTo>
                  <a:lnTo>
                    <a:pt x="489203" y="4892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5552" y="2273797"/>
              <a:ext cx="182879" cy="79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06268" y="2075678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0" y="245363"/>
                  </a:moveTo>
                  <a:lnTo>
                    <a:pt x="4979" y="195878"/>
                  </a:lnTo>
                  <a:lnTo>
                    <a:pt x="19264" y="149804"/>
                  </a:lnTo>
                  <a:lnTo>
                    <a:pt x="41871" y="108123"/>
                  </a:lnTo>
                  <a:lnTo>
                    <a:pt x="71818" y="71818"/>
                  </a:lnTo>
                  <a:lnTo>
                    <a:pt x="108123" y="41871"/>
                  </a:lnTo>
                  <a:lnTo>
                    <a:pt x="149804" y="19264"/>
                  </a:lnTo>
                  <a:lnTo>
                    <a:pt x="195878" y="4979"/>
                  </a:lnTo>
                  <a:lnTo>
                    <a:pt x="245363" y="0"/>
                  </a:lnTo>
                  <a:lnTo>
                    <a:pt x="294346" y="4979"/>
                  </a:lnTo>
                  <a:lnTo>
                    <a:pt x="340042" y="19264"/>
                  </a:lnTo>
                  <a:lnTo>
                    <a:pt x="381452" y="41871"/>
                  </a:lnTo>
                  <a:lnTo>
                    <a:pt x="417575" y="71818"/>
                  </a:lnTo>
                  <a:lnTo>
                    <a:pt x="447413" y="108123"/>
                  </a:lnTo>
                  <a:lnTo>
                    <a:pt x="469963" y="149804"/>
                  </a:lnTo>
                  <a:lnTo>
                    <a:pt x="484227" y="195878"/>
                  </a:lnTo>
                  <a:lnTo>
                    <a:pt x="489203" y="245363"/>
                  </a:lnTo>
                  <a:lnTo>
                    <a:pt x="484227" y="294346"/>
                  </a:lnTo>
                  <a:lnTo>
                    <a:pt x="469963" y="340042"/>
                  </a:lnTo>
                  <a:lnTo>
                    <a:pt x="447413" y="381452"/>
                  </a:lnTo>
                  <a:lnTo>
                    <a:pt x="417575" y="417575"/>
                  </a:lnTo>
                  <a:lnTo>
                    <a:pt x="381452" y="447413"/>
                  </a:lnTo>
                  <a:lnTo>
                    <a:pt x="340042" y="469963"/>
                  </a:lnTo>
                  <a:lnTo>
                    <a:pt x="294346" y="484227"/>
                  </a:lnTo>
                  <a:lnTo>
                    <a:pt x="245363" y="489203"/>
                  </a:lnTo>
                  <a:lnTo>
                    <a:pt x="195878" y="484227"/>
                  </a:lnTo>
                  <a:lnTo>
                    <a:pt x="149804" y="469963"/>
                  </a:lnTo>
                  <a:lnTo>
                    <a:pt x="108123" y="447413"/>
                  </a:lnTo>
                  <a:lnTo>
                    <a:pt x="71818" y="417575"/>
                  </a:lnTo>
                  <a:lnTo>
                    <a:pt x="41871" y="381452"/>
                  </a:lnTo>
                  <a:lnTo>
                    <a:pt x="19264" y="340042"/>
                  </a:lnTo>
                  <a:lnTo>
                    <a:pt x="4979" y="294346"/>
                  </a:lnTo>
                  <a:lnTo>
                    <a:pt x="0" y="245363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6100" y="2144257"/>
              <a:ext cx="118871" cy="77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25140" y="2272273"/>
              <a:ext cx="249936" cy="807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96768" y="2404861"/>
              <a:ext cx="109728" cy="2377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97352" y="1586474"/>
              <a:ext cx="443865" cy="443865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483" y="0"/>
                  </a:moveTo>
                  <a:lnTo>
                    <a:pt x="0" y="443483"/>
                  </a:lnTo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51632" y="1996429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25907" y="0"/>
                  </a:moveTo>
                  <a:lnTo>
                    <a:pt x="0" y="79247"/>
                  </a:lnTo>
                  <a:lnTo>
                    <a:pt x="79247" y="5333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81172" y="1786117"/>
              <a:ext cx="231648" cy="3017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904636" y="3052454"/>
            <a:ext cx="492759" cy="501650"/>
            <a:chOff x="2904636" y="3052454"/>
            <a:chExt cx="492759" cy="501650"/>
          </a:xfrm>
        </p:grpSpPr>
        <p:sp>
          <p:nvSpPr>
            <p:cNvPr id="20" name="object 20"/>
            <p:cNvSpPr/>
            <p:nvPr/>
          </p:nvSpPr>
          <p:spPr>
            <a:xfrm>
              <a:off x="2906268" y="3054085"/>
              <a:ext cx="489584" cy="487680"/>
            </a:xfrm>
            <a:custGeom>
              <a:avLst/>
              <a:gdLst/>
              <a:ahLst/>
              <a:cxnLst/>
              <a:rect l="l" t="t" r="r" b="b"/>
              <a:pathLst>
                <a:path w="489585" h="487679">
                  <a:moveTo>
                    <a:pt x="0" y="243839"/>
                  </a:moveTo>
                  <a:lnTo>
                    <a:pt x="4979" y="194420"/>
                  </a:lnTo>
                  <a:lnTo>
                    <a:pt x="19264" y="148518"/>
                  </a:lnTo>
                  <a:lnTo>
                    <a:pt x="41871" y="107081"/>
                  </a:lnTo>
                  <a:lnTo>
                    <a:pt x="71818" y="71056"/>
                  </a:lnTo>
                  <a:lnTo>
                    <a:pt x="108123" y="41389"/>
                  </a:lnTo>
                  <a:lnTo>
                    <a:pt x="149804" y="19026"/>
                  </a:lnTo>
                  <a:lnTo>
                    <a:pt x="195878" y="4914"/>
                  </a:lnTo>
                  <a:lnTo>
                    <a:pt x="245363" y="0"/>
                  </a:lnTo>
                  <a:lnTo>
                    <a:pt x="294346" y="4914"/>
                  </a:lnTo>
                  <a:lnTo>
                    <a:pt x="340042" y="19026"/>
                  </a:lnTo>
                  <a:lnTo>
                    <a:pt x="381452" y="41389"/>
                  </a:lnTo>
                  <a:lnTo>
                    <a:pt x="417575" y="71056"/>
                  </a:lnTo>
                  <a:lnTo>
                    <a:pt x="447413" y="107081"/>
                  </a:lnTo>
                  <a:lnTo>
                    <a:pt x="469963" y="148518"/>
                  </a:lnTo>
                  <a:lnTo>
                    <a:pt x="484227" y="194420"/>
                  </a:lnTo>
                  <a:lnTo>
                    <a:pt x="489203" y="243839"/>
                  </a:lnTo>
                  <a:lnTo>
                    <a:pt x="484227" y="293259"/>
                  </a:lnTo>
                  <a:lnTo>
                    <a:pt x="469963" y="339161"/>
                  </a:lnTo>
                  <a:lnTo>
                    <a:pt x="447413" y="380598"/>
                  </a:lnTo>
                  <a:lnTo>
                    <a:pt x="417575" y="416623"/>
                  </a:lnTo>
                  <a:lnTo>
                    <a:pt x="381452" y="446290"/>
                  </a:lnTo>
                  <a:lnTo>
                    <a:pt x="340042" y="468653"/>
                  </a:lnTo>
                  <a:lnTo>
                    <a:pt x="294346" y="482765"/>
                  </a:lnTo>
                  <a:lnTo>
                    <a:pt x="245363" y="487679"/>
                  </a:lnTo>
                  <a:lnTo>
                    <a:pt x="195878" y="482765"/>
                  </a:lnTo>
                  <a:lnTo>
                    <a:pt x="149804" y="468653"/>
                  </a:lnTo>
                  <a:lnTo>
                    <a:pt x="108123" y="446290"/>
                  </a:lnTo>
                  <a:lnTo>
                    <a:pt x="71818" y="416623"/>
                  </a:lnTo>
                  <a:lnTo>
                    <a:pt x="41871" y="380598"/>
                  </a:lnTo>
                  <a:lnTo>
                    <a:pt x="19264" y="339161"/>
                  </a:lnTo>
                  <a:lnTo>
                    <a:pt x="4979" y="293259"/>
                  </a:lnTo>
                  <a:lnTo>
                    <a:pt x="0" y="243839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41904" y="3186673"/>
              <a:ext cx="231648" cy="3672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926228" y="3052454"/>
            <a:ext cx="492759" cy="491490"/>
            <a:chOff x="1926228" y="3052454"/>
            <a:chExt cx="492759" cy="491490"/>
          </a:xfrm>
        </p:grpSpPr>
        <p:sp>
          <p:nvSpPr>
            <p:cNvPr id="23" name="object 23"/>
            <p:cNvSpPr/>
            <p:nvPr/>
          </p:nvSpPr>
          <p:spPr>
            <a:xfrm>
              <a:off x="1927859" y="3054085"/>
              <a:ext cx="489584" cy="487680"/>
            </a:xfrm>
            <a:custGeom>
              <a:avLst/>
              <a:gdLst/>
              <a:ahLst/>
              <a:cxnLst/>
              <a:rect l="l" t="t" r="r" b="b"/>
              <a:pathLst>
                <a:path w="489585" h="487679">
                  <a:moveTo>
                    <a:pt x="0" y="487679"/>
                  </a:moveTo>
                  <a:lnTo>
                    <a:pt x="489203" y="487679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77211" y="3252205"/>
              <a:ext cx="184404" cy="79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883044" y="3052454"/>
            <a:ext cx="492759" cy="491490"/>
            <a:chOff x="3883044" y="3052454"/>
            <a:chExt cx="492759" cy="491490"/>
          </a:xfrm>
        </p:grpSpPr>
        <p:sp>
          <p:nvSpPr>
            <p:cNvPr id="26" name="object 26"/>
            <p:cNvSpPr/>
            <p:nvPr/>
          </p:nvSpPr>
          <p:spPr>
            <a:xfrm>
              <a:off x="3884675" y="3054085"/>
              <a:ext cx="489584" cy="487680"/>
            </a:xfrm>
            <a:custGeom>
              <a:avLst/>
              <a:gdLst/>
              <a:ahLst/>
              <a:cxnLst/>
              <a:rect l="l" t="t" r="r" b="b"/>
              <a:pathLst>
                <a:path w="489585" h="487679">
                  <a:moveTo>
                    <a:pt x="0" y="487679"/>
                  </a:moveTo>
                  <a:lnTo>
                    <a:pt x="489203" y="487679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69079" y="3252205"/>
              <a:ext cx="123444" cy="792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171700" y="2563250"/>
            <a:ext cx="1958339" cy="504825"/>
            <a:chOff x="2171700" y="2563250"/>
            <a:chExt cx="1958339" cy="504825"/>
          </a:xfrm>
        </p:grpSpPr>
        <p:sp>
          <p:nvSpPr>
            <p:cNvPr id="29" name="object 29"/>
            <p:cNvSpPr/>
            <p:nvPr/>
          </p:nvSpPr>
          <p:spPr>
            <a:xfrm>
              <a:off x="2231135" y="2564881"/>
              <a:ext cx="920750" cy="459105"/>
            </a:xfrm>
            <a:custGeom>
              <a:avLst/>
              <a:gdLst/>
              <a:ahLst/>
              <a:cxnLst/>
              <a:rect l="l" t="t" r="r" b="b"/>
              <a:pathLst>
                <a:path w="920750" h="459105">
                  <a:moveTo>
                    <a:pt x="920495" y="0"/>
                  </a:moveTo>
                  <a:lnTo>
                    <a:pt x="0" y="458723"/>
                  </a:lnTo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71700" y="2987029"/>
              <a:ext cx="83820" cy="67310"/>
            </a:xfrm>
            <a:custGeom>
              <a:avLst/>
              <a:gdLst/>
              <a:ahLst/>
              <a:cxnLst/>
              <a:rect l="l" t="t" r="r" b="b"/>
              <a:pathLst>
                <a:path w="83819" h="67310">
                  <a:moveTo>
                    <a:pt x="50291" y="0"/>
                  </a:moveTo>
                  <a:lnTo>
                    <a:pt x="0" y="67055"/>
                  </a:lnTo>
                  <a:lnTo>
                    <a:pt x="83819" y="67055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81072" y="2761477"/>
              <a:ext cx="365759" cy="3063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51631" y="2564881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w="0" h="424180">
                  <a:moveTo>
                    <a:pt x="0" y="0"/>
                  </a:moveTo>
                  <a:lnTo>
                    <a:pt x="0" y="423671"/>
                  </a:lnTo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13531" y="2977885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675" y="0"/>
                  </a:moveTo>
                  <a:lnTo>
                    <a:pt x="0" y="0"/>
                  </a:lnTo>
                  <a:lnTo>
                    <a:pt x="38099" y="76199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009900" y="2763001"/>
              <a:ext cx="292608" cy="3017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51631" y="2564881"/>
              <a:ext cx="919480" cy="459105"/>
            </a:xfrm>
            <a:custGeom>
              <a:avLst/>
              <a:gdLst/>
              <a:ahLst/>
              <a:cxnLst/>
              <a:rect l="l" t="t" r="r" b="b"/>
              <a:pathLst>
                <a:path w="919479" h="459105">
                  <a:moveTo>
                    <a:pt x="0" y="0"/>
                  </a:moveTo>
                  <a:lnTo>
                    <a:pt x="918971" y="458723"/>
                  </a:lnTo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046219" y="2987029"/>
              <a:ext cx="83820" cy="67310"/>
            </a:xfrm>
            <a:custGeom>
              <a:avLst/>
              <a:gdLst/>
              <a:ahLst/>
              <a:cxnLst/>
              <a:rect l="l" t="t" r="r" b="b"/>
              <a:pathLst>
                <a:path w="83820" h="67310">
                  <a:moveTo>
                    <a:pt x="33527" y="0"/>
                  </a:moveTo>
                  <a:lnTo>
                    <a:pt x="0" y="67055"/>
                  </a:lnTo>
                  <a:lnTo>
                    <a:pt x="83819" y="67055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76244" y="2761477"/>
              <a:ext cx="329184" cy="3063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296414" y="3698228"/>
            <a:ext cx="3482975" cy="372808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569720" marR="85725" indent="-1249680">
              <a:lnSpc>
                <a:spcPts val="126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Gambar 3.2. Pohon Keputusan Hasil Perhitungan  Node </a:t>
            </a:r>
            <a:r>
              <a:rPr dirty="0" sz="1100">
                <a:latin typeface="Arial"/>
                <a:cs typeface="Arial"/>
              </a:rPr>
              <a:t>1.1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algn="just" marL="240665" marR="5080" indent="-228600">
              <a:lnSpc>
                <a:spcPct val="95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c. </a:t>
            </a:r>
            <a:r>
              <a:rPr dirty="0" sz="1100" spc="-5">
                <a:latin typeface="Arial"/>
                <a:cs typeface="Arial"/>
              </a:rPr>
              <a:t>Menghitung </a:t>
            </a:r>
            <a:r>
              <a:rPr dirty="0" sz="1100">
                <a:latin typeface="Arial"/>
                <a:cs typeface="Arial"/>
              </a:rPr>
              <a:t>jumlah kasus, jumlah kasus </a:t>
            </a:r>
            <a:r>
              <a:rPr dirty="0" sz="1100" spc="-5">
                <a:latin typeface="Arial"/>
                <a:cs typeface="Arial"/>
              </a:rPr>
              <a:t>untuk  keputusan </a:t>
            </a:r>
            <a:r>
              <a:rPr dirty="0" sz="1100" spc="-5" b="1" i="1">
                <a:latin typeface="Arial"/>
                <a:cs typeface="Arial"/>
              </a:rPr>
              <a:t>Yes</a:t>
            </a:r>
            <a:r>
              <a:rPr dirty="0" sz="1100" spc="-5">
                <a:latin typeface="Arial"/>
                <a:cs typeface="Arial"/>
              </a:rPr>
              <a:t>, jumlah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untuk keputusan </a:t>
            </a:r>
            <a:r>
              <a:rPr dirty="0" sz="1100" spc="-5" b="1" i="1">
                <a:latin typeface="Arial"/>
                <a:cs typeface="Arial"/>
              </a:rPr>
              <a:t>No</a:t>
            </a:r>
            <a:r>
              <a:rPr dirty="0" sz="1100" spc="-5">
                <a:latin typeface="Arial"/>
                <a:cs typeface="Arial"/>
              </a:rPr>
              <a:t>,  dan Entropy dari semua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10">
                <a:latin typeface="Arial"/>
                <a:cs typeface="Arial"/>
              </a:rPr>
              <a:t>yang  </a:t>
            </a:r>
            <a:r>
              <a:rPr dirty="0" sz="1100">
                <a:latin typeface="Arial"/>
                <a:cs typeface="Arial"/>
              </a:rPr>
              <a:t>dibagi </a:t>
            </a:r>
            <a:r>
              <a:rPr dirty="0" sz="1100" spc="-5">
                <a:latin typeface="Arial"/>
                <a:cs typeface="Arial"/>
              </a:rPr>
              <a:t>berdasarkan atribut </a:t>
            </a:r>
            <a:r>
              <a:rPr dirty="0" sz="1100" spc="-5" b="1" i="1">
                <a:latin typeface="Arial"/>
                <a:cs typeface="Arial"/>
              </a:rPr>
              <a:t>TEMPERATURE </a:t>
            </a:r>
            <a:r>
              <a:rPr dirty="0" sz="1100">
                <a:latin typeface="Arial"/>
                <a:cs typeface="Arial"/>
              </a:rPr>
              <a:t>dan  </a:t>
            </a:r>
            <a:r>
              <a:rPr dirty="0" sz="1100" b="1" i="1">
                <a:latin typeface="Arial"/>
                <a:cs typeface="Arial"/>
              </a:rPr>
              <a:t>WINDY </a:t>
            </a:r>
            <a:r>
              <a:rPr dirty="0" sz="1100" spc="-5">
                <a:latin typeface="Arial"/>
                <a:cs typeface="Arial"/>
              </a:rPr>
              <a:t>yang dapat menjadi node cabang dari nilai  atribut </a:t>
            </a:r>
            <a:r>
              <a:rPr dirty="0" sz="1100" spc="-5" b="1" i="1">
                <a:latin typeface="Arial"/>
                <a:cs typeface="Arial"/>
              </a:rPr>
              <a:t>RAINY</a:t>
            </a:r>
            <a:r>
              <a:rPr dirty="0" sz="1100" spc="-5">
                <a:latin typeface="Arial"/>
                <a:cs typeface="Arial"/>
              </a:rPr>
              <a:t>. Setelah </a:t>
            </a:r>
            <a:r>
              <a:rPr dirty="0" sz="1100">
                <a:latin typeface="Arial"/>
                <a:cs typeface="Arial"/>
              </a:rPr>
              <a:t>itu </a:t>
            </a:r>
            <a:r>
              <a:rPr dirty="0" sz="1100" spc="-5">
                <a:latin typeface="Arial"/>
                <a:cs typeface="Arial"/>
              </a:rPr>
              <a:t>lakukan penghitungan 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untuk masing-masing atribut. Hasil  perhitungan ditunjukkan oleh Tabel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3.4.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240665" marR="5080">
              <a:lnSpc>
                <a:spcPct val="95800"/>
              </a:lnSpc>
            </a:pPr>
            <a:r>
              <a:rPr dirty="0" sz="1100" spc="-5">
                <a:latin typeface="Arial"/>
                <a:cs typeface="Arial"/>
              </a:rPr>
              <a:t>Dari hasil pada tabel 3.4 dapat diketahui </a:t>
            </a:r>
            <a:r>
              <a:rPr dirty="0" sz="1100" spc="-10">
                <a:latin typeface="Arial"/>
                <a:cs typeface="Arial"/>
              </a:rPr>
              <a:t>bahwa  </a:t>
            </a:r>
            <a:r>
              <a:rPr dirty="0" sz="1100" spc="-5">
                <a:latin typeface="Arial"/>
                <a:cs typeface="Arial"/>
              </a:rPr>
              <a:t>atribut dengan </a:t>
            </a:r>
            <a:r>
              <a:rPr dirty="0" sz="1100">
                <a:latin typeface="Arial"/>
                <a:cs typeface="Arial"/>
              </a:rPr>
              <a:t>Gain </a:t>
            </a:r>
            <a:r>
              <a:rPr dirty="0" sz="1100" spc="-5">
                <a:latin typeface="Arial"/>
                <a:cs typeface="Arial"/>
              </a:rPr>
              <a:t>tertinggi adalah </a:t>
            </a:r>
            <a:r>
              <a:rPr dirty="0" sz="1100" spc="-5" b="1" i="1">
                <a:latin typeface="Arial"/>
                <a:cs typeface="Arial"/>
              </a:rPr>
              <a:t>WINDY </a:t>
            </a:r>
            <a:r>
              <a:rPr dirty="0" sz="1100" spc="-5">
                <a:latin typeface="Arial"/>
                <a:cs typeface="Arial"/>
              </a:rPr>
              <a:t>yaitu  sebesar </a:t>
            </a:r>
            <a:r>
              <a:rPr dirty="0" sz="1100" spc="-10">
                <a:latin typeface="Arial"/>
                <a:cs typeface="Arial"/>
              </a:rPr>
              <a:t>1. </a:t>
            </a:r>
            <a:r>
              <a:rPr dirty="0" sz="1100" spc="-5">
                <a:latin typeface="Arial"/>
                <a:cs typeface="Arial"/>
              </a:rPr>
              <a:t>Dengan demikian </a:t>
            </a:r>
            <a:r>
              <a:rPr dirty="0" sz="1100" spc="-5" b="1" i="1">
                <a:latin typeface="Arial"/>
                <a:cs typeface="Arial"/>
              </a:rPr>
              <a:t>WINDY </a:t>
            </a:r>
            <a:r>
              <a:rPr dirty="0" sz="1100" spc="-5">
                <a:latin typeface="Arial"/>
                <a:cs typeface="Arial"/>
              </a:rPr>
              <a:t>dapat menjadi  node cabang dari nilai atribut </a:t>
            </a:r>
            <a:r>
              <a:rPr dirty="0" sz="1100" spc="-5" b="1" i="1">
                <a:latin typeface="Arial"/>
                <a:cs typeface="Arial"/>
              </a:rPr>
              <a:t>RAINY</a:t>
            </a:r>
            <a:r>
              <a:rPr dirty="0" sz="1100" spc="-5">
                <a:latin typeface="Arial"/>
                <a:cs typeface="Arial"/>
              </a:rPr>
              <a:t>. Ada </a:t>
            </a:r>
            <a:r>
              <a:rPr dirty="0" sz="1100">
                <a:latin typeface="Arial"/>
                <a:cs typeface="Arial"/>
              </a:rPr>
              <a:t>2 </a:t>
            </a:r>
            <a:r>
              <a:rPr dirty="0" sz="1100" spc="-5">
                <a:latin typeface="Arial"/>
                <a:cs typeface="Arial"/>
              </a:rPr>
              <a:t>nilai  atribut dari </a:t>
            </a:r>
            <a:r>
              <a:rPr dirty="0" sz="1100" spc="-5" b="1" i="1">
                <a:latin typeface="Arial"/>
                <a:cs typeface="Arial"/>
              </a:rPr>
              <a:t>WINDY </a:t>
            </a:r>
            <a:r>
              <a:rPr dirty="0" sz="1100" spc="-5">
                <a:latin typeface="Arial"/>
                <a:cs typeface="Arial"/>
              </a:rPr>
              <a:t>yaitu </a:t>
            </a:r>
            <a:r>
              <a:rPr dirty="0" sz="1100" spc="-5" b="1" i="1">
                <a:latin typeface="Arial"/>
                <a:cs typeface="Arial"/>
              </a:rPr>
              <a:t>FALSE </a:t>
            </a:r>
            <a:r>
              <a:rPr dirty="0" sz="1100" spc="-5">
                <a:latin typeface="Arial"/>
                <a:cs typeface="Arial"/>
              </a:rPr>
              <a:t>dan </a:t>
            </a:r>
            <a:r>
              <a:rPr dirty="0" sz="1100" spc="-5" b="1" i="1">
                <a:latin typeface="Arial"/>
                <a:cs typeface="Arial"/>
              </a:rPr>
              <a:t>TRUE</a:t>
            </a:r>
            <a:r>
              <a:rPr dirty="0" sz="1100" spc="-5">
                <a:latin typeface="Arial"/>
                <a:cs typeface="Arial"/>
              </a:rPr>
              <a:t>. Dari  </a:t>
            </a:r>
            <a:r>
              <a:rPr dirty="0" sz="1100">
                <a:latin typeface="Arial"/>
                <a:cs typeface="Arial"/>
              </a:rPr>
              <a:t>kedua </a:t>
            </a:r>
            <a:r>
              <a:rPr dirty="0" sz="1100" spc="-5">
                <a:latin typeface="Arial"/>
                <a:cs typeface="Arial"/>
              </a:rPr>
              <a:t>nilai atribut tersebut, nilai atribut </a:t>
            </a:r>
            <a:r>
              <a:rPr dirty="0" sz="1100" spc="-5" b="1" i="1">
                <a:latin typeface="Arial"/>
                <a:cs typeface="Arial"/>
              </a:rPr>
              <a:t>FALSE  </a:t>
            </a:r>
            <a:r>
              <a:rPr dirty="0" sz="1100" spc="-5">
                <a:latin typeface="Arial"/>
                <a:cs typeface="Arial"/>
              </a:rPr>
              <a:t>sudah mengklasifikasikan </a:t>
            </a:r>
            <a:r>
              <a:rPr dirty="0" sz="1100">
                <a:latin typeface="Arial"/>
                <a:cs typeface="Arial"/>
              </a:rPr>
              <a:t>kasus </a:t>
            </a:r>
            <a:r>
              <a:rPr dirty="0" sz="1100" spc="-5">
                <a:latin typeface="Arial"/>
                <a:cs typeface="Arial"/>
              </a:rPr>
              <a:t>menjadi </a:t>
            </a:r>
            <a:r>
              <a:rPr dirty="0" sz="110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yaitu  keputusan-nya </a:t>
            </a:r>
            <a:r>
              <a:rPr dirty="0" sz="1100" spc="-5" b="1" i="1">
                <a:latin typeface="Arial"/>
                <a:cs typeface="Arial"/>
              </a:rPr>
              <a:t>Yes </a:t>
            </a:r>
            <a:r>
              <a:rPr dirty="0" sz="1100" spc="-5">
                <a:latin typeface="Arial"/>
                <a:cs typeface="Arial"/>
              </a:rPr>
              <a:t>dan nilai atribut </a:t>
            </a:r>
            <a:r>
              <a:rPr dirty="0" sz="1100" spc="-5" b="1" i="1">
                <a:latin typeface="Arial"/>
                <a:cs typeface="Arial"/>
              </a:rPr>
              <a:t>TRUE </a:t>
            </a:r>
            <a:r>
              <a:rPr dirty="0" sz="1100" spc="-5">
                <a:latin typeface="Arial"/>
                <a:cs typeface="Arial"/>
              </a:rPr>
              <a:t>sudah  mengklasifikasikan kasus menjadi satu dengan  keputusan </a:t>
            </a:r>
            <a:r>
              <a:rPr dirty="0" sz="1100" spc="-5" b="1" i="1">
                <a:latin typeface="Arial"/>
                <a:cs typeface="Arial"/>
              </a:rPr>
              <a:t>No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>
                <a:latin typeface="Arial"/>
                <a:cs typeface="Arial"/>
              </a:rPr>
              <a:t>sehingga </a:t>
            </a:r>
            <a:r>
              <a:rPr dirty="0" sz="1100" spc="-5">
                <a:latin typeface="Arial"/>
                <a:cs typeface="Arial"/>
              </a:rPr>
              <a:t>tidak perlu dilakukan  perhitungan lebih lanjut untuk nilai atribut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ini.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9103" y="1055614"/>
            <a:ext cx="2162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Tabel 3.4. Perhitungan </a:t>
            </a:r>
            <a:r>
              <a:rPr dirty="0" sz="1100" spc="-10">
                <a:latin typeface="Arial"/>
                <a:cs typeface="Arial"/>
              </a:rPr>
              <a:t>Node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1.1.2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9347" y="1385305"/>
          <a:ext cx="4632960" cy="22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/>
                <a:gridCol w="1097280"/>
                <a:gridCol w="539750"/>
                <a:gridCol w="649605"/>
                <a:gridCol w="469900"/>
                <a:gridCol w="377190"/>
                <a:gridCol w="617854"/>
                <a:gridCol w="419735"/>
              </a:tblGrid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65"/>
                        </a:lnSpc>
                        <a:spcBef>
                          <a:spcPts val="97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Node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93040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Jml 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us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(S)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 marR="60325">
                        <a:lnSpc>
                          <a:spcPts val="1150"/>
                        </a:lnSpc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k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(S1)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 marR="60960">
                        <a:lnSpc>
                          <a:spcPts val="115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Ya 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S2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65"/>
                        </a:lnSpc>
                        <a:spcBef>
                          <a:spcPts val="97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165"/>
                        </a:lnSpc>
                        <a:spcBef>
                          <a:spcPts val="975"/>
                        </a:spcBef>
                      </a:pPr>
                      <a:r>
                        <a:rPr dirty="0" sz="1000" spc="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9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150"/>
                        </a:lnSpc>
                        <a:spcBef>
                          <a:spcPts val="86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1.1.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HUMIDITY-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7945" marR="321945">
                        <a:lnSpc>
                          <a:spcPct val="955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HIGH dan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OUTLOOK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-  RAINY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50"/>
                        </a:lnSpc>
                        <a:spcBef>
                          <a:spcPts val="8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50"/>
                        </a:lnSpc>
                        <a:spcBef>
                          <a:spcPts val="8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50"/>
                        </a:lnSpc>
                        <a:spcBef>
                          <a:spcPts val="8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50"/>
                        </a:lnSpc>
                        <a:spcBef>
                          <a:spcPts val="8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TEMPERATURE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15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COOL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MILD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WINDY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FALSE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TRUE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273801" y="3796267"/>
            <a:ext cx="2298700" cy="3208655"/>
            <a:chOff x="2273801" y="3796267"/>
            <a:chExt cx="2298700" cy="3208655"/>
          </a:xfrm>
        </p:grpSpPr>
        <p:sp>
          <p:nvSpPr>
            <p:cNvPr id="5" name="object 5"/>
            <p:cNvSpPr/>
            <p:nvPr/>
          </p:nvSpPr>
          <p:spPr>
            <a:xfrm>
              <a:off x="3653027" y="3797797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228599"/>
                  </a:moveTo>
                  <a:lnTo>
                    <a:pt x="4634" y="182460"/>
                  </a:lnTo>
                  <a:lnTo>
                    <a:pt x="17930" y="139517"/>
                  </a:lnTo>
                  <a:lnTo>
                    <a:pt x="38978" y="100682"/>
                  </a:lnTo>
                  <a:lnTo>
                    <a:pt x="66865" y="66865"/>
                  </a:lnTo>
                  <a:lnTo>
                    <a:pt x="100682" y="38978"/>
                  </a:lnTo>
                  <a:lnTo>
                    <a:pt x="139517" y="17930"/>
                  </a:lnTo>
                  <a:lnTo>
                    <a:pt x="182460" y="4634"/>
                  </a:lnTo>
                  <a:lnTo>
                    <a:pt x="228599" y="0"/>
                  </a:lnTo>
                  <a:lnTo>
                    <a:pt x="274805" y="4634"/>
                  </a:lnTo>
                  <a:lnTo>
                    <a:pt x="317920" y="17930"/>
                  </a:lnTo>
                  <a:lnTo>
                    <a:pt x="356999" y="38978"/>
                  </a:lnTo>
                  <a:lnTo>
                    <a:pt x="391096" y="66865"/>
                  </a:lnTo>
                  <a:lnTo>
                    <a:pt x="419263" y="100682"/>
                  </a:lnTo>
                  <a:lnTo>
                    <a:pt x="440555" y="139517"/>
                  </a:lnTo>
                  <a:lnTo>
                    <a:pt x="454023" y="182460"/>
                  </a:lnTo>
                  <a:lnTo>
                    <a:pt x="458723" y="228599"/>
                  </a:lnTo>
                  <a:lnTo>
                    <a:pt x="454023" y="274739"/>
                  </a:lnTo>
                  <a:lnTo>
                    <a:pt x="440555" y="317682"/>
                  </a:lnTo>
                  <a:lnTo>
                    <a:pt x="419263" y="356517"/>
                  </a:lnTo>
                  <a:lnTo>
                    <a:pt x="391096" y="390334"/>
                  </a:lnTo>
                  <a:lnTo>
                    <a:pt x="356999" y="418221"/>
                  </a:lnTo>
                  <a:lnTo>
                    <a:pt x="317920" y="439269"/>
                  </a:lnTo>
                  <a:lnTo>
                    <a:pt x="274805" y="452565"/>
                  </a:lnTo>
                  <a:lnTo>
                    <a:pt x="228599" y="457199"/>
                  </a:lnTo>
                  <a:lnTo>
                    <a:pt x="182460" y="452565"/>
                  </a:lnTo>
                  <a:lnTo>
                    <a:pt x="139517" y="439269"/>
                  </a:lnTo>
                  <a:lnTo>
                    <a:pt x="100682" y="418221"/>
                  </a:lnTo>
                  <a:lnTo>
                    <a:pt x="66865" y="390334"/>
                  </a:lnTo>
                  <a:lnTo>
                    <a:pt x="38978" y="356517"/>
                  </a:lnTo>
                  <a:lnTo>
                    <a:pt x="17930" y="317682"/>
                  </a:lnTo>
                  <a:lnTo>
                    <a:pt x="4634" y="274739"/>
                  </a:lnTo>
                  <a:lnTo>
                    <a:pt x="0" y="2285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63340" y="3861805"/>
              <a:ext cx="25908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70376" y="3983725"/>
              <a:ext cx="224027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05428" y="4105645"/>
              <a:ext cx="158496" cy="2834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81627" y="4254997"/>
              <a:ext cx="416559" cy="414655"/>
            </a:xfrm>
            <a:custGeom>
              <a:avLst/>
              <a:gdLst/>
              <a:ahLst/>
              <a:cxnLst/>
              <a:rect l="l" t="t" r="r" b="b"/>
              <a:pathLst>
                <a:path w="416560" h="414654">
                  <a:moveTo>
                    <a:pt x="0" y="0"/>
                  </a:moveTo>
                  <a:lnTo>
                    <a:pt x="416051" y="4145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67200" y="4639045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48767" y="0"/>
                  </a:moveTo>
                  <a:lnTo>
                    <a:pt x="0" y="50291"/>
                  </a:lnTo>
                  <a:lnTo>
                    <a:pt x="73151" y="74675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42588" y="4440925"/>
              <a:ext cx="341375" cy="224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11751" y="4713721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457199"/>
                  </a:moveTo>
                  <a:lnTo>
                    <a:pt x="458723" y="457199"/>
                  </a:lnTo>
                  <a:lnTo>
                    <a:pt x="45872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53484" y="4899649"/>
              <a:ext cx="170687" cy="74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92780" y="4713721"/>
              <a:ext cx="460375" cy="457200"/>
            </a:xfrm>
            <a:custGeom>
              <a:avLst/>
              <a:gdLst/>
              <a:ahLst/>
              <a:cxnLst/>
              <a:rect l="l" t="t" r="r" b="b"/>
              <a:pathLst>
                <a:path w="460375" h="457200">
                  <a:moveTo>
                    <a:pt x="0" y="228599"/>
                  </a:moveTo>
                  <a:lnTo>
                    <a:pt x="4699" y="182460"/>
                  </a:lnTo>
                  <a:lnTo>
                    <a:pt x="18168" y="139517"/>
                  </a:lnTo>
                  <a:lnTo>
                    <a:pt x="39460" y="100682"/>
                  </a:lnTo>
                  <a:lnTo>
                    <a:pt x="67627" y="66865"/>
                  </a:lnTo>
                  <a:lnTo>
                    <a:pt x="101724" y="38978"/>
                  </a:lnTo>
                  <a:lnTo>
                    <a:pt x="140803" y="17930"/>
                  </a:lnTo>
                  <a:lnTo>
                    <a:pt x="183918" y="4634"/>
                  </a:lnTo>
                  <a:lnTo>
                    <a:pt x="230123" y="0"/>
                  </a:lnTo>
                  <a:lnTo>
                    <a:pt x="276329" y="4634"/>
                  </a:lnTo>
                  <a:lnTo>
                    <a:pt x="319444" y="17930"/>
                  </a:lnTo>
                  <a:lnTo>
                    <a:pt x="358523" y="38978"/>
                  </a:lnTo>
                  <a:lnTo>
                    <a:pt x="392620" y="66865"/>
                  </a:lnTo>
                  <a:lnTo>
                    <a:pt x="420787" y="100682"/>
                  </a:lnTo>
                  <a:lnTo>
                    <a:pt x="442079" y="139517"/>
                  </a:lnTo>
                  <a:lnTo>
                    <a:pt x="455547" y="182460"/>
                  </a:lnTo>
                  <a:lnTo>
                    <a:pt x="460247" y="228599"/>
                  </a:lnTo>
                  <a:lnTo>
                    <a:pt x="455547" y="274739"/>
                  </a:lnTo>
                  <a:lnTo>
                    <a:pt x="442079" y="317682"/>
                  </a:lnTo>
                  <a:lnTo>
                    <a:pt x="420787" y="356517"/>
                  </a:lnTo>
                  <a:lnTo>
                    <a:pt x="392620" y="390334"/>
                  </a:lnTo>
                  <a:lnTo>
                    <a:pt x="358523" y="418221"/>
                  </a:lnTo>
                  <a:lnTo>
                    <a:pt x="319444" y="439269"/>
                  </a:lnTo>
                  <a:lnTo>
                    <a:pt x="276329" y="452565"/>
                  </a:lnTo>
                  <a:lnTo>
                    <a:pt x="230123" y="457199"/>
                  </a:lnTo>
                  <a:lnTo>
                    <a:pt x="183918" y="452565"/>
                  </a:lnTo>
                  <a:lnTo>
                    <a:pt x="140803" y="439269"/>
                  </a:lnTo>
                  <a:lnTo>
                    <a:pt x="101724" y="418221"/>
                  </a:lnTo>
                  <a:lnTo>
                    <a:pt x="67627" y="390334"/>
                  </a:lnTo>
                  <a:lnTo>
                    <a:pt x="39460" y="356517"/>
                  </a:lnTo>
                  <a:lnTo>
                    <a:pt x="18168" y="317682"/>
                  </a:lnTo>
                  <a:lnTo>
                    <a:pt x="4699" y="274739"/>
                  </a:lnTo>
                  <a:lnTo>
                    <a:pt x="0" y="2285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61944" y="4777729"/>
              <a:ext cx="111252" cy="731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05556" y="4898125"/>
              <a:ext cx="233172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72612" y="5021569"/>
              <a:ext cx="109727" cy="2240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67100" y="4254997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4" h="414654">
                  <a:moveTo>
                    <a:pt x="414527" y="0"/>
                  </a:moveTo>
                  <a:lnTo>
                    <a:pt x="0" y="4145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22904" y="4639045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24383" y="0"/>
                  </a:moveTo>
                  <a:lnTo>
                    <a:pt x="0" y="74675"/>
                  </a:lnTo>
                  <a:lnTo>
                    <a:pt x="74675" y="50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46348" y="4440925"/>
              <a:ext cx="219455" cy="2834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92780" y="5629645"/>
              <a:ext cx="460375" cy="457200"/>
            </a:xfrm>
            <a:custGeom>
              <a:avLst/>
              <a:gdLst/>
              <a:ahLst/>
              <a:cxnLst/>
              <a:rect l="l" t="t" r="r" b="b"/>
              <a:pathLst>
                <a:path w="460375" h="457200">
                  <a:moveTo>
                    <a:pt x="0" y="228599"/>
                  </a:moveTo>
                  <a:lnTo>
                    <a:pt x="4699" y="182460"/>
                  </a:lnTo>
                  <a:lnTo>
                    <a:pt x="18168" y="139517"/>
                  </a:lnTo>
                  <a:lnTo>
                    <a:pt x="39460" y="100682"/>
                  </a:lnTo>
                  <a:lnTo>
                    <a:pt x="67627" y="66865"/>
                  </a:lnTo>
                  <a:lnTo>
                    <a:pt x="101724" y="38978"/>
                  </a:lnTo>
                  <a:lnTo>
                    <a:pt x="140803" y="17930"/>
                  </a:lnTo>
                  <a:lnTo>
                    <a:pt x="183918" y="4634"/>
                  </a:lnTo>
                  <a:lnTo>
                    <a:pt x="230123" y="0"/>
                  </a:lnTo>
                  <a:lnTo>
                    <a:pt x="276329" y="4634"/>
                  </a:lnTo>
                  <a:lnTo>
                    <a:pt x="319444" y="17930"/>
                  </a:lnTo>
                  <a:lnTo>
                    <a:pt x="358523" y="38978"/>
                  </a:lnTo>
                  <a:lnTo>
                    <a:pt x="392620" y="66865"/>
                  </a:lnTo>
                  <a:lnTo>
                    <a:pt x="420787" y="100682"/>
                  </a:lnTo>
                  <a:lnTo>
                    <a:pt x="442079" y="139517"/>
                  </a:lnTo>
                  <a:lnTo>
                    <a:pt x="455547" y="182460"/>
                  </a:lnTo>
                  <a:lnTo>
                    <a:pt x="460247" y="228599"/>
                  </a:lnTo>
                  <a:lnTo>
                    <a:pt x="455547" y="274739"/>
                  </a:lnTo>
                  <a:lnTo>
                    <a:pt x="442079" y="317682"/>
                  </a:lnTo>
                  <a:lnTo>
                    <a:pt x="420787" y="356517"/>
                  </a:lnTo>
                  <a:lnTo>
                    <a:pt x="392620" y="390334"/>
                  </a:lnTo>
                  <a:lnTo>
                    <a:pt x="358523" y="418221"/>
                  </a:lnTo>
                  <a:lnTo>
                    <a:pt x="319444" y="439269"/>
                  </a:lnTo>
                  <a:lnTo>
                    <a:pt x="276329" y="452565"/>
                  </a:lnTo>
                  <a:lnTo>
                    <a:pt x="230123" y="457199"/>
                  </a:lnTo>
                  <a:lnTo>
                    <a:pt x="183918" y="452565"/>
                  </a:lnTo>
                  <a:lnTo>
                    <a:pt x="140803" y="439269"/>
                  </a:lnTo>
                  <a:lnTo>
                    <a:pt x="101724" y="418221"/>
                  </a:lnTo>
                  <a:lnTo>
                    <a:pt x="67627" y="390334"/>
                  </a:lnTo>
                  <a:lnTo>
                    <a:pt x="39460" y="356517"/>
                  </a:lnTo>
                  <a:lnTo>
                    <a:pt x="18168" y="317682"/>
                  </a:lnTo>
                  <a:lnTo>
                    <a:pt x="4699" y="274739"/>
                  </a:lnTo>
                  <a:lnTo>
                    <a:pt x="0" y="2285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19272" y="5754613"/>
              <a:ext cx="210311" cy="731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81172" y="5876533"/>
              <a:ext cx="280415" cy="2834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75332" y="5629645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5" h="457200">
                  <a:moveTo>
                    <a:pt x="0" y="457199"/>
                  </a:moveTo>
                  <a:lnTo>
                    <a:pt x="458723" y="457199"/>
                  </a:lnTo>
                  <a:lnTo>
                    <a:pt x="45872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17064" y="5815573"/>
              <a:ext cx="170687" cy="74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60320" y="5170921"/>
              <a:ext cx="862965" cy="431800"/>
            </a:xfrm>
            <a:custGeom>
              <a:avLst/>
              <a:gdLst/>
              <a:ahLst/>
              <a:cxnLst/>
              <a:rect l="l" t="t" r="r" b="b"/>
              <a:pathLst>
                <a:path w="862964" h="431800">
                  <a:moveTo>
                    <a:pt x="862583" y="0"/>
                  </a:moveTo>
                  <a:lnTo>
                    <a:pt x="0" y="4312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05456" y="5567161"/>
              <a:ext cx="78105" cy="62865"/>
            </a:xfrm>
            <a:custGeom>
              <a:avLst/>
              <a:gdLst/>
              <a:ahLst/>
              <a:cxnLst/>
              <a:rect l="l" t="t" r="r" b="b"/>
              <a:pathLst>
                <a:path w="78105" h="62864">
                  <a:moveTo>
                    <a:pt x="45719" y="0"/>
                  </a:moveTo>
                  <a:lnTo>
                    <a:pt x="0" y="62483"/>
                  </a:lnTo>
                  <a:lnTo>
                    <a:pt x="77723" y="62483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95016" y="5355325"/>
              <a:ext cx="341375" cy="2880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22904" y="5170921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w="0" h="396239">
                  <a:moveTo>
                    <a:pt x="0" y="0"/>
                  </a:moveTo>
                  <a:lnTo>
                    <a:pt x="0" y="396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87852" y="555954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70103" y="0"/>
                  </a:moveTo>
                  <a:lnTo>
                    <a:pt x="0" y="0"/>
                  </a:lnTo>
                  <a:lnTo>
                    <a:pt x="35051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90316" y="5356849"/>
              <a:ext cx="268224" cy="283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11751" y="5629645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457199"/>
                  </a:moveTo>
                  <a:lnTo>
                    <a:pt x="458723" y="457199"/>
                  </a:lnTo>
                  <a:lnTo>
                    <a:pt x="45872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82440" y="5815573"/>
              <a:ext cx="118872" cy="746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22904" y="5170921"/>
              <a:ext cx="862965" cy="431800"/>
            </a:xfrm>
            <a:custGeom>
              <a:avLst/>
              <a:gdLst/>
              <a:ahLst/>
              <a:cxnLst/>
              <a:rect l="l" t="t" r="r" b="b"/>
              <a:pathLst>
                <a:path w="862964" h="431800">
                  <a:moveTo>
                    <a:pt x="0" y="0"/>
                  </a:moveTo>
                  <a:lnTo>
                    <a:pt x="862583" y="4312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62627" y="5567161"/>
              <a:ext cx="78105" cy="62865"/>
            </a:xfrm>
            <a:custGeom>
              <a:avLst/>
              <a:gdLst/>
              <a:ahLst/>
              <a:cxnLst/>
              <a:rect l="l" t="t" r="r" b="b"/>
              <a:pathLst>
                <a:path w="78104" h="62864">
                  <a:moveTo>
                    <a:pt x="32003" y="0"/>
                  </a:moveTo>
                  <a:lnTo>
                    <a:pt x="0" y="62483"/>
                  </a:lnTo>
                  <a:lnTo>
                    <a:pt x="77723" y="62483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29228" y="5355325"/>
              <a:ext cx="304800" cy="2880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734056" y="6545569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5" h="457200">
                  <a:moveTo>
                    <a:pt x="0" y="457199"/>
                  </a:moveTo>
                  <a:lnTo>
                    <a:pt x="458723" y="457199"/>
                  </a:lnTo>
                  <a:lnTo>
                    <a:pt x="45872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77312" y="6731499"/>
              <a:ext cx="170687" cy="746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06852" y="6086845"/>
              <a:ext cx="416559" cy="414655"/>
            </a:xfrm>
            <a:custGeom>
              <a:avLst/>
              <a:gdLst/>
              <a:ahLst/>
              <a:cxnLst/>
              <a:rect l="l" t="t" r="r" b="b"/>
              <a:pathLst>
                <a:path w="416560" h="414654">
                  <a:moveTo>
                    <a:pt x="416051" y="0"/>
                  </a:moveTo>
                  <a:lnTo>
                    <a:pt x="0" y="4145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64180" y="647089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29">
                  <a:moveTo>
                    <a:pt x="24383" y="0"/>
                  </a:moveTo>
                  <a:lnTo>
                    <a:pt x="0" y="74675"/>
                  </a:lnTo>
                  <a:lnTo>
                    <a:pt x="74675" y="48767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69336" y="6272773"/>
              <a:ext cx="249935" cy="746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653027" y="6545569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457199"/>
                  </a:moveTo>
                  <a:lnTo>
                    <a:pt x="458723" y="457199"/>
                  </a:lnTo>
                  <a:lnTo>
                    <a:pt x="458723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823716" y="6731499"/>
              <a:ext cx="117348" cy="746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422904" y="6086845"/>
              <a:ext cx="416559" cy="414655"/>
            </a:xfrm>
            <a:custGeom>
              <a:avLst/>
              <a:gdLst/>
              <a:ahLst/>
              <a:cxnLst/>
              <a:rect l="l" t="t" r="r" b="b"/>
              <a:pathLst>
                <a:path w="416560" h="414654">
                  <a:moveTo>
                    <a:pt x="0" y="0"/>
                  </a:moveTo>
                  <a:lnTo>
                    <a:pt x="416051" y="4145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806952" y="647089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50291" y="0"/>
                  </a:moveTo>
                  <a:lnTo>
                    <a:pt x="0" y="48767"/>
                  </a:lnTo>
                  <a:lnTo>
                    <a:pt x="74675" y="74675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544824" y="6272773"/>
              <a:ext cx="213359" cy="746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877060" y="7159234"/>
            <a:ext cx="3094355" cy="3536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03960" marR="5080" indent="-1191895">
              <a:lnSpc>
                <a:spcPts val="126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Gambar 3.3. Pohon Keputusan Hasil Perhitungan  Node </a:t>
            </a:r>
            <a:r>
              <a:rPr dirty="0" sz="1100">
                <a:latin typeface="Arial"/>
                <a:cs typeface="Arial"/>
              </a:rPr>
              <a:t>1.1.2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\376\377\000t\000e\000c\000s</dc:creator>
  <cp:keywords>()</cp:keywords>
  <dc:title>\376\377\0003\000.\000 \000C\0004\000.\0005</dc:title>
  <dcterms:created xsi:type="dcterms:W3CDTF">2022-03-02T03:40:23Z</dcterms:created>
  <dcterms:modified xsi:type="dcterms:W3CDTF">2022-03-02T03:40:23Z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2012-10-08T00:00:00Z</vt:filetime>
  </property>
  <property fmtid="{D5CDD505-2E9C-101B-9397-08002B2CF9AE}" pid="3" name="Creator">
    <vt:lpwstr>\376\377\000P\000D\000F\000C\000r\000e\000a\000t\000o\000r\000 \000V\000e\000r\000s\000i\000o\000n\000 \0001\000.\0000\000.\0002</vt:lpwstr>
  </property>
  <property fmtid="{D5CDD505-2E9C-101B-9397-08002B2CF9AE}" pid="4" name="LastSaved">
    <vt:filetime>2022-03-02T00:00:00Z</vt:filetime>
  </property>
</Properties>
</file>