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4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9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5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873DBDF2-06A4-4EFC-AE17-402FA83C25B7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2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5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71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073552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87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9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14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9058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3582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5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873DBDF2-06A4-4EFC-AE17-402FA83C25B7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1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a.uty.ac.id/" TargetMode="External"/><Relationship Id="rId2" Type="http://schemas.openxmlformats.org/officeDocument/2006/relationships/hyperlink" Target="https://elearning.uty.ac.i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learning.uty.ac.i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learning.uty.ac.i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D" smtClean="0"/>
              <a:t/>
            </a:r>
            <a:br>
              <a:rPr lang="en-ID" smtClean="0"/>
            </a:br>
            <a:r>
              <a:rPr lang="en-ID" smtClean="0"/>
              <a:t>Pengolahan Citra Digital Praktik</a:t>
            </a:r>
            <a:br>
              <a:rPr lang="en-ID" smtClean="0"/>
            </a:br>
            <a:r>
              <a:rPr lang="en-ID" sz="3200"/>
              <a:t> ~ ~ Meet 01 ~ ~</a:t>
            </a:r>
            <a:r>
              <a:rPr lang="en-ID" smtClean="0"/>
              <a:t/>
            </a:r>
            <a:br>
              <a:rPr lang="en-ID" smtClean="0"/>
            </a:br>
            <a:r>
              <a:rPr lang="en-ID"/>
              <a:t/>
            </a:r>
            <a:br>
              <a:rPr lang="en-ID"/>
            </a:br>
            <a:r>
              <a:rPr lang="en-ID" sz="1400"/>
              <a:t>Program Studi Informatika</a:t>
            </a:r>
            <a:br>
              <a:rPr lang="en-ID" sz="1400"/>
            </a:br>
            <a:r>
              <a:rPr lang="en-ID" sz="1400"/>
              <a:t>Universitas Teknologi Yogyakarta</a:t>
            </a:r>
            <a:endParaRPr lang="en-ID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ID" sz="1100"/>
              <a:t>Donny Avianto, S.T., M.T.</a:t>
            </a:r>
          </a:p>
        </p:txBody>
      </p:sp>
    </p:spTree>
    <p:extLst>
      <p:ext uri="{BB962C8B-B14F-4D97-AF65-F5344CB8AC3E}">
        <p14:creationId xmlns:p14="http://schemas.microsoft.com/office/powerpoint/2010/main" val="205363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D" smtClean="0"/>
              <a:t>Terima Kasih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sz="4000" smtClean="0"/>
              <a:t>ada pertanyaan…???</a:t>
            </a:r>
            <a:endParaRPr lang="en-ID" sz="4000"/>
          </a:p>
        </p:txBody>
      </p:sp>
    </p:spTree>
    <p:extLst>
      <p:ext uri="{BB962C8B-B14F-4D97-AF65-F5344CB8AC3E}">
        <p14:creationId xmlns:p14="http://schemas.microsoft.com/office/powerpoint/2010/main" val="314652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Overview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/>
          <a:lstStyle/>
          <a:p>
            <a:r>
              <a:rPr lang="en-ID" smtClean="0"/>
              <a:t>Kelas yang juga diakomodir di sini:</a:t>
            </a:r>
          </a:p>
          <a:p>
            <a:endParaRPr lang="en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17179"/>
              </p:ext>
            </p:extLst>
          </p:nvPr>
        </p:nvGraphicFramePr>
        <p:xfrm>
          <a:off x="3254986" y="295776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557">
                  <a:extLst>
                    <a:ext uri="{9D8B030D-6E8A-4147-A177-3AD203B41FA5}">
                      <a16:colId xmlns:a16="http://schemas.microsoft.com/office/drawing/2014/main" val="450184743"/>
                    </a:ext>
                  </a:extLst>
                </a:gridCol>
                <a:gridCol w="3126377">
                  <a:extLst>
                    <a:ext uri="{9D8B030D-6E8A-4147-A177-3AD203B41FA5}">
                      <a16:colId xmlns:a16="http://schemas.microsoft.com/office/drawing/2014/main" val="469898619"/>
                    </a:ext>
                  </a:extLst>
                </a:gridCol>
                <a:gridCol w="818606">
                  <a:extLst>
                    <a:ext uri="{9D8B030D-6E8A-4147-A177-3AD203B41FA5}">
                      <a16:colId xmlns:a16="http://schemas.microsoft.com/office/drawing/2014/main" val="3461325463"/>
                    </a:ext>
                  </a:extLst>
                </a:gridCol>
                <a:gridCol w="2822460">
                  <a:extLst>
                    <a:ext uri="{9D8B030D-6E8A-4147-A177-3AD203B41FA5}">
                      <a16:colId xmlns:a16="http://schemas.microsoft.com/office/drawing/2014/main" val="382938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Kode MK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Nama</a:t>
                      </a:r>
                      <a:r>
                        <a:rPr lang="en-ID" baseline="0" smtClean="0"/>
                        <a:t> MK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Kelas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Prodi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9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D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203311-20</a:t>
                      </a:r>
                    </a:p>
                    <a:p>
                      <a:pPr marL="0" algn="l" defTabSz="914400" rtl="0" eaLnBrk="1" fontAlgn="b" latinLnBrk="0" hangingPunct="1"/>
                      <a:endParaRPr lang="en-ID" sz="1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D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Pengolahan Citra Digital Praktik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D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Informatika Prog. Sarjana</a:t>
                      </a:r>
                      <a:endParaRPr lang="en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D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MKB42714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D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 Vision Prak (SCR)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D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Informatika Prog. Sarjana</a:t>
                      </a:r>
                      <a:endParaRPr lang="en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5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96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Tata Cara Kuliah Daring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b="1"/>
              <a:t>Enroll e-learning (</a:t>
            </a:r>
            <a:r>
              <a:rPr lang="en-ID" b="1">
                <a:hlinkClick r:id="rId2"/>
              </a:rPr>
              <a:t>https://</a:t>
            </a:r>
            <a:r>
              <a:rPr lang="en-ID" b="1" smtClean="0">
                <a:hlinkClick r:id="rId2"/>
              </a:rPr>
              <a:t>elearning.uty.ac.id</a:t>
            </a:r>
            <a:r>
              <a:rPr lang="en-ID" b="1" smtClean="0"/>
              <a:t>)</a:t>
            </a:r>
          </a:p>
          <a:p>
            <a:pPr lvl="1"/>
            <a:r>
              <a:rPr lang="en-US"/>
              <a:t>Nama course: </a:t>
            </a:r>
            <a:r>
              <a:rPr lang="en-US" b="1"/>
              <a:t>Pengolahan Citra Digital Praktik - Kel. I - DNY</a:t>
            </a:r>
          </a:p>
          <a:p>
            <a:pPr lvl="1"/>
            <a:r>
              <a:rPr lang="en-ID" smtClean="0"/>
              <a:t>Enrollment </a:t>
            </a:r>
            <a:r>
              <a:rPr lang="en-ID"/>
              <a:t>Key: </a:t>
            </a:r>
            <a:r>
              <a:rPr lang="en-ID" b="1"/>
              <a:t>PCDPraktikKel1</a:t>
            </a:r>
          </a:p>
          <a:p>
            <a:pPr lvl="1"/>
            <a:r>
              <a:rPr lang="en-ID" b="1">
                <a:solidFill>
                  <a:srgbClr val="FF0000"/>
                </a:solidFill>
              </a:rPr>
              <a:t>Seluruh mhs harus enroll di minggu ke-1</a:t>
            </a:r>
          </a:p>
          <a:p>
            <a:pPr lvl="1"/>
            <a:endParaRPr lang="en-ID"/>
          </a:p>
          <a:p>
            <a:pPr marL="457200" indent="-457200">
              <a:buFont typeface="+mj-lt"/>
              <a:buAutoNum type="arabicPeriod"/>
            </a:pPr>
            <a:r>
              <a:rPr lang="en-ID" b="1" smtClean="0"/>
              <a:t>Mengisi Presensi</a:t>
            </a:r>
            <a:endParaRPr lang="en-ID" b="1"/>
          </a:p>
          <a:p>
            <a:pPr lvl="1"/>
            <a:r>
              <a:rPr lang="en-US"/>
              <a:t>Presensi resmi hanya melalui </a:t>
            </a:r>
            <a:r>
              <a:rPr lang="en-US" b="1">
                <a:hlinkClick r:id="rId3"/>
              </a:rPr>
              <a:t>https://sia.uty.ac.id</a:t>
            </a:r>
            <a:r>
              <a:rPr lang="en-US" b="1" smtClean="0">
                <a:hlinkClick r:id="rId3"/>
              </a:rPr>
              <a:t>/</a:t>
            </a:r>
            <a:r>
              <a:rPr lang="en-US" b="1" smtClean="0"/>
              <a:t> </a:t>
            </a:r>
            <a:endParaRPr lang="en-US" b="1"/>
          </a:p>
          <a:p>
            <a:pPr lvl="1"/>
            <a:r>
              <a:rPr lang="en-US"/>
              <a:t>Waktu presensi sesuai hari </a:t>
            </a:r>
            <a:r>
              <a:rPr lang="en-US" smtClean="0"/>
              <a:t>dan jam </a:t>
            </a:r>
            <a:r>
              <a:rPr lang="en-US" smtClean="0"/>
              <a:t>perkuliahan</a:t>
            </a:r>
            <a:endParaRPr lang="en-US"/>
          </a:p>
          <a:p>
            <a:pPr lvl="1"/>
            <a:r>
              <a:rPr lang="en-US"/>
              <a:t>Hari libur / Tanggal </a:t>
            </a:r>
            <a:r>
              <a:rPr lang="en-US" smtClean="0"/>
              <a:t>merah ?</a:t>
            </a:r>
            <a:endParaRPr lang="en-US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44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Tata Cara Kuliah Daring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ID" b="1" smtClean="0"/>
              <a:t>Download Materi (</a:t>
            </a:r>
            <a:r>
              <a:rPr lang="en-ID" b="1" smtClean="0">
                <a:hlinkClick r:id="rId2"/>
              </a:rPr>
              <a:t>https</a:t>
            </a:r>
            <a:r>
              <a:rPr lang="en-ID" b="1">
                <a:hlinkClick r:id="rId2"/>
              </a:rPr>
              <a:t>://</a:t>
            </a:r>
            <a:r>
              <a:rPr lang="en-ID" b="1" smtClean="0">
                <a:hlinkClick r:id="rId2"/>
              </a:rPr>
              <a:t>elearning.uty.ac.id</a:t>
            </a:r>
            <a:r>
              <a:rPr lang="en-ID" b="1" smtClean="0"/>
              <a:t>)</a:t>
            </a:r>
          </a:p>
          <a:p>
            <a:pPr lvl="1"/>
            <a:r>
              <a:rPr lang="en-US"/>
              <a:t>Materi dapat di download di elearning.uty.ac.id</a:t>
            </a:r>
          </a:p>
          <a:p>
            <a:pPr lvl="1"/>
            <a:r>
              <a:rPr lang="en-US"/>
              <a:t>Mahasiswa boleh mencari sumber belajar lain di luar elearning</a:t>
            </a:r>
          </a:p>
          <a:p>
            <a:pPr lvl="1"/>
            <a:endParaRPr lang="en-ID"/>
          </a:p>
          <a:p>
            <a:pPr marL="457200" indent="-457200">
              <a:buFont typeface="+mj-lt"/>
              <a:buAutoNum type="arabicPeriod" startAt="3"/>
            </a:pPr>
            <a:r>
              <a:rPr lang="en-ID" b="1" smtClean="0"/>
              <a:t>Mengikuti Perkuliahan via ZOOM</a:t>
            </a:r>
            <a:endParaRPr lang="en-ID" b="1"/>
          </a:p>
          <a:p>
            <a:pPr lvl="1"/>
            <a:r>
              <a:rPr lang="en-US"/>
              <a:t>Mahasiswa wajib ikut perkuliahan secara daring via ZOOM</a:t>
            </a:r>
          </a:p>
          <a:p>
            <a:pPr lvl="1"/>
            <a:r>
              <a:rPr lang="en-US" smtClean="0"/>
              <a:t>Perkuliahan sesuai jadwal yang telah ditentukan</a:t>
            </a:r>
            <a:endParaRPr lang="en-US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302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Tata Cara Kuliah Daring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ID" b="1" smtClean="0"/>
              <a:t>Submit Tugas (</a:t>
            </a:r>
            <a:r>
              <a:rPr lang="en-ID" b="1" smtClean="0">
                <a:hlinkClick r:id="rId2"/>
              </a:rPr>
              <a:t>https</a:t>
            </a:r>
            <a:r>
              <a:rPr lang="en-ID" b="1">
                <a:hlinkClick r:id="rId2"/>
              </a:rPr>
              <a:t>://</a:t>
            </a:r>
            <a:r>
              <a:rPr lang="en-ID" b="1" smtClean="0">
                <a:hlinkClick r:id="rId2"/>
              </a:rPr>
              <a:t>elearning.uty.ac.id</a:t>
            </a:r>
            <a:r>
              <a:rPr lang="en-ID" b="1" smtClean="0"/>
              <a:t>)</a:t>
            </a:r>
          </a:p>
          <a:p>
            <a:pPr lvl="1"/>
            <a:r>
              <a:rPr lang="en-US"/>
              <a:t>Deskripsi Tugas dan portal pengumpulan ada di elearning</a:t>
            </a:r>
          </a:p>
          <a:p>
            <a:pPr lvl="1"/>
            <a:r>
              <a:rPr lang="en-US"/>
              <a:t>Kumpulkan tugas sebelum batas akhir pengumpulan</a:t>
            </a:r>
          </a:p>
          <a:p>
            <a:pPr lvl="1"/>
            <a:r>
              <a:rPr lang="en-US"/>
              <a:t>Pengumpulan tugas melalui elearning</a:t>
            </a:r>
          </a:p>
          <a:p>
            <a:pPr lvl="1"/>
            <a:endParaRPr lang="en-ID"/>
          </a:p>
          <a:p>
            <a:pPr marL="457200" indent="-457200">
              <a:buFont typeface="+mj-lt"/>
              <a:buAutoNum type="arabicPeriod" startAt="5"/>
            </a:pPr>
            <a:r>
              <a:rPr lang="en-ID" b="1" smtClean="0"/>
              <a:t>Ujian Tengah Semester &amp; Ujian Akhir Semester</a:t>
            </a:r>
            <a:endParaRPr lang="en-ID" b="1"/>
          </a:p>
          <a:p>
            <a:pPr lvl="1"/>
            <a:r>
              <a:rPr lang="en-US"/>
              <a:t>Setelah 7 </a:t>
            </a:r>
            <a:r>
              <a:rPr lang="en-US" smtClean="0"/>
              <a:t>kali pertemuan</a:t>
            </a:r>
            <a:r>
              <a:rPr lang="en-US"/>
              <a:t>, </a:t>
            </a:r>
            <a:r>
              <a:rPr lang="en-US" smtClean="0"/>
              <a:t>tidak ada </a:t>
            </a:r>
            <a:r>
              <a:rPr lang="en-US"/>
              <a:t>Ujian Tengah Semester</a:t>
            </a:r>
          </a:p>
          <a:p>
            <a:pPr lvl="1"/>
            <a:r>
              <a:rPr lang="en-US" smtClean="0"/>
              <a:t>Setelah 13 kali pertemuan, akan ada Responsi Akhir</a:t>
            </a:r>
          </a:p>
          <a:p>
            <a:pPr lvl="1"/>
            <a:r>
              <a:rPr lang="en-US" smtClean="0"/>
              <a:t>Bentuk Responsi Akhir Semester akan diumumkan kemudian</a:t>
            </a:r>
            <a:endParaRPr lang="en-US"/>
          </a:p>
          <a:p>
            <a:pPr lvl="1"/>
            <a:endParaRPr lang="en-US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463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Capaian Mata Kuliah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>
            <a:normAutofit fontScale="85000" lnSpcReduction="10000"/>
          </a:bodyPr>
          <a:lstStyle/>
          <a:p>
            <a:r>
              <a:rPr lang="en-ID" smtClean="0"/>
              <a:t>M1 : Mampu </a:t>
            </a:r>
            <a:r>
              <a:rPr lang="en-ID"/>
              <a:t>mengoperasikan tools MATLAB mulai dari operasi dasar hingga operasi-operasi khusus untuk pengolahan citra.</a:t>
            </a:r>
          </a:p>
          <a:p>
            <a:r>
              <a:rPr lang="en-ID" smtClean="0"/>
              <a:t>M2 : Mampu </a:t>
            </a:r>
            <a:r>
              <a:rPr lang="en-ID"/>
              <a:t>membuat aplikasi pengelolaan berkas citra sederhana menggunakan GUI di MATLAB.</a:t>
            </a:r>
          </a:p>
          <a:p>
            <a:r>
              <a:rPr lang="en-ID" smtClean="0"/>
              <a:t>M3 : Mampu </a:t>
            </a:r>
            <a:r>
              <a:rPr lang="en-ID"/>
              <a:t>mengimplementasikan operasi-operasi dasar pengolahan citra menggunakan tools MATLAB.</a:t>
            </a:r>
          </a:p>
          <a:p>
            <a:r>
              <a:rPr lang="en-ID" smtClean="0"/>
              <a:t>M4 : Mampu </a:t>
            </a:r>
            <a:r>
              <a:rPr lang="en-ID"/>
              <a:t>mengimplementasikan teknik-teknik perbaikan kualitas citra digital menggunakan tools MATLAB.</a:t>
            </a:r>
          </a:p>
          <a:p>
            <a:r>
              <a:rPr lang="en-ID" smtClean="0"/>
              <a:t>M5 : Mampu </a:t>
            </a:r>
            <a:r>
              <a:rPr lang="en-ID"/>
              <a:t>mengimplementasikan teknik-teknik segmentasi pada citra digital menggunakan tools MATLAB.</a:t>
            </a:r>
          </a:p>
          <a:p>
            <a:r>
              <a:rPr lang="en-ID" smtClean="0"/>
              <a:t>M6 : Memahami </a:t>
            </a:r>
            <a:r>
              <a:rPr lang="en-ID"/>
              <a:t>aplikasi Computer Vision yang banyak dibuat menggunakan MATLAB dan mampu membuat program sederhana menggunakan GUI di MATLAB yang berisi implementasi teknik-teknik pengolahan citra untuk menyelesaikan suatu kasus tertentu.</a:t>
            </a:r>
          </a:p>
        </p:txBody>
      </p:sp>
    </p:spTree>
    <p:extLst>
      <p:ext uri="{BB962C8B-B14F-4D97-AF65-F5344CB8AC3E}">
        <p14:creationId xmlns:p14="http://schemas.microsoft.com/office/powerpoint/2010/main" val="4974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smtClean="0"/>
              <a:t>CP MK per Pertemuan</a:t>
            </a:r>
            <a:endParaRPr lang="en-ID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136476"/>
              </p:ext>
            </p:extLst>
          </p:nvPr>
        </p:nvGraphicFramePr>
        <p:xfrm>
          <a:off x="2495153" y="2438400"/>
          <a:ext cx="8770940" cy="332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11">
                  <a:extLst>
                    <a:ext uri="{9D8B030D-6E8A-4147-A177-3AD203B41FA5}">
                      <a16:colId xmlns:a16="http://schemas.microsoft.com/office/drawing/2014/main" val="1564740865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156433219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76285367"/>
                    </a:ext>
                  </a:extLst>
                </a:gridCol>
                <a:gridCol w="585190">
                  <a:extLst>
                    <a:ext uri="{9D8B030D-6E8A-4147-A177-3AD203B41FA5}">
                      <a16:colId xmlns:a16="http://schemas.microsoft.com/office/drawing/2014/main" val="564953388"/>
                    </a:ext>
                  </a:extLst>
                </a:gridCol>
                <a:gridCol w="721096">
                  <a:extLst>
                    <a:ext uri="{9D8B030D-6E8A-4147-A177-3AD203B41FA5}">
                      <a16:colId xmlns:a16="http://schemas.microsoft.com/office/drawing/2014/main" val="3815525037"/>
                    </a:ext>
                  </a:extLst>
                </a:gridCol>
                <a:gridCol w="3414080">
                  <a:extLst>
                    <a:ext uri="{9D8B030D-6E8A-4147-A177-3AD203B41FA5}">
                      <a16:colId xmlns:a16="http://schemas.microsoft.com/office/drawing/2014/main" val="68700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smtClean="0">
                          <a:solidFill>
                            <a:srgbClr val="FFFFFF"/>
                          </a:solidFill>
                        </a:rPr>
                        <a:t>Meet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b="1" smtClean="0">
                          <a:solidFill>
                            <a:srgbClr val="FFFFFF"/>
                          </a:solidFill>
                        </a:rPr>
                        <a:t>CP MK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Materi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Meet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b="1" smtClean="0">
                          <a:solidFill>
                            <a:srgbClr val="FFFFFF"/>
                          </a:solidFill>
                        </a:rPr>
                        <a:t>CP MK</a:t>
                      </a:r>
                      <a:endParaRPr lang="en-ID"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Materi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8328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mtClean="0"/>
                        <a:t>Silabus </a:t>
                      </a:r>
                      <a:r>
                        <a:rPr lang="en" sz="1200"/>
                        <a:t>+ Tata cara perkuliahan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8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M4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smtClean="0"/>
                        <a:t>Penapisan</a:t>
                      </a:r>
                      <a:r>
                        <a:rPr lang="it-IT" sz="1200" baseline="0" smtClean="0"/>
                        <a:t> </a:t>
                      </a:r>
                      <a:r>
                        <a:rPr lang="it-IT" sz="1200" smtClean="0"/>
                        <a:t>citra (</a:t>
                      </a:r>
                      <a:r>
                        <a:rPr lang="it-IT" sz="1200" i="1" smtClean="0"/>
                        <a:t>image filtering</a:t>
                      </a:r>
                      <a:r>
                        <a:rPr lang="it-IT" sz="1200" smtClean="0"/>
                        <a:t>) di dalam MATLAB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31131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Pengenalan tools MATLAB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9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M4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smtClean="0"/>
                        <a:t>Deteksi</a:t>
                      </a:r>
                      <a:r>
                        <a:rPr lang="es-ES" sz="1200" baseline="0" smtClean="0"/>
                        <a:t> </a:t>
                      </a:r>
                      <a:r>
                        <a:rPr lang="es-ES" sz="1200" smtClean="0"/>
                        <a:t>tepi menggunakan MATLAB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58988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M2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Perintah-perintah pengelolaan berkas citra digital di dalam MATLAB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10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M4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smtClean="0"/>
                        <a:t>Operasi-operasi morfologi pada citra digital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5907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M2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Pengenalan komponen-komponen GUI di dalam MATLAB 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11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M5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mtClean="0"/>
                        <a:t>Segmentasi Citra Bag. I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78184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M3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Pembuatan citra grayscale dan biner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12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M5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Segmentasi Citra Bag. II</a:t>
                      </a:r>
                      <a:endParaRPr lang="en-ID"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375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M3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Operasi dasar pengolahan citra Bag.</a:t>
                      </a:r>
                      <a:r>
                        <a:rPr lang="en-ID" sz="1200" baseline="0" smtClean="0"/>
                        <a:t> I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13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M6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mtClean="0"/>
                        <a:t>Aplikasi Computer</a:t>
                      </a:r>
                      <a:r>
                        <a:rPr lang="en" sz="1200" baseline="0" smtClean="0"/>
                        <a:t> Vision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22043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M3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smtClean="0"/>
                        <a:t>Operasi dasar pengolahan citra Bag.</a:t>
                      </a:r>
                      <a:r>
                        <a:rPr lang="it-IT" sz="1200" baseline="0" smtClean="0"/>
                        <a:t> II</a:t>
                      </a:r>
                      <a:endParaRPr lang="it-IT"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14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M6</a:t>
                      </a:r>
                      <a:endParaRPr lang="en-ID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mtClean="0"/>
                        <a:t>Responsi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49398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8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/>
              <a:t>Timeline</a:t>
            </a:r>
            <a:r>
              <a:rPr lang="en-ID"/>
              <a:t> Perkuliahan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499560"/>
              </p:ext>
            </p:extLst>
          </p:nvPr>
        </p:nvGraphicFramePr>
        <p:xfrm>
          <a:off x="2495153" y="2438400"/>
          <a:ext cx="8770940" cy="332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11">
                  <a:extLst>
                    <a:ext uri="{9D8B030D-6E8A-4147-A177-3AD203B41FA5}">
                      <a16:colId xmlns:a16="http://schemas.microsoft.com/office/drawing/2014/main" val="1564740865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156433219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76285367"/>
                    </a:ext>
                  </a:extLst>
                </a:gridCol>
                <a:gridCol w="585190">
                  <a:extLst>
                    <a:ext uri="{9D8B030D-6E8A-4147-A177-3AD203B41FA5}">
                      <a16:colId xmlns:a16="http://schemas.microsoft.com/office/drawing/2014/main" val="564953388"/>
                    </a:ext>
                  </a:extLst>
                </a:gridCol>
                <a:gridCol w="721096">
                  <a:extLst>
                    <a:ext uri="{9D8B030D-6E8A-4147-A177-3AD203B41FA5}">
                      <a16:colId xmlns:a16="http://schemas.microsoft.com/office/drawing/2014/main" val="3815525037"/>
                    </a:ext>
                  </a:extLst>
                </a:gridCol>
                <a:gridCol w="3414080">
                  <a:extLst>
                    <a:ext uri="{9D8B030D-6E8A-4147-A177-3AD203B41FA5}">
                      <a16:colId xmlns:a16="http://schemas.microsoft.com/office/drawing/2014/main" val="68700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smtClean="0">
                          <a:solidFill>
                            <a:srgbClr val="FFFFFF"/>
                          </a:solidFill>
                        </a:rPr>
                        <a:t>Meet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b="1" smtClean="0">
                          <a:solidFill>
                            <a:srgbClr val="FFFFFF"/>
                          </a:solidFill>
                        </a:rPr>
                        <a:t>Tgl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Materi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Meet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b="1" smtClean="0">
                          <a:solidFill>
                            <a:srgbClr val="FFFFFF"/>
                          </a:solidFill>
                        </a:rPr>
                        <a:t>Tgl</a:t>
                      </a:r>
                      <a:endParaRPr lang="en-ID"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Materi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8328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27/09/2021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mtClean="0"/>
                        <a:t>Silabus </a:t>
                      </a:r>
                      <a:r>
                        <a:rPr lang="en" sz="1200"/>
                        <a:t>+ Tata cara perkuliahan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8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29/11/2021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smtClean="0"/>
                        <a:t>Penapisan</a:t>
                      </a:r>
                      <a:r>
                        <a:rPr lang="it-IT" sz="1200" baseline="0" smtClean="0"/>
                        <a:t> </a:t>
                      </a:r>
                      <a:r>
                        <a:rPr lang="it-IT" sz="1200" smtClean="0"/>
                        <a:t>citra (</a:t>
                      </a:r>
                      <a:r>
                        <a:rPr lang="it-IT" sz="1200" i="1" smtClean="0"/>
                        <a:t>image filtering</a:t>
                      </a:r>
                      <a:r>
                        <a:rPr lang="it-IT" sz="1200" smtClean="0"/>
                        <a:t>) di dalam MATLAB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31131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04/10/2021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Pengenalan tools MATLAB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9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06/12/2021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smtClean="0"/>
                        <a:t>Deteksi</a:t>
                      </a:r>
                      <a:r>
                        <a:rPr lang="es-ES" sz="1200" baseline="0" smtClean="0"/>
                        <a:t> </a:t>
                      </a:r>
                      <a:r>
                        <a:rPr lang="es-ES" sz="1200" smtClean="0"/>
                        <a:t>tepi menggunakan MATLAB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58988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Perintah-perintah pengelolaan berkas citra digital di dalam MATLAB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10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13/12/2021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smtClean="0"/>
                        <a:t>Operasi-operasi morfologi pada citra digital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5907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18/10/2021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Pengenalan komponen-komponen GUI di dalam MATLAB 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11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20/12/2021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mtClean="0"/>
                        <a:t>Segmentasi Citra Bag. I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78184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25/10/2021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Pembuatan citra grayscale dan biner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12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27/12/2021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Segmentasi Citra Bag. II</a:t>
                      </a:r>
                      <a:endParaRPr lang="en-ID"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375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01/11/2021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Operasi dasar pengolahan citra Bag.</a:t>
                      </a:r>
                      <a:r>
                        <a:rPr lang="en-ID" sz="1200" baseline="0" smtClean="0"/>
                        <a:t> I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13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03/01/2022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mtClean="0"/>
                        <a:t>Aplikasi Computer</a:t>
                      </a:r>
                      <a:r>
                        <a:rPr lang="en" sz="1200" baseline="0" smtClean="0"/>
                        <a:t> Vision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22043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08/11/2021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smtClean="0"/>
                        <a:t>Operasi dasar pengolahan citra Bag.</a:t>
                      </a:r>
                      <a:r>
                        <a:rPr lang="it-IT" sz="1200" baseline="0" smtClean="0"/>
                        <a:t> II</a:t>
                      </a:r>
                      <a:endParaRPr lang="it-IT"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smtClean="0"/>
                        <a:t>14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10/01/2022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mtClean="0"/>
                        <a:t>Responsi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49398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8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Bobot / Capaian </a:t>
            </a:r>
            <a:r>
              <a:rPr lang="en-ID"/>
              <a:t>Mata Kuliah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78174"/>
              </p:ext>
            </p:extLst>
          </p:nvPr>
        </p:nvGraphicFramePr>
        <p:xfrm>
          <a:off x="2933700" y="2438400"/>
          <a:ext cx="8770938" cy="36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037">
                  <a:extLst>
                    <a:ext uri="{9D8B030D-6E8A-4147-A177-3AD203B41FA5}">
                      <a16:colId xmlns:a16="http://schemas.microsoft.com/office/drawing/2014/main" val="281632952"/>
                    </a:ext>
                  </a:extLst>
                </a:gridCol>
                <a:gridCol w="5268686">
                  <a:extLst>
                    <a:ext uri="{9D8B030D-6E8A-4147-A177-3AD203B41FA5}">
                      <a16:colId xmlns:a16="http://schemas.microsoft.com/office/drawing/2014/main" val="1936660302"/>
                    </a:ext>
                  </a:extLst>
                </a:gridCol>
                <a:gridCol w="2334215">
                  <a:extLst>
                    <a:ext uri="{9D8B030D-6E8A-4147-A177-3AD203B41FA5}">
                      <a16:colId xmlns:a16="http://schemas.microsoft.com/office/drawing/2014/main" val="3365951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Bahnschrift SemiBold" panose="020B0502040204020203" pitchFamily="34" charset="0"/>
                        </a:rPr>
                        <a:t>No</a:t>
                      </a:r>
                      <a:endParaRPr sz="1800" b="1">
                        <a:solidFill>
                          <a:srgbClr val="FFFFFF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Bahnschrift SemiBold" panose="020B0502040204020203" pitchFamily="34" charset="0"/>
                        </a:rPr>
                        <a:t>Elemen</a:t>
                      </a:r>
                      <a:endParaRPr sz="1800" b="1">
                        <a:solidFill>
                          <a:srgbClr val="FFFFFF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Bahnschrift SemiBold" panose="020B0502040204020203" pitchFamily="34" charset="0"/>
                        </a:rPr>
                        <a:t>Bobot (%)</a:t>
                      </a:r>
                      <a:endParaRPr sz="1800" b="1">
                        <a:solidFill>
                          <a:srgbClr val="FFFFFF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5858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1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M1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smtClean="0">
                          <a:latin typeface="Bahnschrift SemiBold" panose="020B0502040204020203" pitchFamily="34" charset="0"/>
                        </a:rPr>
                        <a:t>10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5709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2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M2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smtClean="0">
                          <a:latin typeface="Bahnschrift SemiBold" panose="020B0502040204020203" pitchFamily="34" charset="0"/>
                        </a:rPr>
                        <a:t>10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20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3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M3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smtClean="0">
                          <a:latin typeface="Bahnschrift SemiBold" panose="020B0502040204020203" pitchFamily="34" charset="0"/>
                        </a:rPr>
                        <a:t>15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72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4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smtClean="0">
                          <a:latin typeface="Bahnschrift SemiBold" panose="020B0502040204020203" pitchFamily="34" charset="0"/>
                        </a:rPr>
                        <a:t>M4</a:t>
                      </a:r>
                      <a:endParaRPr lang="en-ID"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smtClean="0">
                          <a:latin typeface="Bahnschrift SemiBold" panose="020B0502040204020203" pitchFamily="34" charset="0"/>
                        </a:rPr>
                        <a:t>15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5022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5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mtClean="0">
                          <a:latin typeface="Bahnschrift SemiBold" panose="020B0502040204020203" pitchFamily="34" charset="0"/>
                        </a:rPr>
                        <a:t>M5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smtClean="0">
                          <a:latin typeface="Bahnschrift SemiBold" panose="020B0502040204020203" pitchFamily="34" charset="0"/>
                        </a:rPr>
                        <a:t>20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076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hnschrift SemiBold" panose="020B0502040204020203" pitchFamily="34" charset="0"/>
                        </a:rPr>
                        <a:t>6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mtClean="0">
                          <a:latin typeface="Bahnschrift SemiBold" panose="020B0502040204020203" pitchFamily="34" charset="0"/>
                        </a:rPr>
                        <a:t>M6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smtClean="0">
                          <a:latin typeface="Bahnschrift SemiBold" panose="020B0502040204020203" pitchFamily="34" charset="0"/>
                        </a:rPr>
                        <a:t>20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7955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smtClean="0">
                          <a:latin typeface="Bahnschrift SemiBold" panose="020B0502040204020203" pitchFamily="34" charset="0"/>
                        </a:rPr>
                        <a:t>7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smtClean="0">
                          <a:latin typeface="Bahnschrift SemiBold" panose="020B0502040204020203" pitchFamily="34" charset="0"/>
                        </a:rPr>
                        <a:t>Responsi (M6)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smtClean="0">
                          <a:latin typeface="Bahnschrift SemiBold" panose="020B0502040204020203" pitchFamily="34" charset="0"/>
                        </a:rPr>
                        <a:t>10</a:t>
                      </a:r>
                      <a:endParaRPr sz="1800">
                        <a:latin typeface="Bahnschrift SemiBold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42208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64358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234</TotalTime>
  <Words>571</Words>
  <Application>Microsoft Office PowerPoint</Application>
  <PresentationFormat>Widescreen</PresentationFormat>
  <Paragraphs>176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Bahnschrift SemiBold</vt:lpstr>
      <vt:lpstr>Candara</vt:lpstr>
      <vt:lpstr>Corbel</vt:lpstr>
      <vt:lpstr>Feathered</vt:lpstr>
      <vt:lpstr> Pengolahan Citra Digital Praktik  ~ ~ Meet 01 ~ ~  Program Studi Informatika Universitas Teknologi Yogyakarta</vt:lpstr>
      <vt:lpstr>Overview</vt:lpstr>
      <vt:lpstr>Tata Cara Kuliah Daring</vt:lpstr>
      <vt:lpstr>Tata Cara Kuliah Daring</vt:lpstr>
      <vt:lpstr>Tata Cara Kuliah Daring</vt:lpstr>
      <vt:lpstr>Capaian Mata Kuliah</vt:lpstr>
      <vt:lpstr>CP MK per Pertemuan</vt:lpstr>
      <vt:lpstr>Timeline Perkuliahan</vt:lpstr>
      <vt:lpstr>Bobot / Capaian Mata Kuliah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IT  Program Studi Informatika Universitas Teknologi Yogyakarta</dc:title>
  <dc:creator>Athena</dc:creator>
  <cp:lastModifiedBy>Athena</cp:lastModifiedBy>
  <cp:revision>25</cp:revision>
  <dcterms:created xsi:type="dcterms:W3CDTF">2021-09-23T03:02:00Z</dcterms:created>
  <dcterms:modified xsi:type="dcterms:W3CDTF">2021-09-27T06:43:56Z</dcterms:modified>
</cp:coreProperties>
</file>