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B392-BC35-4C2A-AD76-7E9A2E603F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FD8C-6987-4462-9109-BB284D52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K-Nearest Neighbor </a:t>
            </a:r>
            <a:r>
              <a:rPr lang="en-US" dirty="0" err="1" smtClean="0"/>
              <a:t>dan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3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3 </a:t>
            </a:r>
            <a:r>
              <a:rPr lang="en-US" dirty="0" err="1" smtClean="0"/>
              <a:t>dan</a:t>
            </a:r>
            <a:r>
              <a:rPr lang="en-US" dirty="0" smtClean="0"/>
              <a:t> 4. </a:t>
            </a:r>
            <a:r>
              <a:rPr lang="en-US" dirty="0" err="1" smtClean="0"/>
              <a:t>Urutkan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, </a:t>
            </a:r>
            <a:r>
              <a:rPr lang="en-US" dirty="0" err="1" smtClean="0"/>
              <a:t>ambil</a:t>
            </a:r>
            <a:r>
              <a:rPr lang="en-US" dirty="0" smtClean="0"/>
              <a:t> C yang </a:t>
            </a:r>
            <a:r>
              <a:rPr lang="en-US" dirty="0" err="1" smtClean="0"/>
              <a:t>bersesuaian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5224" t="23660" r="16186" b="14481"/>
          <a:stretch/>
        </p:blipFill>
        <p:spPr bwMode="auto">
          <a:xfrm>
            <a:off x="457200" y="1752600"/>
            <a:ext cx="80772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693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5.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lvl="1" indent="0">
              <a:lnSpc>
                <a:spcPct val="90000"/>
              </a:lnSpc>
              <a:buNone/>
            </a:pP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tetapkan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data yang </a:t>
            </a:r>
            <a:r>
              <a:rPr lang="en-US" dirty="0" err="1" smtClean="0"/>
              <a:t>dievaluasi</a:t>
            </a:r>
            <a:r>
              <a:rPr lang="en-US" dirty="0" smtClean="0"/>
              <a:t>.</a:t>
            </a:r>
          </a:p>
          <a:p>
            <a:pPr marL="344488" lvl="1" indent="0">
              <a:lnSpc>
                <a:spcPct val="90000"/>
              </a:lnSpc>
              <a:buNone/>
            </a:pPr>
            <a:endParaRPr lang="en-US" dirty="0"/>
          </a:p>
          <a:p>
            <a:pPr marL="344488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344488" lvl="1" indent="0">
              <a:lnSpc>
                <a:spcPct val="90000"/>
              </a:lnSpc>
              <a:buNone/>
            </a:pPr>
            <a:endParaRPr lang="en-US" dirty="0"/>
          </a:p>
          <a:p>
            <a:pPr marL="344488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344488" lvl="1" indent="0">
              <a:lnSpc>
                <a:spcPct val="90000"/>
              </a:lnSpc>
              <a:buNone/>
            </a:pPr>
            <a:endParaRPr lang="en-US" dirty="0"/>
          </a:p>
          <a:p>
            <a:pPr marL="344488" lvl="1" indent="0">
              <a:lnSpc>
                <a:spcPct val="90000"/>
              </a:lnSpc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: Data yang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Normal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5224" t="24367" r="16139" b="56076"/>
          <a:stretch/>
        </p:blipFill>
        <p:spPr bwMode="auto">
          <a:xfrm>
            <a:off x="609600" y="3124200"/>
            <a:ext cx="7772400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397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Konsep dasar dari </a:t>
            </a:r>
            <a:r>
              <a:rPr lang="en-US">
                <a:solidFill>
                  <a:srgbClr val="000099"/>
                </a:solidFill>
              </a:rPr>
              <a:t>K-Means</a:t>
            </a:r>
            <a:r>
              <a:rPr lang="en-US"/>
              <a:t> adalah pencarian pusat cluster secara iteratif. </a:t>
            </a:r>
          </a:p>
          <a:p>
            <a:r>
              <a:rPr lang="da-DK"/>
              <a:t>Pusat cluster ditetapkan berdasarkan jarak setiap data ke pusat cluster. </a:t>
            </a:r>
          </a:p>
          <a:p>
            <a:r>
              <a:rPr lang="da-DK"/>
              <a:t>Proses clustering dimulai dengan mengidentifikasi data yang akan dicluster, x</a:t>
            </a:r>
            <a:r>
              <a:rPr lang="da-DK" baseline="-25000"/>
              <a:t>ij</a:t>
            </a:r>
            <a:r>
              <a:rPr lang="da-DK"/>
              <a:t> (i=1,...,n; j=1,...,m) dengan n adalah jumlah data yang akan dicluster dan m adalah jumlah variabel.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48050"/>
          </a:xfrm>
        </p:spPr>
        <p:txBody>
          <a:bodyPr/>
          <a:lstStyle/>
          <a:p>
            <a:r>
              <a:rPr lang="da-DK" sz="2400"/>
              <a:t>Pada awal iterasi, pusat setiap cluster ditetapkan secara bebas (sembarang), c</a:t>
            </a:r>
            <a:r>
              <a:rPr lang="da-DK" sz="2400" baseline="-25000"/>
              <a:t>kj</a:t>
            </a:r>
            <a:r>
              <a:rPr lang="da-DK" sz="2400"/>
              <a:t> (k=1,...,K; j=1,...,m). </a:t>
            </a:r>
          </a:p>
          <a:p>
            <a:r>
              <a:rPr lang="da-DK" sz="2400"/>
              <a:t>Kemudian dihitung jarak antara setiap data dengan setiap pusat cluster. </a:t>
            </a:r>
          </a:p>
          <a:p>
            <a:r>
              <a:rPr lang="da-DK" sz="2400"/>
              <a:t>Untuk melakukan penghitungan jarak data ke-i (X</a:t>
            </a:r>
            <a:r>
              <a:rPr lang="da-DK" sz="2400" baseline="-25000"/>
              <a:t>i</a:t>
            </a:r>
            <a:r>
              <a:rPr lang="da-DK" sz="2400"/>
              <a:t>) pada pusat cluster ke-k (C</a:t>
            </a:r>
            <a:r>
              <a:rPr lang="da-DK" sz="2400" baseline="-25000"/>
              <a:t>k</a:t>
            </a:r>
            <a:r>
              <a:rPr lang="da-DK" sz="2400"/>
              <a:t>), diberi nama (d</a:t>
            </a:r>
            <a:r>
              <a:rPr lang="da-DK" sz="2400" baseline="-25000"/>
              <a:t>ik</a:t>
            </a:r>
            <a:r>
              <a:rPr lang="da-DK" sz="2400"/>
              <a:t>), dapat digunakan formula Euclidean, yaitu:</a:t>
            </a:r>
            <a:r>
              <a:rPr lang="en-US" sz="2400"/>
              <a:t> 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2376488" y="4826000"/>
          <a:ext cx="32337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307532" imgH="495085" progId="Equation.3">
                  <p:embed/>
                </p:oleObj>
              </mc:Choice>
              <mc:Fallback>
                <p:oleObj name="Equation" r:id="rId3" imgW="1307532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826000"/>
                        <a:ext cx="3233737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8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750"/>
            <a:ext cx="8229600" cy="37655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da-DK" sz="2400"/>
              <a:t>Suatu data akan menjadi anggota dari cluster ke-J apabila jarak data tersebut ke pusat cluster ke-J bernilai paling kecil jika dibandingkan dengan jarak ke pusat cluster lainnya. </a:t>
            </a:r>
          </a:p>
          <a:p>
            <a:pPr algn="just">
              <a:lnSpc>
                <a:spcPct val="90000"/>
              </a:lnSpc>
            </a:pPr>
            <a:r>
              <a:rPr lang="da-DK" sz="2400"/>
              <a:t>Selanjutnya, kelompokkan data-data yang menjadi anggota pada setiap cluster. </a:t>
            </a:r>
          </a:p>
          <a:p>
            <a:pPr algn="just">
              <a:lnSpc>
                <a:spcPct val="90000"/>
              </a:lnSpc>
            </a:pPr>
            <a:r>
              <a:rPr lang="da-DK" sz="2400"/>
              <a:t>Nilai pusat cluster yang baru dapat dihitung dengan cara mencari nilai rata-rata dari data-data yang menjadi anggota pada cluster tersebut, dengan rumus:</a:t>
            </a:r>
            <a:endParaRPr lang="en-US" sz="2400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2286000" y="5237163"/>
          <a:ext cx="42211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311400" imgH="647700" progId="Equation.3">
                  <p:embed/>
                </p:oleObj>
              </mc:Choice>
              <mc:Fallback>
                <p:oleObj name="Equation" r:id="rId3" imgW="23114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37163"/>
                        <a:ext cx="4221163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0363"/>
            <a:ext cx="8229600" cy="4362450"/>
          </a:xfrm>
        </p:spPr>
        <p:txBody>
          <a:bodyPr/>
          <a:lstStyle/>
          <a:p>
            <a:pPr marL="495300" indent="-495300" algn="just">
              <a:lnSpc>
                <a:spcPct val="90000"/>
              </a:lnSpc>
            </a:pPr>
            <a:r>
              <a:rPr lang="da-DK" sz="2400"/>
              <a:t>Algoritma:</a:t>
            </a:r>
          </a:p>
          <a:p>
            <a:pPr marL="990600" lvl="1" indent="-315913">
              <a:lnSpc>
                <a:spcPct val="90000"/>
              </a:lnSpc>
            </a:pPr>
            <a:r>
              <a:rPr lang="en-US" sz="2000"/>
              <a:t>Tentukan jumlah cluster (K), tetapkan pusat cluster sembarang</a:t>
            </a:r>
            <a:r>
              <a:rPr lang="en-US" sz="2000" i="1"/>
              <a:t>.</a:t>
            </a:r>
            <a:endParaRPr lang="en-US" sz="2000"/>
          </a:p>
          <a:p>
            <a:pPr marL="990600" lvl="1" indent="-315913">
              <a:lnSpc>
                <a:spcPct val="90000"/>
              </a:lnSpc>
            </a:pPr>
            <a:r>
              <a:rPr lang="en-US" sz="2000"/>
              <a:t>Hitung jarak setiap data ke pusat cluster</a:t>
            </a:r>
            <a:r>
              <a:rPr lang="en-US" sz="2000" i="1"/>
              <a:t>.</a:t>
            </a:r>
            <a:endParaRPr lang="en-US" sz="2000"/>
          </a:p>
          <a:p>
            <a:pPr marL="990600" lvl="1" indent="-315913">
              <a:lnSpc>
                <a:spcPct val="90000"/>
              </a:lnSpc>
            </a:pPr>
            <a:r>
              <a:rPr lang="da-DK" sz="2000"/>
              <a:t>Kelompokkan data ke dalam cluster yang dengan jarak yang paling pendek</a:t>
            </a:r>
            <a:r>
              <a:rPr lang="da-DK" sz="2000" i="1"/>
              <a:t>.</a:t>
            </a:r>
            <a:endParaRPr lang="en-US" sz="2000"/>
          </a:p>
          <a:p>
            <a:pPr marL="990600" lvl="1" indent="-315913">
              <a:lnSpc>
                <a:spcPct val="90000"/>
              </a:lnSpc>
            </a:pPr>
            <a:r>
              <a:rPr lang="da-DK" sz="2000"/>
              <a:t>Hitung pusat cluster.</a:t>
            </a:r>
            <a:endParaRPr lang="en-US" sz="2000"/>
          </a:p>
          <a:p>
            <a:pPr marL="990600" lvl="1" indent="-315913">
              <a:lnSpc>
                <a:spcPct val="90000"/>
              </a:lnSpc>
            </a:pPr>
            <a:r>
              <a:rPr lang="da-DK" sz="2000"/>
              <a:t>Ulangi langkah 2 - 4 hingga sudah tidak ada lagi data yang berpindah ke cluster yang lain</a:t>
            </a:r>
            <a:r>
              <a:rPr lang="da-DK" sz="2000" i="1"/>
              <a:t>.</a:t>
            </a:r>
            <a:endParaRPr lang="en-US" sz="2000"/>
          </a:p>
          <a:p>
            <a:pPr marL="990600" lvl="1" indent="-315913" algn="just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964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BMI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Persamaan</a:t>
            </a:r>
            <a:r>
              <a:rPr lang="en-US" dirty="0" smtClean="0"/>
              <a:t> BMI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35633" r="60256" b="39852"/>
          <a:stretch/>
        </p:blipFill>
        <p:spPr bwMode="auto">
          <a:xfrm>
            <a:off x="762000" y="2432538"/>
            <a:ext cx="4038600" cy="2139462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12820" t="26226" r="59455" b="41562"/>
          <a:stretch/>
        </p:blipFill>
        <p:spPr bwMode="auto">
          <a:xfrm>
            <a:off x="5638800" y="4267200"/>
            <a:ext cx="3505200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717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Diketahui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BMI &amp; 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4070" t="18814" r="35097" b="10206"/>
          <a:stretch/>
        </p:blipFill>
        <p:spPr bwMode="auto">
          <a:xfrm>
            <a:off x="685800" y="1447800"/>
            <a:ext cx="28956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75324" y="1447800"/>
            <a:ext cx="3429000" cy="4419600"/>
            <a:chOff x="4724400" y="1412631"/>
            <a:chExt cx="2752188" cy="3797544"/>
          </a:xfrm>
        </p:grpSpPr>
        <p:pic>
          <p:nvPicPr>
            <p:cNvPr id="6" name="Picture 5"/>
            <p:cNvPicPr/>
            <p:nvPr/>
          </p:nvPicPr>
          <p:blipFill rotWithShape="1">
            <a:blip r:embed="rId3"/>
            <a:srcRect l="44551" t="54446" r="28045" b="8210"/>
            <a:stretch/>
          </p:blipFill>
          <p:spPr bwMode="auto">
            <a:xfrm>
              <a:off x="4753708" y="1412631"/>
              <a:ext cx="2722880" cy="20859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/>
            <p:cNvPicPr/>
            <p:nvPr/>
          </p:nvPicPr>
          <p:blipFill rotWithShape="1">
            <a:blip r:embed="rId4"/>
            <a:srcRect l="12660" t="28222" r="62437" b="38427"/>
            <a:stretch/>
          </p:blipFill>
          <p:spPr bwMode="auto">
            <a:xfrm>
              <a:off x="4724400" y="3352800"/>
              <a:ext cx="2466975" cy="18573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940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Tetapkan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cluster </a:t>
            </a:r>
            <a:r>
              <a:rPr lang="en-US" dirty="0" err="1" smtClean="0"/>
              <a:t>sembarang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cluster = 3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/>
              <a:t>pusat</a:t>
            </a:r>
            <a:r>
              <a:rPr lang="en-US" dirty="0"/>
              <a:t> cluster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 smtClean="0"/>
              <a:t>misalkan</a:t>
            </a:r>
            <a:r>
              <a:rPr lang="en-US" dirty="0"/>
              <a:t> </a:t>
            </a:r>
            <a:r>
              <a:rPr lang="nl-NL" dirty="0" smtClean="0"/>
              <a:t>kita </a:t>
            </a:r>
            <a:r>
              <a:rPr lang="nl-NL" dirty="0"/>
              <a:t>tentukan c1 = (20,9); c2 = (23,10); dan  </a:t>
            </a:r>
            <a:r>
              <a:rPr lang="nl-NL" dirty="0" smtClean="0"/>
              <a:t>   c3 =</a:t>
            </a:r>
            <a:r>
              <a:rPr lang="en-US" dirty="0" smtClean="0"/>
              <a:t>(</a:t>
            </a:r>
            <a:r>
              <a:rPr lang="en-US" dirty="0"/>
              <a:t>27,11)</a:t>
            </a:r>
          </a:p>
        </p:txBody>
      </p:sp>
    </p:spTree>
    <p:extLst>
      <p:ext uri="{BB962C8B-B14F-4D97-AF65-F5344CB8AC3E}">
        <p14:creationId xmlns:p14="http://schemas.microsoft.com/office/powerpoint/2010/main" val="297740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data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cluster. 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4584" t="16212" r="51281" b="31015"/>
          <a:stretch/>
        </p:blipFill>
        <p:spPr bwMode="auto">
          <a:xfrm>
            <a:off x="2057400" y="1828800"/>
            <a:ext cx="419100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311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Neighbor - 1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Konsep dasar dari </a:t>
            </a:r>
            <a:r>
              <a:rPr lang="da-DK">
                <a:solidFill>
                  <a:srgbClr val="000099"/>
                </a:solidFill>
              </a:rPr>
              <a:t>K-NN</a:t>
            </a:r>
            <a:r>
              <a:rPr lang="da-DK"/>
              <a:t> adalah mencari </a:t>
            </a:r>
            <a:r>
              <a:rPr lang="da-DK">
                <a:solidFill>
                  <a:srgbClr val="FF0000"/>
                </a:solidFill>
              </a:rPr>
              <a:t>jarak terdekat</a:t>
            </a:r>
            <a:r>
              <a:rPr lang="da-DK"/>
              <a:t> antara data yang akan dievaluasi dengan K tetangga terdekatnya dalam data pelatihan. </a:t>
            </a:r>
          </a:p>
          <a:p>
            <a:r>
              <a:rPr lang="en-US"/>
              <a:t>Penghitungan jarak dilakukan dengan konsep Euclidean. </a:t>
            </a:r>
          </a:p>
          <a:p>
            <a:r>
              <a:rPr lang="en-US"/>
              <a:t>Jumlah kelas yang paling banyak dengan jarak terdekat tersebut akan menjadi kelas dimana data evaluasi tersebut berada. </a:t>
            </a:r>
          </a:p>
        </p:txBody>
      </p:sp>
    </p:spTree>
    <p:extLst>
      <p:ext uri="{BB962C8B-B14F-4D97-AF65-F5344CB8AC3E}">
        <p14:creationId xmlns:p14="http://schemas.microsoft.com/office/powerpoint/2010/main" val="34935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28800" y="1514474"/>
            <a:ext cx="3200400" cy="4505326"/>
            <a:chOff x="2502876" y="1514474"/>
            <a:chExt cx="2105025" cy="2757854"/>
          </a:xfrm>
        </p:grpSpPr>
        <p:pic>
          <p:nvPicPr>
            <p:cNvPr id="4" name="Picture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04" t="18244" r="49679" b="24459"/>
            <a:stretch/>
          </p:blipFill>
          <p:spPr bwMode="auto">
            <a:xfrm>
              <a:off x="2502876" y="1514474"/>
              <a:ext cx="2105025" cy="191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64" t="47606" r="12019" b="26453"/>
            <a:stretch/>
          </p:blipFill>
          <p:spPr bwMode="auto">
            <a:xfrm>
              <a:off x="2502876" y="3405553"/>
              <a:ext cx="2047875" cy="8667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979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3. </a:t>
            </a:r>
            <a:r>
              <a:rPr lang="it-IT" sz="2800" dirty="0"/>
              <a:t>Suatu data akan menjadi anggota dari suatu</a:t>
            </a:r>
            <a:br>
              <a:rPr lang="it-IT" sz="2800" dirty="0"/>
            </a:br>
            <a:r>
              <a:rPr lang="en-US" sz="2800" dirty="0"/>
              <a:t>cluster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terkecil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fi-FI" sz="2800" dirty="0"/>
              <a:t>clusternya</a:t>
            </a:r>
            <a:r>
              <a:rPr lang="fi-FI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 Misalkan untuk data pertama, jarak</a:t>
            </a:r>
            <a:br>
              <a:rPr lang="fi-FI" dirty="0"/>
            </a:b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cluster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it-IT" dirty="0" smtClean="0"/>
              <a:t>data </a:t>
            </a:r>
            <a:r>
              <a:rPr lang="it-IT" dirty="0"/>
              <a:t>pertama akan menjadi anggota dari </a:t>
            </a:r>
            <a:r>
              <a:rPr lang="it-IT" dirty="0" smtClean="0"/>
              <a:t>cluster </a:t>
            </a:r>
            <a:r>
              <a:rPr lang="en-US" dirty="0" err="1" smtClean="0"/>
              <a:t>ketiga</a:t>
            </a:r>
            <a:r>
              <a:rPr lang="en-US" dirty="0"/>
              <a:t>.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pt-BR" dirty="0" smtClean="0"/>
              <a:t>terkecil </a:t>
            </a:r>
            <a:r>
              <a:rPr lang="pt-BR" dirty="0"/>
              <a:t>ada pada cluster ketiga, maka </a:t>
            </a:r>
            <a:r>
              <a:rPr lang="pt-BR" dirty="0" smtClean="0"/>
              <a:t>data </a:t>
            </a:r>
            <a:r>
              <a:rPr lang="sv-SE" dirty="0" smtClean="0"/>
              <a:t>tersebut </a:t>
            </a:r>
            <a:r>
              <a:rPr lang="sv-SE" dirty="0"/>
              <a:t>akan masuk pada cluster ketiga. </a:t>
            </a:r>
            <a:r>
              <a:rPr lang="sv-SE" dirty="0" smtClean="0"/>
              <a:t>Posisi </a:t>
            </a:r>
            <a:r>
              <a:rPr lang="nb-NO" dirty="0" smtClean="0"/>
              <a:t>cluster </a:t>
            </a:r>
            <a:r>
              <a:rPr lang="nb-NO" dirty="0"/>
              <a:t>selengkapnya dapt dilihat pada Tabel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1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3365" t="16819" r="13461" b="5644"/>
          <a:stretch/>
        </p:blipFill>
        <p:spPr bwMode="auto">
          <a:xfrm>
            <a:off x="1066800" y="990600"/>
            <a:ext cx="4267200" cy="510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8019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cluster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cluster </a:t>
            </a:r>
            <a:r>
              <a:rPr lang="en-US" dirty="0" err="1" smtClean="0"/>
              <a:t>pertama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4 data </a:t>
            </a:r>
            <a:r>
              <a:rPr lang="en-US" dirty="0" err="1"/>
              <a:t>yaitu</a:t>
            </a:r>
            <a:r>
              <a:rPr lang="en-US" dirty="0"/>
              <a:t> data ke-5, 6, 7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ke-10, </a:t>
            </a:r>
            <a:r>
              <a:rPr lang="en-US" dirty="0" err="1"/>
              <a:t>sehingga</a:t>
            </a:r>
            <a:r>
              <a:rPr lang="en-US" dirty="0"/>
              <a:t>:</a:t>
            </a:r>
          </a:p>
          <a:p>
            <a:r>
              <a:rPr lang="en-US" dirty="0"/>
              <a:t>C11 = (17,93+17,72+18,71+18,42) / 4 = 18,19</a:t>
            </a:r>
          </a:p>
          <a:p>
            <a:r>
              <a:rPr lang="en-US" dirty="0"/>
              <a:t>C12 = (12,85+12,00+11,53+11,20) / 4 = 11,89</a:t>
            </a:r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cluster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7 data </a:t>
            </a:r>
            <a:r>
              <a:rPr lang="en-US" dirty="0" err="1"/>
              <a:t>yaitu</a:t>
            </a:r>
            <a:r>
              <a:rPr lang="en-US" dirty="0"/>
              <a:t> data </a:t>
            </a:r>
            <a:r>
              <a:rPr lang="en-US" dirty="0" smtClean="0"/>
              <a:t>ke-3, 4</a:t>
            </a:r>
            <a:r>
              <a:rPr lang="en-US" dirty="0"/>
              <a:t>, 9, 16, 17, 18 </a:t>
            </a:r>
            <a:r>
              <a:rPr lang="en-US" dirty="0" err="1"/>
              <a:t>dan</a:t>
            </a:r>
            <a:r>
              <a:rPr lang="en-US" dirty="0"/>
              <a:t> data ke-19, </a:t>
            </a:r>
            <a:r>
              <a:rPr lang="en-US" dirty="0" err="1"/>
              <a:t>sehingga</a:t>
            </a:r>
            <a:r>
              <a:rPr lang="en-US" dirty="0"/>
              <a:t> :</a:t>
            </a:r>
          </a:p>
          <a:p>
            <a:r>
              <a:rPr lang="en-US" dirty="0"/>
              <a:t>C21 = (</a:t>
            </a:r>
            <a:r>
              <a:rPr lang="en-US" dirty="0" smtClean="0"/>
              <a:t>19,71+21,05+19,15+19,14+21,09 +18,71+20,58</a:t>
            </a:r>
            <a:r>
              <a:rPr lang="en-US" dirty="0"/>
              <a:t>) / 7 = 19,92</a:t>
            </a:r>
          </a:p>
          <a:p>
            <a:r>
              <a:rPr lang="en-US" dirty="0"/>
              <a:t>C22 = (</a:t>
            </a:r>
            <a:r>
              <a:rPr lang="en-US" dirty="0" smtClean="0"/>
              <a:t>10,93+10,38+11,8+12,11+10,67+12,36 +10,8</a:t>
            </a:r>
            <a:r>
              <a:rPr lang="en-US" dirty="0"/>
              <a:t>) / 7 = 11,29</a:t>
            </a:r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cluster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9 data </a:t>
            </a:r>
            <a:r>
              <a:rPr lang="en-US" dirty="0" err="1"/>
              <a:t>yaitu</a:t>
            </a:r>
            <a:r>
              <a:rPr lang="en-US" dirty="0"/>
              <a:t> data </a:t>
            </a:r>
            <a:r>
              <a:rPr lang="en-US" dirty="0" smtClean="0"/>
              <a:t>ke-1, </a:t>
            </a:r>
            <a:r>
              <a:rPr lang="nl-NL" dirty="0" smtClean="0"/>
              <a:t>2</a:t>
            </a:r>
            <a:r>
              <a:rPr lang="nl-NL" dirty="0"/>
              <a:t>, 8, 11, 12, 13, 14, 15 dan data </a:t>
            </a:r>
            <a:r>
              <a:rPr lang="nl-NL" dirty="0" smtClean="0"/>
              <a:t>ke-20, </a:t>
            </a:r>
            <a:r>
              <a:rPr lang="en-US" dirty="0" err="1" smtClean="0"/>
              <a:t>sehingga</a:t>
            </a:r>
            <a:endParaRPr lang="en-US" dirty="0"/>
          </a:p>
          <a:p>
            <a:r>
              <a:rPr lang="en-US" dirty="0" smtClean="0"/>
              <a:t>C31 </a:t>
            </a:r>
            <a:r>
              <a:rPr lang="en-US" dirty="0"/>
              <a:t>= (</a:t>
            </a:r>
            <a:r>
              <a:rPr lang="en-US" dirty="0" smtClean="0"/>
              <a:t>22,21+43,25+25,86+22,94+26,89+24,91 +22,99+26,81+27,66</a:t>
            </a:r>
            <a:r>
              <a:rPr lang="en-US" dirty="0"/>
              <a:t>) / 9 = 27,06</a:t>
            </a:r>
          </a:p>
          <a:p>
            <a:r>
              <a:rPr lang="en-US" dirty="0"/>
              <a:t>C32 = (</a:t>
            </a:r>
            <a:r>
              <a:rPr lang="en-US" dirty="0" smtClean="0"/>
              <a:t>11,64+8,95+9,33+10,6+10,44+10,63+11,47+9,17+9,94</a:t>
            </a:r>
            <a:r>
              <a:rPr lang="en-US" dirty="0"/>
              <a:t>) / 9 = 10,24</a:t>
            </a:r>
          </a:p>
        </p:txBody>
      </p:sp>
    </p:spTree>
    <p:extLst>
      <p:ext uri="{BB962C8B-B14F-4D97-AF65-F5344CB8AC3E}">
        <p14:creationId xmlns:p14="http://schemas.microsoft.com/office/powerpoint/2010/main" val="3472619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 </a:t>
            </a:r>
            <a:r>
              <a:rPr lang="it-IT" sz="3200" dirty="0"/>
              <a:t>Ulangi langkah 2 hingga posisi data sudah</a:t>
            </a:r>
            <a:br>
              <a:rPr lang="it-IT" sz="3200" dirty="0"/>
            </a:b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mengalami</a:t>
            </a:r>
            <a:r>
              <a:rPr lang="en-US" sz="3200" dirty="0"/>
              <a:t> </a:t>
            </a:r>
            <a:r>
              <a:rPr lang="en-US" sz="3200" dirty="0" err="1"/>
              <a:t>perubahan</a:t>
            </a:r>
            <a:r>
              <a:rPr lang="en-US" sz="32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269" t="15393" r="47917" b="7924"/>
          <a:stretch/>
        </p:blipFill>
        <p:spPr bwMode="auto">
          <a:xfrm>
            <a:off x="914400" y="1524000"/>
            <a:ext cx="3200400" cy="449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7949" t="16533" r="48237" b="7640"/>
          <a:stretch/>
        </p:blipFill>
        <p:spPr bwMode="auto">
          <a:xfrm>
            <a:off x="5029200" y="1482969"/>
            <a:ext cx="3124200" cy="45192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6700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seterusnya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2083" t="9407" r="33013" b="56385"/>
          <a:stretch/>
        </p:blipFill>
        <p:spPr bwMode="auto">
          <a:xfrm>
            <a:off x="381000" y="1447800"/>
            <a:ext cx="35814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/>
          <a:srcRect l="52244" t="43900" r="32852" b="22463"/>
          <a:stretch/>
        </p:blipFill>
        <p:spPr bwMode="auto">
          <a:xfrm>
            <a:off x="4267200" y="1524000"/>
            <a:ext cx="358140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4205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Karena pada iterasi ke-8 dan ke-9 (Tabel 7 </a:t>
            </a:r>
            <a:r>
              <a:rPr lang="sv-SE" dirty="0" smtClean="0"/>
              <a:t>&amp; 8</a:t>
            </a:r>
            <a:r>
              <a:rPr lang="sv-SE" dirty="0"/>
              <a:t>) posisi cluster tidak berubah, maka </a:t>
            </a:r>
            <a:r>
              <a:rPr lang="sv-SE" dirty="0" smtClean="0"/>
              <a:t>iterasi </a:t>
            </a:r>
            <a:r>
              <a:rPr lang="en-US" dirty="0" err="1" smtClean="0"/>
              <a:t>dihentikan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3 cluster </a:t>
            </a:r>
            <a:r>
              <a:rPr lang="en-US" dirty="0"/>
              <a:t>:</a:t>
            </a:r>
          </a:p>
          <a:p>
            <a:r>
              <a:rPr lang="en-US" dirty="0" smtClean="0"/>
              <a:t>Cluster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</a:t>
            </a:r>
            <a:r>
              <a:rPr lang="en-US" dirty="0" smtClean="0"/>
              <a:t>19,53; 11,52</a:t>
            </a:r>
            <a:r>
              <a:rPr lang="en-US" dirty="0"/>
              <a:t>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BMI </a:t>
            </a:r>
            <a:r>
              <a:rPr lang="en-US" dirty="0" smtClean="0"/>
              <a:t>normal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smtClean="0"/>
              <a:t>Cluster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(25,44; </a:t>
            </a:r>
            <a:r>
              <a:rPr lang="en-US" dirty="0" smtClean="0"/>
              <a:t>10,22)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kelompok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BMI </a:t>
            </a:r>
            <a:r>
              <a:rPr lang="en-US" dirty="0" err="1"/>
              <a:t>obesitas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/>
              <a:t>sedang</a:t>
            </a:r>
            <a:r>
              <a:rPr lang="en-US" dirty="0"/>
              <a:t>.</a:t>
            </a:r>
          </a:p>
          <a:p>
            <a:r>
              <a:rPr lang="en-US" dirty="0" smtClean="0"/>
              <a:t>Cluster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(43,25; </a:t>
            </a:r>
            <a:r>
              <a:rPr lang="en-US" dirty="0" smtClean="0"/>
              <a:t>8,95)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kelompok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BMI </a:t>
            </a:r>
            <a:r>
              <a:rPr lang="en-US" dirty="0" err="1"/>
              <a:t>obesitas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17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Neighbor - 2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0525"/>
            <a:ext cx="8229600" cy="4135438"/>
          </a:xfrm>
        </p:spPr>
        <p:txBody>
          <a:bodyPr>
            <a:normAutofit fontScale="92500"/>
          </a:bodyPr>
          <a:lstStyle/>
          <a:p>
            <a:pPr marL="571500" indent="-571500">
              <a:lnSpc>
                <a:spcPct val="90000"/>
              </a:lnSpc>
            </a:pPr>
            <a:r>
              <a:rPr lang="da-DK" dirty="0"/>
              <a:t>Algoritma</a:t>
            </a:r>
          </a:p>
          <a:p>
            <a:pPr marL="858838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parameter K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.</a:t>
            </a:r>
          </a:p>
          <a:p>
            <a:pPr marL="858838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pelatihan</a:t>
            </a:r>
            <a:r>
              <a:rPr lang="en-US" dirty="0"/>
              <a:t>. </a:t>
            </a:r>
          </a:p>
          <a:p>
            <a:pPr marL="858838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(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-K.</a:t>
            </a:r>
          </a:p>
          <a:p>
            <a:pPr marL="858838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Pasangkan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(C) yang </a:t>
            </a:r>
            <a:r>
              <a:rPr lang="en-US" dirty="0" err="1"/>
              <a:t>bersesuaian</a:t>
            </a:r>
            <a:r>
              <a:rPr lang="en-US" dirty="0"/>
              <a:t>.</a:t>
            </a:r>
          </a:p>
          <a:p>
            <a:pPr marL="858838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tetapkan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data yang </a:t>
            </a:r>
            <a:r>
              <a:rPr lang="en-US" dirty="0" err="1"/>
              <a:t>dievaluasi</a:t>
            </a:r>
            <a:r>
              <a:rPr lang="en-US" dirty="0"/>
              <a:t>.</a:t>
            </a:r>
          </a:p>
          <a:p>
            <a:pPr marL="839788" lvl="1" indent="-495300">
              <a:lnSpc>
                <a:spcPct val="90000"/>
              </a:lnSpc>
            </a:pPr>
            <a:endParaRPr lang="en-US" dirty="0"/>
          </a:p>
        </p:txBody>
      </p:sp>
      <p:sp>
        <p:nvSpPr>
          <p:cNvPr id="17715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94663" y="5891213"/>
            <a:ext cx="579437" cy="538162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20 data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sebagai</a:t>
            </a:r>
            <a:r>
              <a:rPr lang="en-US" dirty="0"/>
              <a:t> basis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endParaRPr lang="en-US" dirty="0"/>
          </a:p>
          <a:p>
            <a:pPr marL="0" indent="0">
              <a:buNone/>
            </a:pPr>
            <a:r>
              <a:rPr lang="sv-SE" dirty="0"/>
              <a:t>status gizi berdasarkan tinggi badan, berat</a:t>
            </a:r>
          </a:p>
          <a:p>
            <a:pPr marL="0" indent="0">
              <a:buNone/>
            </a:pPr>
            <a:r>
              <a:rPr lang="en-US" dirty="0" err="1"/>
              <a:t>badan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,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darah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sistolik</a:t>
            </a:r>
            <a:r>
              <a:rPr lang="en-US" dirty="0"/>
              <a:t>,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diastolic,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nn-NO" dirty="0"/>
              <a:t>lingkar lengan atas, lingkar lengan bawah,</a:t>
            </a:r>
          </a:p>
          <a:p>
            <a:pPr marL="0" indent="0">
              <a:buNone/>
            </a:pP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perut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panggul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8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1.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22520" r="10256" b="6500"/>
          <a:stretch/>
        </p:blipFill>
        <p:spPr bwMode="auto">
          <a:xfrm>
            <a:off x="381000" y="1606062"/>
            <a:ext cx="8382000" cy="4337538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682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dirty="0" err="1" smtClean="0"/>
              <a:t>Ingin</a:t>
            </a:r>
            <a:r>
              <a:rPr lang="en-US" sz="3200" dirty="0" smtClean="0"/>
              <a:t> </a:t>
            </a:r>
            <a:r>
              <a:rPr lang="en-US" sz="3200" dirty="0" err="1" smtClean="0"/>
              <a:t>diketahui</a:t>
            </a:r>
            <a:r>
              <a:rPr lang="en-US" sz="3200" dirty="0" smtClean="0"/>
              <a:t> status </a:t>
            </a:r>
            <a:r>
              <a:rPr lang="en-US" sz="3200" dirty="0" err="1" smtClean="0"/>
              <a:t>gizi</a:t>
            </a:r>
            <a:r>
              <a:rPr lang="en-US" sz="3200" dirty="0" smtClean="0"/>
              <a:t> </a:t>
            </a:r>
            <a:r>
              <a:rPr lang="en-US" sz="3200" dirty="0" err="1" smtClean="0"/>
              <a:t>seseorang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 smtClean="0"/>
              <a:t>tinggi </a:t>
            </a:r>
            <a:r>
              <a:rPr lang="sv-SE" dirty="0"/>
              <a:t>badan 175 cm, 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berat </a:t>
            </a:r>
            <a:r>
              <a:rPr lang="sv-SE" dirty="0"/>
              <a:t>badan </a:t>
            </a:r>
            <a:r>
              <a:rPr lang="sv-SE" dirty="0" smtClean="0"/>
              <a:t>67 </a:t>
            </a:r>
            <a:r>
              <a:rPr lang="en-US" dirty="0" smtClean="0"/>
              <a:t>kg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</a:t>
            </a:r>
            <a:r>
              <a:rPr lang="en-US" dirty="0" err="1"/>
              <a:t>lemak</a:t>
            </a:r>
            <a:r>
              <a:rPr lang="en-US" dirty="0"/>
              <a:t> 23%,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tekanan</a:t>
            </a:r>
            <a:r>
              <a:rPr lang="en-US" dirty="0" smtClean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r>
              <a:rPr lang="en-US" dirty="0" err="1"/>
              <a:t>sistolik</a:t>
            </a:r>
            <a:r>
              <a:rPr lang="en-US" dirty="0"/>
              <a:t> 97,</a:t>
            </a:r>
          </a:p>
          <a:p>
            <a:pPr marL="0" indent="0">
              <a:buNone/>
            </a:pP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r>
              <a:rPr lang="en-US" dirty="0" err="1"/>
              <a:t>diastolik</a:t>
            </a:r>
            <a:r>
              <a:rPr lang="en-US" dirty="0"/>
              <a:t> 67,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detak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 </a:t>
            </a:r>
            <a:r>
              <a:rPr lang="nn-NO" dirty="0" smtClean="0"/>
              <a:t>79/menit</a:t>
            </a:r>
            <a:r>
              <a:rPr lang="nn-NO" dirty="0"/>
              <a:t>,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lingkar </a:t>
            </a:r>
            <a:r>
              <a:rPr lang="nn-NO" dirty="0"/>
              <a:t>lengan atas 25 cm,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Lingkar lengan </a:t>
            </a:r>
            <a:r>
              <a:rPr lang="nn-NO" dirty="0"/>
              <a:t>bawah 15 cm,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lingkar </a:t>
            </a:r>
            <a:r>
              <a:rPr lang="nn-NO" dirty="0"/>
              <a:t>perut 75 cm,</a:t>
            </a:r>
          </a:p>
          <a:p>
            <a:pPr marL="0" indent="0">
              <a:buNone/>
            </a:pP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panggul</a:t>
            </a:r>
            <a:r>
              <a:rPr lang="en-US" dirty="0"/>
              <a:t> 95 cm.</a:t>
            </a:r>
          </a:p>
        </p:txBody>
      </p:sp>
    </p:spTree>
    <p:extLst>
      <p:ext uri="{BB962C8B-B14F-4D97-AF65-F5344CB8AC3E}">
        <p14:creationId xmlns:p14="http://schemas.microsoft.com/office/powerpoint/2010/main" val="8837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K, </a:t>
            </a:r>
            <a:r>
              <a:rPr lang="en-US" dirty="0" err="1" smtClean="0"/>
              <a:t>misal</a:t>
            </a:r>
            <a:r>
              <a:rPr lang="en-US" dirty="0" smtClean="0"/>
              <a:t> K=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2.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p </a:t>
            </a:r>
            <a:r>
              <a:rPr lang="en-US" dirty="0" err="1" smtClean="0"/>
              <a:t>ke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6346" t="19954" r="20353" b="64082"/>
          <a:stretch/>
        </p:blipFill>
        <p:spPr bwMode="auto">
          <a:xfrm>
            <a:off x="381000" y="3962400"/>
            <a:ext cx="8153400" cy="190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2821" t="53592" r="66026" b="13626"/>
          <a:stretch/>
        </p:blipFill>
        <p:spPr bwMode="auto">
          <a:xfrm>
            <a:off x="533400" y="1524000"/>
            <a:ext cx="2157412" cy="2057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Tabel</a:t>
            </a:r>
            <a:r>
              <a:rPr lang="en-US" sz="3200" dirty="0" smtClean="0"/>
              <a:t> 2.setelah </a:t>
            </a:r>
            <a:r>
              <a:rPr lang="en-US" sz="3200" dirty="0" err="1" smtClean="0"/>
              <a:t>ditambahkan</a:t>
            </a:r>
            <a:r>
              <a:rPr lang="en-US" sz="3200" dirty="0" smtClean="0"/>
              <a:t> </a:t>
            </a:r>
            <a:r>
              <a:rPr lang="en-US" sz="3200" dirty="0" err="1" smtClean="0"/>
              <a:t>jarak</a:t>
            </a:r>
            <a:r>
              <a:rPr lang="en-US" sz="3200" dirty="0" smtClean="0"/>
              <a:t> data </a:t>
            </a:r>
            <a:r>
              <a:rPr lang="en-US" sz="3200" dirty="0" err="1" smtClean="0"/>
              <a:t>uji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4743" t="19954" r="16346" b="19043"/>
          <a:stretch/>
        </p:blipFill>
        <p:spPr bwMode="auto">
          <a:xfrm>
            <a:off x="381000" y="1676400"/>
            <a:ext cx="8305800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45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884</Words>
  <Application>Microsoft Office PowerPoint</Application>
  <PresentationFormat>On-screen Show (4:3)</PresentationFormat>
  <Paragraphs>99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K-Nearest Neighbor dan K-means</vt:lpstr>
      <vt:lpstr>K-Nearest Neighbor - 1</vt:lpstr>
      <vt:lpstr>K-Nearest Neighbor - 2</vt:lpstr>
      <vt:lpstr>Contoh</vt:lpstr>
      <vt:lpstr>Tabel 1. </vt:lpstr>
      <vt:lpstr>Ingin diketahui status gizi seseorang</vt:lpstr>
      <vt:lpstr>Algoritma 1</vt:lpstr>
      <vt:lpstr>Algoritma 2. hitung jarak p ke d</vt:lpstr>
      <vt:lpstr>Tabel 2.setelah ditambahkan jarak data uji</vt:lpstr>
      <vt:lpstr>Algoritma 3 dan 4. Urutkan jarak mulai terkecil, ambil C yang bersesuaian</vt:lpstr>
      <vt:lpstr>Algoritma 5. </vt:lpstr>
      <vt:lpstr>K-Means</vt:lpstr>
      <vt:lpstr>K-Means</vt:lpstr>
      <vt:lpstr>K-Means</vt:lpstr>
      <vt:lpstr>K-Means </vt:lpstr>
      <vt:lpstr>Pengelompokan mahasiswa berdasarkan BMI dan Ukuran kerangka</vt:lpstr>
      <vt:lpstr>Diketahui data dan hitung BMI &amp; UK</vt:lpstr>
      <vt:lpstr>1. Tetapkan jumlah cluster dan pusat cluster sembarang</vt:lpstr>
      <vt:lpstr>2. Hitung jarak setiap data yang ada terhadap setiap pusat cluster. </vt:lpstr>
      <vt:lpstr>Masukkan ke tabel perhitungan jarak</vt:lpstr>
      <vt:lpstr>3. Suatu data akan menjadi anggota dari suatu cluster yang memiliki jarak terkecil dari pusat clusternya.</vt:lpstr>
      <vt:lpstr>PowerPoint Presentation</vt:lpstr>
      <vt:lpstr>4. Hitung pusat cluster baru</vt:lpstr>
      <vt:lpstr>5. Ulangi langkah 2 hingga posisi data sudah tidak mengalami perubahan.</vt:lpstr>
      <vt:lpstr>Dan seterusnya hingga tidak berubah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</dc:title>
  <dc:creator>WAHYUDI</dc:creator>
  <cp:lastModifiedBy>WAHYUDI</cp:lastModifiedBy>
  <cp:revision>12</cp:revision>
  <dcterms:created xsi:type="dcterms:W3CDTF">2016-05-14T07:53:39Z</dcterms:created>
  <dcterms:modified xsi:type="dcterms:W3CDTF">2016-05-16T03:53:45Z</dcterms:modified>
</cp:coreProperties>
</file>