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notesSlides/notesSlide11.xml" ContentType="application/vnd.openxmlformats-officedocument.presentationml.notesSlide+xml"/>
  <Override PartName="/ppt/tags/tag32.xml" ContentType="application/vnd.openxmlformats-officedocument.presentationml.tags+xml"/>
  <Override PartName="/ppt/notesSlides/notesSlide12.xml" ContentType="application/vnd.openxmlformats-officedocument.presentationml.notesSlide+xml"/>
  <Override PartName="/ppt/tags/tag33.xml" ContentType="application/vnd.openxmlformats-officedocument.presentationml.tags+xml"/>
  <Override PartName="/ppt/notesSlides/notesSlide13.xml" ContentType="application/vnd.openxmlformats-officedocument.presentationml.notesSlide+xml"/>
  <Override PartName="/ppt/tags/tag34.xml" ContentType="application/vnd.openxmlformats-officedocument.presentationml.tags+xml"/>
  <Override PartName="/ppt/notesSlides/notesSlide14.xml" ContentType="application/vnd.openxmlformats-officedocument.presentationml.notesSlide+xml"/>
  <Override PartName="/ppt/tags/tag35.xml" ContentType="application/vnd.openxmlformats-officedocument.presentationml.tags+xml"/>
  <Override PartName="/ppt/notesSlides/notesSlide15.xml" ContentType="application/vnd.openxmlformats-officedocument.presentationml.notesSlide+xml"/>
  <Override PartName="/ppt/tags/tag36.xml" ContentType="application/vnd.openxmlformats-officedocument.presentationml.tags+xml"/>
  <Override PartName="/ppt/notesSlides/notesSlide16.xml" ContentType="application/vnd.openxmlformats-officedocument.presentationml.notesSlide+xml"/>
  <Override PartName="/ppt/tags/tag37.xml" ContentType="application/vnd.openxmlformats-officedocument.presentationml.tags+xml"/>
  <Override PartName="/ppt/notesSlides/notesSlide17.xml" ContentType="application/vnd.openxmlformats-officedocument.presentationml.notesSlide+xml"/>
  <Override PartName="/ppt/tags/tag38.xml" ContentType="application/vnd.openxmlformats-officedocument.presentationml.tags+xml"/>
  <Override PartName="/ppt/notesSlides/notesSlide18.xml" ContentType="application/vnd.openxmlformats-officedocument.presentationml.notesSlide+xml"/>
  <Override PartName="/ppt/tags/tag3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7" r:id="rId5"/>
  </p:sldMasterIdLst>
  <p:notesMasterIdLst>
    <p:notesMasterId r:id="rId28"/>
  </p:notesMasterIdLst>
  <p:sldIdLst>
    <p:sldId id="292" r:id="rId6"/>
    <p:sldId id="683" r:id="rId7"/>
    <p:sldId id="293" r:id="rId8"/>
    <p:sldId id="2007579281" r:id="rId9"/>
    <p:sldId id="2007579277" r:id="rId10"/>
    <p:sldId id="2007579280" r:id="rId11"/>
    <p:sldId id="332" r:id="rId12"/>
    <p:sldId id="334" r:id="rId13"/>
    <p:sldId id="335" r:id="rId14"/>
    <p:sldId id="336" r:id="rId15"/>
    <p:sldId id="337" r:id="rId16"/>
    <p:sldId id="302" r:id="rId17"/>
    <p:sldId id="2007579279" r:id="rId18"/>
    <p:sldId id="2007579268" r:id="rId19"/>
    <p:sldId id="2007579288" r:id="rId20"/>
    <p:sldId id="2007579274" r:id="rId21"/>
    <p:sldId id="2007579270" r:id="rId22"/>
    <p:sldId id="2007579285" r:id="rId23"/>
    <p:sldId id="2007579287" r:id="rId24"/>
    <p:sldId id="2007579272" r:id="rId25"/>
    <p:sldId id="2007579267" r:id="rId26"/>
    <p:sldId id="2007579283"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760"/>
    <a:srgbClr val="005AB9"/>
    <a:srgbClr val="0070C0"/>
    <a:srgbClr val="CAE4FF"/>
    <a:srgbClr val="FF0000"/>
    <a:srgbClr val="F9D3D5"/>
    <a:srgbClr val="FDAB9C"/>
    <a:srgbClr val="E83B45"/>
    <a:srgbClr val="FDF1F2"/>
    <a:srgbClr val="FF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7658-4596-45F5-978F-1BD75C059B1A}" vWet="2" dt="2024-03-25T06:40:31.574"/>
    <p1510:client id="{9742F0AC-E075-441A-B73D-D2BF8637B06D}" v="175" dt="2024-03-25T06:43:56.43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8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08E47-D634-4DCD-976E-4D3C9764D2D7}" type="datetimeFigureOut">
              <a:rPr lang="zh-CN" altLang="en-US" smtClean="0"/>
              <a:pPr/>
              <a:t>2024/5/6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A93D3-0C88-48CE-AB3B-7B3FC44302C4}" type="slidenum">
              <a:rPr lang="zh-CN" altLang="en-US" smtClean="0"/>
              <a:pPr/>
              <a:t>‹#›</a:t>
            </a:fld>
            <a:endParaRPr lang="zh-CN" altLang="en-US"/>
          </a:p>
        </p:txBody>
      </p:sp>
    </p:spTree>
    <p:extLst>
      <p:ext uri="{BB962C8B-B14F-4D97-AF65-F5344CB8AC3E}">
        <p14:creationId xmlns:p14="http://schemas.microsoft.com/office/powerpoint/2010/main" val="96706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rPr>
              <a:t>项目代号：项目标记，清晰是哪个部门，主要针对什么的项目，同时可反映版本号、或时间周期的项目。</a:t>
            </a:r>
            <a:endParaRPr lang="en-US" altLang="zh-CN"/>
          </a:p>
          <a:p>
            <a:pPr marL="0" marR="0" indent="0" algn="l" defTabSz="1828800" rtl="0" fontAlgn="auto" latinLnBrk="0" hangingPunct="0">
              <a:lnSpc>
                <a:spcPct val="100000"/>
              </a:lnSpc>
              <a:spcBef>
                <a:spcPts val="0"/>
              </a:spcBef>
              <a:spcAft>
                <a:spcPts val="0"/>
              </a:spcAft>
              <a:buClrTx/>
              <a:buSzTx/>
              <a:buFontTx/>
              <a:buNone/>
            </a:pPr>
            <a:r>
              <a:rPr lang="zh-CN" altLang="en-US"/>
              <a:t>前缀：</a:t>
            </a:r>
            <a:r>
              <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rPr>
              <a:t>根据变革办提供的部门代码进行命名。</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545170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28210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latin typeface="微软雅黑" panose="020B0503020204020204" pitchFamily="34" charset="-122"/>
                <a:ea typeface="微软雅黑" panose="020B0503020204020204" pitchFamily="34" charset="-122"/>
              </a:rPr>
              <a:t>经营管理落地现状诊断及建议</a:t>
            </a:r>
            <a:endParaRPr lang="en-US" altLang="zh-CN" b="1">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管理体系优化试行发布</a:t>
            </a: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制度试行落地管理</a:t>
            </a: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t>正式发布统筹性管理制度</a:t>
            </a:r>
            <a:endParaRPr lang="zh-CN" altLang="zh-CN" b="1"/>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solidFill>
                <a:schemeClr val="tx1">
                  <a:lumMod val="50000"/>
                  <a:lumOff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solidFill>
                <a:schemeClr val="tx1">
                  <a:lumMod val="50000"/>
                  <a:lumOff val="50000"/>
                </a:schemeClr>
              </a:solidFill>
            </a:endParaRPr>
          </a:p>
          <a:p>
            <a:endParaRPr lang="zh-CN" altLang="en-US"/>
          </a:p>
        </p:txBody>
      </p:sp>
      <p:sp>
        <p:nvSpPr>
          <p:cNvPr id="4" name="灯片编号占位符 3"/>
          <p:cNvSpPr>
            <a:spLocks noGrp="1"/>
          </p:cNvSpPr>
          <p:nvPr>
            <p:ph type="sldNum" sz="quarter" idx="10"/>
          </p:nvPr>
        </p:nvSpPr>
        <p:spPr/>
        <p:txBody>
          <a:bodyPr/>
          <a:lstStyle/>
          <a:p>
            <a:fld id="{2D6A93D3-0C88-48CE-AB3B-7B3FC44302C4}" type="slidenum">
              <a:rPr lang="zh-CN" altLang="en-US" smtClean="0"/>
              <a:pPr/>
              <a:t>14</a:t>
            </a:fld>
            <a:endParaRPr lang="zh-CN" altLang="en-US"/>
          </a:p>
        </p:txBody>
      </p:sp>
    </p:spTree>
    <p:extLst>
      <p:ext uri="{BB962C8B-B14F-4D97-AF65-F5344CB8AC3E}">
        <p14:creationId xmlns:p14="http://schemas.microsoft.com/office/powerpoint/2010/main" val="2943659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99840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65535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60515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9931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2654486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3320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99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zh-CN" altLang="en-US" sz="1000" b="0" i="0" u="none" strike="noStrike" baseline="0">
                <a:solidFill>
                  <a:schemeClr val="accent1"/>
                </a:solidFill>
                <a:latin typeface="+mj-lt"/>
                <a:ea typeface="+mj-ea"/>
                <a:cs typeface="+mj-cs"/>
                <a:sym typeface="Calibri"/>
              </a:rPr>
              <a:t>本文档及其附件所包含的信息均属万兴科技（</a:t>
            </a:r>
            <a:r>
              <a:rPr lang="en-US" altLang="zh-CN" sz="1000" b="0" i="0" u="none" strike="noStrike" baseline="0" err="1">
                <a:solidFill>
                  <a:schemeClr val="accent1"/>
                </a:solidFill>
                <a:latin typeface="+mj-lt"/>
                <a:ea typeface="+mj-ea"/>
                <a:cs typeface="+mj-cs"/>
                <a:sym typeface="Calibri"/>
              </a:rPr>
              <a:t>Wondershare</a:t>
            </a:r>
            <a:r>
              <a:rPr lang="en-US" altLang="zh-CN" sz="1000" b="0" i="0" u="none" strike="noStrike" baseline="0">
                <a:solidFill>
                  <a:schemeClr val="accent1"/>
                </a:solidFill>
                <a:latin typeface="+mj-lt"/>
                <a:ea typeface="+mj-ea"/>
                <a:cs typeface="+mj-cs"/>
                <a:sym typeface="Calibri"/>
              </a:rPr>
              <a:t> Technology)</a:t>
            </a:r>
            <a:r>
              <a:rPr lang="zh-CN" altLang="en-US" sz="1000" b="0" i="0" u="none" strike="noStrike" baseline="0">
                <a:solidFill>
                  <a:schemeClr val="accent1"/>
                </a:solidFill>
                <a:latin typeface="+mj-lt"/>
                <a:ea typeface="+mj-ea"/>
                <a:cs typeface="+mj-cs"/>
                <a:sym typeface="Calibri"/>
              </a:rPr>
              <a:t>商业秘密，仅限于指定的个人或组织使用，未经许可，不得泄露给任何第三方。如果您不是本文档的预期查阅人，请立即将此错误告知万兴科技项目管理部门，并迅速永久性删除本文档及附件的所有原始件、复制件和输出件，请勿保存、复制、利用和泄露本文档及附件的任何内容，以确保您无须为此承担法律责任。如公司员工违反上述保密要求，将构成</a:t>
            </a:r>
            <a:r>
              <a:rPr lang="en-US" altLang="zh-CN" sz="1000" b="0" i="0" u="none" strike="noStrike" baseline="0">
                <a:solidFill>
                  <a:schemeClr val="accent1"/>
                </a:solidFill>
                <a:latin typeface="+mj-lt"/>
                <a:ea typeface="+mj-ea"/>
                <a:cs typeface="+mj-cs"/>
                <a:sym typeface="Calibri"/>
              </a:rPr>
              <a:t>《</a:t>
            </a:r>
            <a:r>
              <a:rPr lang="zh-CN" altLang="en-US" sz="1000" b="0" i="0" u="none" strike="noStrike" baseline="0">
                <a:solidFill>
                  <a:schemeClr val="accent1"/>
                </a:solidFill>
                <a:latin typeface="+mj-lt"/>
                <a:ea typeface="+mj-ea"/>
                <a:cs typeface="+mj-cs"/>
                <a:sym typeface="Calibri"/>
              </a:rPr>
              <a:t>万兴科技审计监察管理办法</a:t>
            </a:r>
            <a:r>
              <a:rPr lang="en-US" altLang="zh-CN" sz="1000" b="0" i="0" u="none" strike="noStrike" baseline="0">
                <a:solidFill>
                  <a:schemeClr val="accent1"/>
                </a:solidFill>
                <a:latin typeface="+mj-lt"/>
                <a:ea typeface="+mj-ea"/>
                <a:cs typeface="+mj-cs"/>
                <a:sym typeface="Calibri"/>
              </a:rPr>
              <a:t>》</a:t>
            </a:r>
            <a:r>
              <a:rPr lang="zh-CN" altLang="en-US" sz="1000" b="0" i="0" u="none" strike="noStrike" baseline="0">
                <a:solidFill>
                  <a:schemeClr val="accent1"/>
                </a:solidFill>
                <a:latin typeface="+mj-lt"/>
                <a:ea typeface="+mj-ea"/>
                <a:cs typeface="+mj-cs"/>
                <a:sym typeface="Calibri"/>
              </a:rPr>
              <a:t>规定的严重违反公司规章制度的行为，还构成违反</a:t>
            </a:r>
            <a:r>
              <a:rPr lang="en-US" altLang="zh-CN" sz="1000" b="0" i="0" u="none" strike="noStrike" baseline="0">
                <a:solidFill>
                  <a:schemeClr val="accent1"/>
                </a:solidFill>
                <a:latin typeface="+mj-lt"/>
                <a:ea typeface="+mj-ea"/>
                <a:cs typeface="+mj-cs"/>
                <a:sym typeface="Calibri"/>
              </a:rPr>
              <a:t>《</a:t>
            </a:r>
            <a:r>
              <a:rPr lang="zh-CN" altLang="en-US" sz="1000" b="0" i="0" u="none" strike="noStrike" baseline="0">
                <a:solidFill>
                  <a:schemeClr val="accent1"/>
                </a:solidFill>
                <a:latin typeface="+mj-lt"/>
                <a:ea typeface="+mj-ea"/>
                <a:cs typeface="+mj-cs"/>
                <a:sym typeface="Calibri"/>
              </a:rPr>
              <a:t>保密协议</a:t>
            </a:r>
            <a:r>
              <a:rPr lang="en-US" altLang="zh-CN" sz="1000" b="0" i="0" u="none" strike="noStrike" baseline="0">
                <a:solidFill>
                  <a:schemeClr val="accent1"/>
                </a:solidFill>
                <a:latin typeface="+mj-lt"/>
                <a:ea typeface="+mj-ea"/>
                <a:cs typeface="+mj-cs"/>
                <a:sym typeface="Calibri"/>
              </a:rPr>
              <a:t>》</a:t>
            </a:r>
            <a:r>
              <a:rPr lang="zh-CN" altLang="en-US" sz="1000" b="0" i="0" u="none" strike="noStrike" baseline="0">
                <a:solidFill>
                  <a:schemeClr val="accent1"/>
                </a:solidFill>
                <a:latin typeface="+mj-lt"/>
                <a:ea typeface="+mj-ea"/>
                <a:cs typeface="+mj-cs"/>
                <a:sym typeface="Calibri"/>
              </a:rPr>
              <a:t>相关保密义务的行为，公司有权对泄密人员作辞退处理。</a:t>
            </a:r>
            <a:endParaRPr lang="en-US" altLang="zh-CN" sz="1000" b="0" i="0" u="none" strike="noStrike" baseline="0">
              <a:solidFill>
                <a:schemeClr val="accent1"/>
              </a:solidFill>
              <a:latin typeface="+mj-lt"/>
              <a:ea typeface="+mj-ea"/>
              <a:cs typeface="+mj-cs"/>
              <a:sym typeface="Calibri"/>
            </a:endParaRPr>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3251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59D54-D109-465D-D8E7-986B8AAB5F4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4BBFFF9-8755-82DB-DE09-857B431730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C8E5DA-98AD-5C0C-9A83-B59373DA3B2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283C864-EFE4-ECEC-A58D-816BED98E0B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75286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4354A-59F0-FCB0-BC96-FF864E6611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D4A1B31-BB85-A952-A3FC-911FE4EBB4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D6FC219-C566-3D15-EA39-37E3E2BE8259}"/>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20FCCE3-C7DC-34DC-A4F9-AA79C1FAC04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54381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1086736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64300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719339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233967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3665534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en-US" altLang="zh-CN" sz="2400">
              <a:solidFill>
                <a:schemeClr val="accent1"/>
              </a:solidFill>
              <a:latin typeface="+mj-lt"/>
              <a:ea typeface="+mj-ea"/>
              <a:cs typeface="+mj-cs"/>
              <a:sym typeface="Calibri"/>
            </a:endParaRPr>
          </a:p>
          <a:p>
            <a:endParaRPr lang="zh-CN" altLang="en-US"/>
          </a:p>
        </p:txBody>
      </p:sp>
    </p:spTree>
    <p:extLst>
      <p:ext uri="{BB962C8B-B14F-4D97-AF65-F5344CB8AC3E}">
        <p14:creationId xmlns:p14="http://schemas.microsoft.com/office/powerpoint/2010/main" val="19869880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4125" y="1484784"/>
            <a:ext cx="3903750" cy="2520000"/>
          </a:xfrm>
          <a:prstGeom prst="rect">
            <a:avLst/>
          </a:prstGeom>
        </p:spPr>
      </p:pic>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extLst>
      <p:ext uri="{BB962C8B-B14F-4D97-AF65-F5344CB8AC3E}">
        <p14:creationId xmlns:p14="http://schemas.microsoft.com/office/powerpoint/2010/main" val="4824903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7FDFDD-9258-48CF-99D0-E8248E8B97B0}" type="datetimeFigureOut">
              <a:rPr lang="zh-CN" altLang="en-US" smtClean="0"/>
              <a:pPr/>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CF81C-0779-482E-A53C-64ED9F628614}" type="slidenum">
              <a:rPr lang="zh-CN" altLang="en-US" smtClean="0"/>
              <a:pPr/>
              <a:t>‹#›</a:t>
            </a:fld>
            <a:endParaRPr lang="zh-CN" altLang="en-US"/>
          </a:p>
        </p:txBody>
      </p:sp>
    </p:spTree>
    <p:extLst>
      <p:ext uri="{BB962C8B-B14F-4D97-AF65-F5344CB8AC3E}">
        <p14:creationId xmlns:p14="http://schemas.microsoft.com/office/powerpoint/2010/main" val="19552320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994545964"/>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198586028"/>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extLst>
      <p:ext uri="{BB962C8B-B14F-4D97-AF65-F5344CB8AC3E}">
        <p14:creationId xmlns:p14="http://schemas.microsoft.com/office/powerpoint/2010/main" val="417554908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977752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682205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7FDFDD-9258-48CF-99D0-E8248E8B97B0}" type="datetimeFigureOut">
              <a:rPr lang="zh-CN" altLang="en-US" smtClean="0"/>
              <a:pPr/>
              <a:t>2024/5/6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CF81C-0779-482E-A53C-64ED9F628614}" type="slidenum">
              <a:rPr lang="zh-CN" altLang="en-US" smtClean="0"/>
              <a:pPr/>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4125" y="1484784"/>
            <a:ext cx="3903750" cy="2520000"/>
          </a:xfrm>
          <a:prstGeom prst="rect">
            <a:avLst/>
          </a:prstGeom>
        </p:spPr>
      </p:pic>
    </p:spTree>
    <p:extLst>
      <p:ext uri="{BB962C8B-B14F-4D97-AF65-F5344CB8AC3E}">
        <p14:creationId xmlns:p14="http://schemas.microsoft.com/office/powerpoint/2010/main" val="419572534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90000"/>
        </a:lnSpc>
        <a:spcBef>
          <a:spcPts val="0"/>
        </a:spcBef>
        <a:spcAft>
          <a:spcPts val="0"/>
        </a:spcAft>
        <a:buClrTx/>
        <a:buSzTx/>
        <a:buFontTx/>
        <a:buNone/>
        <a:defRPr sz="3000" b="0" i="0" u="none" strike="noStrike" cap="none" spc="0" baseline="0">
          <a:ln>
            <a:noFill/>
          </a:ln>
          <a:solidFill>
            <a:srgbClr val="F77563"/>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9pPr>
    </p:titleStyle>
    <p:bodyStyle>
      <a:lvl1pPr marL="0" marR="0" indent="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1pPr>
      <a:lvl2pPr marL="0" marR="0" indent="228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2pPr>
      <a:lvl3pPr marL="0" marR="0" indent="457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3pPr>
      <a:lvl4pPr marL="0" marR="0" indent="685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4pPr>
      <a:lvl5pPr marL="0" marR="0" indent="9144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5pPr>
      <a:lvl6pPr marL="0" marR="0" indent="11430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6pPr>
      <a:lvl7pPr marL="0" marR="0" indent="1371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7pPr>
      <a:lvl8pPr marL="0" marR="0" indent="1600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8pPr>
      <a:lvl9pPr marL="0" marR="0" indent="1828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228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685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1143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1600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245584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ransition spd="med"/>
  <p:txStyles>
    <p:titleStyle>
      <a:lvl1pPr marL="0" marR="0" indent="0" algn="l" defTabSz="914400" rtl="0" latinLnBrk="0">
        <a:lnSpc>
          <a:spcPct val="90000"/>
        </a:lnSpc>
        <a:spcBef>
          <a:spcPts val="0"/>
        </a:spcBef>
        <a:spcAft>
          <a:spcPts val="0"/>
        </a:spcAft>
        <a:buClrTx/>
        <a:buSzTx/>
        <a:buFontTx/>
        <a:buNone/>
        <a:defRPr sz="3000" b="0" i="0" u="none" strike="noStrike" cap="none" spc="0" baseline="0">
          <a:ln>
            <a:noFill/>
          </a:ln>
          <a:solidFill>
            <a:srgbClr val="F77563"/>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9pPr>
    </p:titleStyle>
    <p:bodyStyle>
      <a:lvl1pPr marL="0" marR="0" indent="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1pPr>
      <a:lvl2pPr marL="0" marR="0" indent="228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2pPr>
      <a:lvl3pPr marL="0" marR="0" indent="457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3pPr>
      <a:lvl4pPr marL="0" marR="0" indent="685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4pPr>
      <a:lvl5pPr marL="0" marR="0" indent="9144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5pPr>
      <a:lvl6pPr marL="0" marR="0" indent="11430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6pPr>
      <a:lvl7pPr marL="0" marR="0" indent="1371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7pPr>
      <a:lvl8pPr marL="0" marR="0" indent="1600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8pPr>
      <a:lvl9pPr marL="0" marR="0" indent="1828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228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685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1143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1600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slideLayout" Target="../slideLayouts/slideLayout2.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0.xml"/><Relationship Id="rId1" Type="http://schemas.openxmlformats.org/officeDocument/2006/relationships/tags" Target="../tags/tag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0" y="4901977"/>
            <a:ext cx="12192000" cy="58477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algn="ctr" hangingPunct="0"/>
            <a:r>
              <a:rPr lang="zh-CN" altLang="en-US" sz="3200" dirty="0"/>
              <a:t>万兴科技</a:t>
            </a:r>
            <a:r>
              <a:rPr lang="en-US" altLang="zh-CN" sz="3200" dirty="0"/>
              <a:t>2024</a:t>
            </a:r>
            <a:r>
              <a:rPr lang="zh-CN" altLang="en-US" sz="3200" dirty="0"/>
              <a:t>年信息系统合规整改专项行动</a:t>
            </a:r>
            <a:endParaRPr lang="zh-CN" altLang="en-US" sz="3200" b="1" kern="0" dirty="0">
              <a:solidFill>
                <a:srgbClr val="000000"/>
              </a:soli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
        <p:nvSpPr>
          <p:cNvPr id="33" name="文本框 32"/>
          <p:cNvSpPr txBox="1"/>
          <p:nvPr/>
        </p:nvSpPr>
        <p:spPr>
          <a:xfrm>
            <a:off x="5259149" y="5707831"/>
            <a:ext cx="4221469" cy="10618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项目代号：</a:t>
            </a:r>
            <a:r>
              <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CEE-Compliance24</a:t>
            </a:r>
          </a:p>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项目级别：</a:t>
            </a:r>
            <a:r>
              <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C</a:t>
            </a: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级</a:t>
            </a:r>
            <a:endPar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endParaRPr>
          </a:p>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涉密级别：秘密</a:t>
            </a:r>
            <a:endPar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a:ln w="0"/>
                <a:solidFill>
                  <a:schemeClr val="accent4">
                    <a:lumMod val="75000"/>
                  </a:schemeClr>
                </a:solidFill>
                <a:effectLst>
                  <a:outerShdw blurRad="38100" dist="25400" dir="5400000" algn="ctr" rotWithShape="0">
                    <a:srgbClr val="6E747A">
                      <a:alpha val="43000"/>
                    </a:srgbClr>
                  </a:outerShdw>
                </a:effectLst>
                <a:cs typeface="Calibri" panose="020F0502020204030204"/>
              </a:rPr>
              <a:t>七、项目预算</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9" name="内容占位符 3"/>
          <p:cNvSpPr txBox="1"/>
          <p:nvPr/>
        </p:nvSpPr>
        <p:spPr>
          <a:xfrm>
            <a:off x="1430219" y="2139433"/>
            <a:ext cx="10098088" cy="2743200"/>
          </a:xfrm>
        </p:spPr>
        <p:txBody>
          <a:bodyPr>
            <a:normAutofit/>
          </a:bodyPr>
          <a:lstStyle>
            <a:lvl1pPr marL="0" marR="0" indent="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1pPr>
            <a:lvl2pPr marL="0" marR="0" indent="457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2pPr>
            <a:lvl3pPr marL="0" marR="0" indent="914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3pPr>
            <a:lvl4pPr marL="0" marR="0" indent="1371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4pPr>
            <a:lvl5pPr marL="0" marR="0" indent="18288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5pPr>
            <a:lvl6pPr marL="0" marR="0" indent="22860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6pPr>
            <a:lvl7pPr marL="0" marR="0" indent="2743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7pPr>
            <a:lvl8pPr marL="0" marR="0" indent="3200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8pPr>
            <a:lvl9pPr marL="0" marR="0" indent="3657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9pPr>
          </a:lstStyle>
          <a:p>
            <a:pPr defTabSz="914400">
              <a:spcBef>
                <a:spcPts val="1000"/>
              </a:spcBef>
            </a:pPr>
            <a:endParaRPr lang="zh-CN" altLang="en-US" sz="2400" i="1" kern="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12" name="文本框 11">
            <a:extLst>
              <a:ext uri="{FF2B5EF4-FFF2-40B4-BE49-F238E27FC236}">
                <a16:creationId xmlns:a16="http://schemas.microsoft.com/office/drawing/2014/main" id="{6FF84F87-B978-4765-A436-228F4A04EE24}"/>
              </a:ext>
            </a:extLst>
          </p:cNvPr>
          <p:cNvSpPr txBox="1"/>
          <p:nvPr/>
        </p:nvSpPr>
        <p:spPr>
          <a:xfrm>
            <a:off x="804397" y="1395819"/>
            <a:ext cx="6125792"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defTabSz="1828800" rtl="0" fontAlgn="auto" latinLnBrk="0" hangingPunct="0">
              <a:lnSpc>
                <a:spcPct val="100000"/>
              </a:lnSpc>
              <a:spcBef>
                <a:spcPts val="0"/>
              </a:spcBef>
              <a:spcAft>
                <a:spcPts val="0"/>
              </a:spcAft>
              <a:buClrTx/>
              <a:buSzTx/>
              <a:buFontTx/>
              <a:buNone/>
            </a:pPr>
            <a:r>
              <a:rPr lang="zh-CN" altLang="en-US" sz="2800">
                <a:latin typeface="微软雅黑" panose="020B0503020204020204" pitchFamily="34" charset="-122"/>
                <a:ea typeface="微软雅黑" panose="020B0503020204020204" pitchFamily="34" charset="-122"/>
                <a:cs typeface="+mj-cs"/>
                <a:sym typeface="Calibri" panose="020F0502020204030204"/>
              </a:rPr>
              <a:t>项目预算</a:t>
            </a:r>
            <a:r>
              <a:rPr lang="en-US" altLang="zh-CN" sz="2800" b="1">
                <a:solidFill>
                  <a:schemeClr val="tx2">
                    <a:lumMod val="75000"/>
                  </a:schemeClr>
                </a:solidFill>
                <a:latin typeface="微软雅黑" panose="020B0503020204020204" pitchFamily="34" charset="-122"/>
                <a:ea typeface="微软雅黑" panose="020B0503020204020204" pitchFamily="34" charset="-122"/>
                <a:cs typeface="+mj-cs"/>
                <a:sym typeface="Calibri" panose="020F0502020204030204"/>
              </a:rPr>
              <a:t>60</a:t>
            </a:r>
            <a:r>
              <a:rPr lang="zh-CN" altLang="en-US" sz="2800" b="1">
                <a:solidFill>
                  <a:schemeClr val="tx2">
                    <a:lumMod val="75000"/>
                  </a:schemeClr>
                </a:solidFill>
                <a:latin typeface="微软雅黑" panose="020B0503020204020204" pitchFamily="34" charset="-122"/>
                <a:ea typeface="微软雅黑" panose="020B0503020204020204" pitchFamily="34" charset="-122"/>
                <a:cs typeface="+mj-cs"/>
                <a:sym typeface="Calibri" panose="020F0502020204030204"/>
              </a:rPr>
              <a:t>万元</a:t>
            </a:r>
            <a:endParaRPr kumimoji="0" lang="zh-CN" altLang="en-US" sz="2800" u="none" strike="noStrike" cap="none" spc="0" normalizeH="0" baseline="0">
              <a:ln>
                <a:noFill/>
              </a:ln>
              <a:effectLst/>
              <a:uFillTx/>
              <a:latin typeface="微软雅黑" panose="020B0503020204020204" pitchFamily="34" charset="-122"/>
              <a:ea typeface="微软雅黑" panose="020B0503020204020204" pitchFamily="34" charset="-122"/>
              <a:cs typeface="+mj-cs"/>
              <a:sym typeface="Calibri" panose="020F0502020204030204"/>
            </a:endParaRPr>
          </a:p>
        </p:txBody>
      </p:sp>
      <p:sp>
        <p:nvSpPr>
          <p:cNvPr id="2" name="文本框 1">
            <a:extLst>
              <a:ext uri="{FF2B5EF4-FFF2-40B4-BE49-F238E27FC236}">
                <a16:creationId xmlns:a16="http://schemas.microsoft.com/office/drawing/2014/main" id="{598C572A-D17F-4649-9E5A-784F372F19E5}"/>
              </a:ext>
            </a:extLst>
          </p:cNvPr>
          <p:cNvSpPr txBox="1"/>
          <p:nvPr/>
        </p:nvSpPr>
        <p:spPr>
          <a:xfrm>
            <a:off x="901873" y="2279737"/>
            <a:ext cx="10626433" cy="2400655"/>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200000"/>
              </a:lnSpc>
              <a:spcBef>
                <a:spcPts val="0"/>
              </a:spcBef>
              <a:spcAft>
                <a:spcPts val="0"/>
              </a:spcAft>
              <a:buClrTx/>
              <a:buSzTx/>
              <a:buFontTx/>
              <a:buNone/>
            </a:pPr>
            <a:r>
              <a:rPr lang="zh-CN" altLang="en-US"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本预算金额参考了往年开展等保测评的费用，其中：</a:t>
            </a:r>
            <a:endParaRPr lang="en-US" altLang="zh-CN" dirty="0">
              <a:solidFill>
                <a:schemeClr val="accent1"/>
              </a:solidFill>
              <a:latin typeface="微软雅黑" panose="020B0503020204020204" pitchFamily="34" charset="-122"/>
              <a:ea typeface="微软雅黑" panose="020B0503020204020204" pitchFamily="34" charset="-122"/>
              <a:cs typeface="+mj-cs"/>
              <a:sym typeface="Calibri" panose="020F0502020204030204"/>
            </a:endParaRPr>
          </a:p>
          <a:p>
            <a:pPr marL="285750" marR="0" indent="-285750" algn="l" defTabSz="1828800" rtl="0" fontAlgn="auto" latinLnBrk="0" hangingPunct="0">
              <a:lnSpc>
                <a:spcPct val="200000"/>
              </a:lnSpc>
              <a:spcBef>
                <a:spcPts val="0"/>
              </a:spcBef>
              <a:spcAft>
                <a:spcPts val="0"/>
              </a:spcAft>
              <a:buClrTx/>
              <a:buSzTx/>
              <a:buFont typeface="Arial" panose="020B0604020202020204" pitchFamily="34" charset="0"/>
              <a:buChar char="•"/>
            </a:pP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等保测评费用预计</a:t>
            </a:r>
            <a:r>
              <a:rPr lang="en-US" altLang="zh-CN"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20</a:t>
            </a: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万元</a:t>
            </a:r>
            <a:r>
              <a:rPr lang="zh-CN" altLang="en-US"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a:t>
            </a: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整改购买安全服务预计</a:t>
            </a:r>
            <a:r>
              <a:rPr lang="en-US" altLang="zh-CN"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10</a:t>
            </a: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万，</a:t>
            </a:r>
            <a:r>
              <a:rPr lang="zh-CN" altLang="en-US"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最终费用需在确定供应商并选定实际测评后确定。</a:t>
            </a:r>
            <a:endParaRPr lang="en-US" altLang="zh-CN" dirty="0">
              <a:solidFill>
                <a:schemeClr val="accent1"/>
              </a:solidFill>
              <a:latin typeface="微软雅黑" panose="020B0503020204020204" pitchFamily="34" charset="-122"/>
              <a:ea typeface="微软雅黑" panose="020B0503020204020204" pitchFamily="34" charset="-122"/>
              <a:cs typeface="+mj-cs"/>
              <a:sym typeface="Calibri" panose="020F0502020204030204"/>
            </a:endParaRPr>
          </a:p>
          <a:p>
            <a:pPr marL="285750" marR="0" indent="-285750" algn="l" defTabSz="1828800" rtl="0" fontAlgn="auto" latinLnBrk="0" hangingPunct="0">
              <a:lnSpc>
                <a:spcPct val="200000"/>
              </a:lnSpc>
              <a:spcBef>
                <a:spcPts val="0"/>
              </a:spcBef>
              <a:spcAft>
                <a:spcPts val="0"/>
              </a:spcAft>
              <a:buClrTx/>
              <a:buSzTx/>
              <a:buFont typeface="Arial" panose="020B0604020202020204" pitchFamily="34" charset="0"/>
              <a:buChar char="•"/>
            </a:pPr>
            <a:r>
              <a:rPr lang="en-US" altLang="zh-CN"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PCI</a:t>
            </a: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认证费用</a:t>
            </a:r>
            <a:r>
              <a:rPr lang="en-US" altLang="zh-CN"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30</a:t>
            </a:r>
            <a:r>
              <a:rPr lang="zh-CN" altLang="en-US" b="1"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万元</a:t>
            </a:r>
            <a:r>
              <a:rPr lang="zh-CN" altLang="en-US" dirty="0">
                <a:solidFill>
                  <a:schemeClr val="accent1"/>
                </a:solidFill>
                <a:latin typeface="微软雅黑" panose="020B0503020204020204" pitchFamily="34" charset="-122"/>
                <a:ea typeface="微软雅黑" panose="020B0503020204020204" pitchFamily="34" charset="-122"/>
                <a:cs typeface="+mj-cs"/>
                <a:sym typeface="Calibri" panose="020F0502020204030204"/>
              </a:rPr>
              <a:t>，最终费用需在确定供应商后确定。</a:t>
            </a:r>
            <a:endParaRPr kumimoji="0" lang="zh-CN" altLang="en-US" b="0" i="0" u="none" strike="noStrike" cap="none" spc="0" normalizeH="0" baseline="0" dirty="0">
              <a:ln>
                <a:noFill/>
              </a:ln>
              <a:solidFill>
                <a:schemeClr val="accent1"/>
              </a:solidFill>
              <a:effectLst/>
              <a:uFillTx/>
              <a:latin typeface="微软雅黑" panose="020B0503020204020204" pitchFamily="34" charset="-122"/>
              <a:ea typeface="微软雅黑" panose="020B0503020204020204" pitchFamily="34" charset="-122"/>
              <a:cs typeface="+mj-cs"/>
              <a:sym typeface="Calibri" panose="020F0502020204030204"/>
            </a:endParaRPr>
          </a:p>
        </p:txBody>
      </p:sp>
    </p:spTree>
    <p:extLst>
      <p:ext uri="{BB962C8B-B14F-4D97-AF65-F5344CB8AC3E}">
        <p14:creationId xmlns:p14="http://schemas.microsoft.com/office/powerpoint/2010/main" val="34839627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a:ln w="0"/>
                <a:solidFill>
                  <a:schemeClr val="accent4">
                    <a:lumMod val="75000"/>
                  </a:schemeClr>
                </a:solidFill>
                <a:effectLst>
                  <a:outerShdw blurRad="38100" dist="25400" dir="5400000" algn="ctr" rotWithShape="0">
                    <a:srgbClr val="6E747A">
                      <a:alpha val="43000"/>
                    </a:srgbClr>
                  </a:outerShdw>
                </a:effectLst>
                <a:cs typeface="Calibri" panose="020F0502020204030204"/>
              </a:rPr>
              <a:t>八、项目风险与对策</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9" name="内容占位符 3"/>
          <p:cNvSpPr txBox="1"/>
          <p:nvPr/>
        </p:nvSpPr>
        <p:spPr>
          <a:xfrm>
            <a:off x="1430219" y="2139433"/>
            <a:ext cx="10098088" cy="2743200"/>
          </a:xfrm>
        </p:spPr>
        <p:txBody>
          <a:bodyPr>
            <a:normAutofit/>
          </a:bodyPr>
          <a:lstStyle>
            <a:lvl1pPr marL="0" marR="0" indent="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1pPr>
            <a:lvl2pPr marL="0" marR="0" indent="457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2pPr>
            <a:lvl3pPr marL="0" marR="0" indent="914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3pPr>
            <a:lvl4pPr marL="0" marR="0" indent="1371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4pPr>
            <a:lvl5pPr marL="0" marR="0" indent="18288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5pPr>
            <a:lvl6pPr marL="0" marR="0" indent="22860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6pPr>
            <a:lvl7pPr marL="0" marR="0" indent="2743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7pPr>
            <a:lvl8pPr marL="0" marR="0" indent="3200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8pPr>
            <a:lvl9pPr marL="0" marR="0" indent="3657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9pPr>
          </a:lstStyle>
          <a:p>
            <a:pPr defTabSz="914400">
              <a:spcBef>
                <a:spcPts val="1000"/>
              </a:spcBef>
            </a:pPr>
            <a:endParaRPr lang="zh-CN" altLang="en-US" sz="2400" i="1" kern="0">
              <a:solidFill>
                <a:srgbClr val="FF0000"/>
              </a:solidFill>
              <a:latin typeface="微软雅黑" panose="020B0503020204020204" pitchFamily="34" charset="-122"/>
              <a:ea typeface="微软雅黑" panose="020B0503020204020204" pitchFamily="34" charset="-122"/>
              <a:cs typeface="Calibri" panose="020F0502020204030204"/>
            </a:endParaRPr>
          </a:p>
        </p:txBody>
      </p:sp>
      <p:cxnSp>
        <p:nvCxnSpPr>
          <p:cNvPr id="14" name="直接连接符 13">
            <a:extLst>
              <a:ext uri="{FF2B5EF4-FFF2-40B4-BE49-F238E27FC236}">
                <a16:creationId xmlns:a16="http://schemas.microsoft.com/office/drawing/2014/main" id="{30A95FE7-3E04-48A7-BF3C-605CE79940A7}"/>
              </a:ext>
            </a:extLst>
          </p:cNvPr>
          <p:cNvCxnSpPr/>
          <p:nvPr/>
        </p:nvCxnSpPr>
        <p:spPr>
          <a:xfrm flipH="1">
            <a:off x="1430219" y="2857748"/>
            <a:ext cx="4071097" cy="0"/>
          </a:xfrm>
          <a:prstGeom prst="line">
            <a:avLst/>
          </a:prstGeom>
          <a:noFill/>
          <a:ln w="15875" cap="flat" cmpd="sng" algn="ctr">
            <a:solidFill>
              <a:srgbClr val="595959">
                <a:lumMod val="50000"/>
                <a:lumOff val="50000"/>
              </a:srgbClr>
            </a:solidFill>
            <a:prstDash val="dash"/>
          </a:ln>
          <a:effectLst/>
        </p:spPr>
      </p:cxnSp>
      <p:cxnSp>
        <p:nvCxnSpPr>
          <p:cNvPr id="15" name="直接连接符 14">
            <a:extLst>
              <a:ext uri="{FF2B5EF4-FFF2-40B4-BE49-F238E27FC236}">
                <a16:creationId xmlns:a16="http://schemas.microsoft.com/office/drawing/2014/main" id="{8DEA5C8C-9D55-4349-8D91-0C636E5F0512}"/>
              </a:ext>
            </a:extLst>
          </p:cNvPr>
          <p:cNvCxnSpPr>
            <a:cxnSpLocks/>
          </p:cNvCxnSpPr>
          <p:nvPr/>
        </p:nvCxnSpPr>
        <p:spPr>
          <a:xfrm flipH="1">
            <a:off x="6175151" y="2857748"/>
            <a:ext cx="4623943" cy="0"/>
          </a:xfrm>
          <a:prstGeom prst="line">
            <a:avLst/>
          </a:prstGeom>
          <a:noFill/>
          <a:ln w="15875" cap="flat" cmpd="sng" algn="ctr">
            <a:solidFill>
              <a:srgbClr val="595959">
                <a:lumMod val="50000"/>
                <a:lumOff val="50000"/>
              </a:srgbClr>
            </a:solidFill>
            <a:prstDash val="dash"/>
          </a:ln>
          <a:effectLst/>
        </p:spPr>
      </p:cxnSp>
      <p:sp>
        <p:nvSpPr>
          <p:cNvPr id="13" name="文本框 12">
            <a:extLst>
              <a:ext uri="{FF2B5EF4-FFF2-40B4-BE49-F238E27FC236}">
                <a16:creationId xmlns:a16="http://schemas.microsoft.com/office/drawing/2014/main" id="{D0742BE7-DA74-4392-906E-8C9785080341}"/>
              </a:ext>
            </a:extLst>
          </p:cNvPr>
          <p:cNvSpPr txBox="1"/>
          <p:nvPr/>
        </p:nvSpPr>
        <p:spPr>
          <a:xfrm>
            <a:off x="7588671" y="1664983"/>
            <a:ext cx="1796902"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lang="zh-CN" altLang="en-US" sz="3600" b="1" i="1">
                <a:solidFill>
                  <a:schemeClr val="accent4">
                    <a:lumMod val="50000"/>
                  </a:schemeClr>
                </a:solidFill>
                <a:latin typeface="微软雅黑" panose="020B0503020204020204" pitchFamily="34" charset="-122"/>
                <a:ea typeface="微软雅黑" panose="020B0503020204020204" pitchFamily="34" charset="-122"/>
                <a:cs typeface="+mj-cs"/>
                <a:sym typeface="Calibri" panose="020F0502020204030204"/>
              </a:rPr>
              <a:t>对策</a:t>
            </a:r>
            <a:endParaRPr kumimoji="0" lang="zh-CN" altLang="en-US" sz="3600" b="1" i="1" u="none" strike="noStrike" cap="none" spc="0" normalizeH="0" baseline="0">
              <a:ln>
                <a:noFill/>
              </a:ln>
              <a:solidFill>
                <a:schemeClr val="accent4">
                  <a:lumMod val="50000"/>
                </a:schemeClr>
              </a:solidFill>
              <a:effectLst/>
              <a:uFillTx/>
              <a:latin typeface="微软雅黑" panose="020B0503020204020204" pitchFamily="34" charset="-122"/>
              <a:ea typeface="微软雅黑" panose="020B0503020204020204" pitchFamily="34" charset="-122"/>
              <a:cs typeface="+mj-cs"/>
              <a:sym typeface="Calibri" panose="020F0502020204030204"/>
            </a:endParaRPr>
          </a:p>
        </p:txBody>
      </p:sp>
      <p:sp>
        <p:nvSpPr>
          <p:cNvPr id="12" name="文本框 11">
            <a:extLst>
              <a:ext uri="{FF2B5EF4-FFF2-40B4-BE49-F238E27FC236}">
                <a16:creationId xmlns:a16="http://schemas.microsoft.com/office/drawing/2014/main" id="{6FF84F87-B978-4765-A436-228F4A04EE24}"/>
              </a:ext>
            </a:extLst>
          </p:cNvPr>
          <p:cNvSpPr txBox="1"/>
          <p:nvPr/>
        </p:nvSpPr>
        <p:spPr>
          <a:xfrm>
            <a:off x="2478728" y="1690471"/>
            <a:ext cx="1796902"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kumimoji="0" lang="zh-CN" altLang="en-US" sz="3600" b="1" i="1" u="none" strike="noStrike" cap="none" spc="0" normalizeH="0" baseline="0">
                <a:ln>
                  <a:noFill/>
                </a:ln>
                <a:solidFill>
                  <a:schemeClr val="tx2">
                    <a:lumMod val="75000"/>
                  </a:schemeClr>
                </a:solidFill>
                <a:effectLst/>
                <a:uFillTx/>
                <a:latin typeface="微软雅黑" panose="020B0503020204020204" pitchFamily="34" charset="-122"/>
                <a:ea typeface="微软雅黑" panose="020B0503020204020204" pitchFamily="34" charset="-122"/>
                <a:cs typeface="+mj-cs"/>
                <a:sym typeface="Calibri" panose="020F0502020204030204"/>
              </a:rPr>
              <a:t>风险</a:t>
            </a:r>
          </a:p>
        </p:txBody>
      </p:sp>
      <p:sp>
        <p:nvSpPr>
          <p:cNvPr id="10" name="矩形 9"/>
          <p:cNvSpPr/>
          <p:nvPr/>
        </p:nvSpPr>
        <p:spPr>
          <a:xfrm>
            <a:off x="1168117" y="3054582"/>
            <a:ext cx="4590845" cy="923330"/>
          </a:xfrm>
          <a:prstGeom prst="rect">
            <a:avLst/>
          </a:prstGeom>
        </p:spPr>
        <p:txBody>
          <a:bodyPr wrap="square">
            <a:spAutoFit/>
          </a:bodyPr>
          <a:lstStyle/>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今年新增了测评系统，了解系统状况需要周期，且等保初测结果可能不够理想、整改内容多。</a:t>
            </a: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6208249" y="3054582"/>
            <a:ext cx="4590845" cy="646331"/>
          </a:xfrm>
          <a:prstGeom prst="rect">
            <a:avLst/>
          </a:prstGeom>
        </p:spPr>
        <p:txBody>
          <a:bodyPr wrap="square">
            <a:spAutoFit/>
          </a:bodyPr>
          <a:lstStyle/>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Gill Sans" charset="0"/>
              </a:rPr>
              <a:t>项目中加入更多系统相关研发与运维人员，以更快地梳理现状和按初测结果整改。</a:t>
            </a:r>
            <a:endParaRPr lang="en-US" altLang="zh-CN" dirty="0">
              <a:latin typeface="微软雅黑" panose="020B0503020204020204" pitchFamily="34" charset="-122"/>
              <a:ea typeface="微软雅黑" panose="020B0503020204020204" pitchFamily="34" charset="-122"/>
              <a:sym typeface="Gill Sans" charset="0"/>
            </a:endParaRPr>
          </a:p>
        </p:txBody>
      </p:sp>
    </p:spTree>
    <p:extLst>
      <p:ext uri="{BB962C8B-B14F-4D97-AF65-F5344CB8AC3E}">
        <p14:creationId xmlns:p14="http://schemas.microsoft.com/office/powerpoint/2010/main" val="251860236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三、项目目标</a:t>
            </a:r>
          </a:p>
        </p:txBody>
      </p:sp>
      <p:cxnSp>
        <p:nvCxnSpPr>
          <p:cNvPr id="3" name="直接连接符 2"/>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4" name="文本框 3">
            <a:extLst>
              <a:ext uri="{FF2B5EF4-FFF2-40B4-BE49-F238E27FC236}">
                <a16:creationId xmlns:a16="http://schemas.microsoft.com/office/drawing/2014/main" id="{21B91086-1F7B-7E6E-04EC-F22AFE69FAA5}"/>
              </a:ext>
            </a:extLst>
          </p:cNvPr>
          <p:cNvSpPr txBox="1"/>
          <p:nvPr/>
        </p:nvSpPr>
        <p:spPr>
          <a:xfrm>
            <a:off x="1092200" y="869902"/>
            <a:ext cx="10296525" cy="2139045"/>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806450" marR="0" lvl="0" indent="-806450" algn="l" defTabSz="1828800" rtl="0" eaLnBrk="1" fontAlgn="auto" latinLnBrk="0" hangingPunct="0">
              <a:lnSpc>
                <a:spcPct val="150000"/>
              </a:lnSpc>
              <a:spcBef>
                <a:spcPts val="0"/>
              </a:spcBef>
              <a:spcAft>
                <a:spcPts val="1200"/>
              </a:spcAft>
              <a:buClrTx/>
              <a:buSzTx/>
              <a:buFontTx/>
              <a:buNone/>
              <a:tabLst/>
              <a:defRPr/>
            </a:pPr>
            <a:r>
              <a:rPr kumimoji="0" lang="zh-CN" altLang="en-US"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rPr>
              <a:t>定性目标</a:t>
            </a:r>
            <a:endParaRPr kumimoji="0" lang="en-US" altLang="zh-CN" sz="16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endParaRPr>
          </a:p>
          <a:p>
            <a:pPr marL="0" marR="0" lvl="0" indent="0" algn="l" defTabSz="1828800" rtl="0" eaLnBrk="1" fontAlgn="auto" latinLnBrk="0" hangingPunct="0">
              <a:lnSpc>
                <a:spcPct val="150000"/>
              </a:lnSpc>
              <a:spcBef>
                <a:spcPts val="0"/>
              </a:spcBef>
              <a:spcAft>
                <a:spcPts val="120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微软雅黑"/>
                <a:ea typeface="微软雅黑"/>
                <a:cs typeface="Calibri"/>
                <a:sym typeface="Calibri" panose="020F0502020204030204"/>
              </a:rPr>
              <a:t>一、</a:t>
            </a:r>
            <a:r>
              <a:rPr kumimoji="0" lang="zh-CN" altLang="en-US" sz="1400" b="1" i="0" u="none" strike="noStrike" kern="1200" cap="none" spc="0" normalizeH="0" baseline="0" noProof="0">
                <a:ln>
                  <a:noFill/>
                </a:ln>
                <a:solidFill>
                  <a:srgbClr val="000000"/>
                </a:solidFill>
                <a:effectLst/>
                <a:uLnTx/>
                <a:uFillTx/>
                <a:latin typeface="微软雅黑"/>
                <a:ea typeface="微软雅黑"/>
                <a:cs typeface="Helvetica"/>
                <a:sym typeface="Calibri" panose="020F0502020204030204"/>
              </a:rPr>
              <a:t>统一身份认证，权限管理自动化</a:t>
            </a:r>
            <a:r>
              <a:rPr kumimoji="0" lang="zh-CN" altLang="en-US" sz="1400" b="0" i="0" u="none" strike="noStrike" kern="1200" cap="none" spc="0" normalizeH="0" baseline="0" noProof="0">
                <a:ln>
                  <a:noFill/>
                </a:ln>
                <a:solidFill>
                  <a:srgbClr val="000000"/>
                </a:solidFill>
                <a:effectLst/>
                <a:uLnTx/>
                <a:uFillTx/>
                <a:latin typeface="微软雅黑"/>
                <a:ea typeface="微软雅黑"/>
                <a:cs typeface="Helvetica"/>
                <a:sym typeface="Calibri" panose="020F0502020204030204"/>
              </a:rPr>
              <a:t>，</a:t>
            </a:r>
            <a:r>
              <a:rPr kumimoji="0" lang="zh-CN" altLang="en-US" sz="1400" b="0" i="0" u="none" strike="noStrike" kern="1200" cap="none" spc="0" normalizeH="0" baseline="0" noProof="0">
                <a:ln>
                  <a:noFill/>
                </a:ln>
                <a:solidFill>
                  <a:srgbClr val="000000"/>
                </a:solidFill>
                <a:effectLst/>
                <a:uLnTx/>
                <a:uFillTx/>
                <a:latin typeface="Microsoft YaHei"/>
                <a:ea typeface="Microsoft YaHei"/>
                <a:cs typeface="Helvetica"/>
                <a:sym typeface="Calibri" panose="020F0502020204030204"/>
              </a:rPr>
              <a:t>优化员工上网需求权限申请流程，降低流程复杂度，提升解决方案合理性</a:t>
            </a:r>
            <a:r>
              <a:rPr kumimoji="0" lang="zh-CN" altLang="en-US" sz="1400" b="0" i="0" u="none" strike="noStrike" kern="1200" cap="none" spc="0" normalizeH="0" baseline="0" noProof="0">
                <a:ln>
                  <a:noFill/>
                </a:ln>
                <a:solidFill>
                  <a:srgbClr val="000000"/>
                </a:solidFill>
                <a:effectLst/>
                <a:uLnTx/>
                <a:uFillTx/>
                <a:latin typeface="微软雅黑"/>
                <a:ea typeface="微软雅黑"/>
                <a:cs typeface="Helvetica"/>
                <a:sym typeface="Calibri" panose="020F0502020204030204"/>
              </a:rPr>
              <a:t>；</a:t>
            </a:r>
            <a:endParaRPr kumimoji="0" lang="en-US" altLang="zh-CN" sz="1400" b="0" i="0" u="none" strike="noStrike" kern="1200" cap="none" spc="0" normalizeH="0" baseline="0" noProof="0">
              <a:ln>
                <a:noFill/>
              </a:ln>
              <a:solidFill>
                <a:srgbClr val="000000"/>
              </a:solidFill>
              <a:effectLst/>
              <a:uLnTx/>
              <a:uFillTx/>
              <a:latin typeface="微软雅黑"/>
              <a:ea typeface="微软雅黑"/>
              <a:cs typeface="Helvetica"/>
              <a:sym typeface="Calibri" panose="020F0502020204030204"/>
            </a:endParaRPr>
          </a:p>
          <a:p>
            <a:pPr marL="0" marR="0" lvl="0" indent="0" algn="l" defTabSz="1828800" rtl="0" eaLnBrk="1" fontAlgn="auto" latinLnBrk="0" hangingPunct="0">
              <a:lnSpc>
                <a:spcPct val="150000"/>
              </a:lnSpc>
              <a:spcBef>
                <a:spcPts val="0"/>
              </a:spcBef>
              <a:spcAft>
                <a:spcPts val="120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二、</a:t>
            </a: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引进终端安全管控软件，建设公司内部软件资源库，</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实现终端可控，软件可信，员工行为可管。</a:t>
            </a:r>
            <a:endPar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p>
            <a:pPr marL="0" marR="0" lvl="0" indent="0" algn="l" defTabSz="1828800" rtl="0" eaLnBrk="1" fontAlgn="auto" latinLnBrk="0" hangingPunct="0">
              <a:lnSpc>
                <a:spcPct val="150000"/>
              </a:lnSpc>
              <a:spcBef>
                <a:spcPts val="0"/>
              </a:spcBef>
              <a:spcAft>
                <a:spcPts val="1200"/>
              </a:spcAft>
              <a:buClrTx/>
              <a:buSzTx/>
              <a:buFontTx/>
              <a:buNone/>
              <a:tabLst/>
              <a:defRPr/>
            </a:pP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三、</a:t>
            </a:r>
            <a:r>
              <a:rPr kumimoji="0" lang="zh-CN" altLang="en-US" sz="1400" b="1"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rPr>
              <a:t>完善员工行为规则控制体系</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rPr>
              <a:t>，明确公司终端基线要求、接入网络原则、公司终端主机软硬件管控要求。</a:t>
            </a:r>
          </a:p>
        </p:txBody>
      </p:sp>
      <p:graphicFrame>
        <p:nvGraphicFramePr>
          <p:cNvPr id="5" name="表格 4">
            <a:extLst>
              <a:ext uri="{FF2B5EF4-FFF2-40B4-BE49-F238E27FC236}">
                <a16:creationId xmlns:a16="http://schemas.microsoft.com/office/drawing/2014/main" id="{8405C911-2814-F5D5-6867-E37C267743FC}"/>
              </a:ext>
            </a:extLst>
          </p:cNvPr>
          <p:cNvGraphicFramePr>
            <a:graphicFrameLocks noGrp="1"/>
          </p:cNvGraphicFramePr>
          <p:nvPr/>
        </p:nvGraphicFramePr>
        <p:xfrm>
          <a:off x="1092200" y="3008947"/>
          <a:ext cx="9791700" cy="2488841"/>
        </p:xfrm>
        <a:graphic>
          <a:graphicData uri="http://schemas.openxmlformats.org/drawingml/2006/table">
            <a:tbl>
              <a:tblPr>
                <a:tableStyleId>{5C22544A-7EE6-4342-B048-85BDC9FD1C3A}</a:tableStyleId>
              </a:tblPr>
              <a:tblGrid>
                <a:gridCol w="1270187">
                  <a:extLst>
                    <a:ext uri="{9D8B030D-6E8A-4147-A177-3AD203B41FA5}">
                      <a16:colId xmlns:a16="http://schemas.microsoft.com/office/drawing/2014/main" val="1264050953"/>
                    </a:ext>
                  </a:extLst>
                </a:gridCol>
                <a:gridCol w="2540375">
                  <a:extLst>
                    <a:ext uri="{9D8B030D-6E8A-4147-A177-3AD203B41FA5}">
                      <a16:colId xmlns:a16="http://schemas.microsoft.com/office/drawing/2014/main" val="4117293983"/>
                    </a:ext>
                  </a:extLst>
                </a:gridCol>
                <a:gridCol w="5981138">
                  <a:extLst>
                    <a:ext uri="{9D8B030D-6E8A-4147-A177-3AD203B41FA5}">
                      <a16:colId xmlns:a16="http://schemas.microsoft.com/office/drawing/2014/main" val="1346428847"/>
                    </a:ext>
                  </a:extLst>
                </a:gridCol>
              </a:tblGrid>
              <a:tr h="292723">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分类</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考核项</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目标</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extLst>
                  <a:ext uri="{0D108BD9-81ED-4DB2-BD59-A6C34878D82A}">
                    <a16:rowId xmlns:a16="http://schemas.microsoft.com/office/drawing/2014/main" val="2491415968"/>
                  </a:ext>
                </a:extLst>
              </a:tr>
              <a:tr h="522863">
                <a:tc rowSpan="3">
                  <a:txBody>
                    <a:bodyPr/>
                    <a:lstStyle/>
                    <a:p>
                      <a:pPr algn="ctr" fontAlgn="ctr"/>
                      <a:r>
                        <a:rPr lang="zh-CN" altLang="en-US" sz="1400" b="1" u="none" strike="noStrike">
                          <a:solidFill>
                            <a:schemeClr val="tx1"/>
                          </a:solidFill>
                          <a:effectLst/>
                          <a:latin typeface="微软雅黑" panose="020B0503020204020204" pitchFamily="34" charset="-122"/>
                          <a:ea typeface="微软雅黑" panose="020B0503020204020204" pitchFamily="34" charset="-122"/>
                        </a:rPr>
                        <a:t>量化目标</a:t>
                      </a:r>
                      <a:endParaRPr lang="zh-CN" altLang="en-US" sz="1400" b="1"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a:solidFill>
                            <a:schemeClr val="tx1"/>
                          </a:solidFill>
                          <a:effectLst/>
                          <a:highlight>
                            <a:srgbClr val="FFFF00"/>
                          </a:highlight>
                          <a:latin typeface="微软雅黑" panose="020B0503020204020204" pitchFamily="34" charset="-122"/>
                          <a:ea typeface="微软雅黑" panose="020B0503020204020204" pitchFamily="34" charset="-122"/>
                        </a:rPr>
                        <a:t>统一身份认证，</a:t>
                      </a:r>
                      <a:r>
                        <a:rPr lang="zh-CN" sz="1400" b="0" i="0" u="none" strike="noStrike" noProof="0">
                          <a:solidFill>
                            <a:schemeClr val="tx1"/>
                          </a:solidFill>
                          <a:effectLst/>
                          <a:highlight>
                            <a:srgbClr val="FFFF00"/>
                          </a:highlight>
                          <a:latin typeface="微软雅黑" panose="020B0503020204020204" pitchFamily="34" charset="-122"/>
                          <a:ea typeface="微软雅黑" panose="020B0503020204020204" pitchFamily="34" charset="-122"/>
                        </a:rPr>
                        <a:t>上网权限自动化</a:t>
                      </a:r>
                      <a:endParaRPr lang="zh-CN" altLang="en-US" sz="1400" b="0" i="0" u="none" strike="noStrike">
                        <a:solidFill>
                          <a:schemeClr val="tx1"/>
                        </a:solidFill>
                        <a:effectLst/>
                        <a:highlight>
                          <a:srgbClr val="FFFF00"/>
                        </a:highlight>
                        <a:latin typeface="微软雅黑" panose="020B0503020204020204" pitchFamily="34" charset="-122"/>
                        <a:ea typeface="微软雅黑" panose="020B0503020204020204" pitchFamily="34" charset="-122"/>
                      </a:endParaRP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a:solidFill>
                            <a:schemeClr val="tx1"/>
                          </a:solidFill>
                          <a:effectLst/>
                          <a:latin typeface="微软雅黑" panose="020B0503020204020204" pitchFamily="34" charset="-122"/>
                          <a:ea typeface="微软雅黑" panose="020B0503020204020204" pitchFamily="34" charset="-122"/>
                        </a:rPr>
                        <a:t>长沙无线有线个人办公终端覆盖100%。</a:t>
                      </a:r>
                    </a:p>
                  </a:txBody>
                  <a:tcPr marL="9525" marR="9525" marT="9525" marB="0" anchor="ctr"/>
                </a:tc>
                <a:extLst>
                  <a:ext uri="{0D108BD9-81ED-4DB2-BD59-A6C34878D82A}">
                    <a16:rowId xmlns:a16="http://schemas.microsoft.com/office/drawing/2014/main" val="3797806128"/>
                  </a:ext>
                </a:extLst>
              </a:tr>
              <a:tr h="811543">
                <a:tc vMerge="1">
                  <a:txBody>
                    <a:bodyPr/>
                    <a:lstStyle/>
                    <a:p>
                      <a:pPr algn="ctr" fontAlgn="ctr"/>
                      <a:r>
                        <a:rPr lang="zh-CN" altLang="en-US" sz="1100" b="1" u="none" strike="noStrike">
                          <a:effectLst/>
                          <a:latin typeface="微软雅黑" panose="020B0503020204020204" pitchFamily="34" charset="-122"/>
                          <a:ea typeface="微软雅黑" panose="020B0503020204020204" pitchFamily="34" charset="-122"/>
                        </a:rPr>
                        <a:t>量化目标</a:t>
                      </a:r>
                      <a:endParaRPr lang="zh-CN" altLang="en-US" sz="1100" b="1"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0" i="0" u="none" strike="noStrike">
                          <a:solidFill>
                            <a:schemeClr val="tx1"/>
                          </a:solidFill>
                          <a:effectLst/>
                          <a:highlight>
                            <a:srgbClr val="FFFF00"/>
                          </a:highlight>
                          <a:latin typeface="微软雅黑" panose="020B0503020204020204" pitchFamily="34" charset="-122"/>
                          <a:ea typeface="微软雅黑" panose="020B0503020204020204" pitchFamily="34" charset="-122"/>
                        </a:rPr>
                        <a:t>加强终端防护和控制</a:t>
                      </a:r>
                    </a:p>
                  </a:txBody>
                  <a:tcPr marL="9525" marR="9525" marT="9525" marB="0" anchor="ctr"/>
                </a:tc>
                <a:tc>
                  <a:txBody>
                    <a:bodyPr/>
                    <a:lstStyle/>
                    <a:p>
                      <a:pPr marL="171450" indent="-171450" algn="l" fontAlgn="ctr">
                        <a:buFont typeface="Arial" panose="020B0604020202020204" pitchFamily="34" charset="0"/>
                        <a:buChar char="•"/>
                      </a:pP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建设公司内部软件资源库，私自安装盗版软件情况安装至少下降</a:t>
                      </a:r>
                      <a:r>
                        <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80%</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a:t>
                      </a:r>
                      <a:endPar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endParaRPr>
                    </a:p>
                    <a:p>
                      <a:pPr marL="171450" indent="-171450" algn="l" fontAlgn="ctr">
                        <a:buFont typeface="Arial" panose="020B0604020202020204" pitchFamily="34" charset="0"/>
                        <a:buChar char="•"/>
                      </a:pP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以长沙为试点，终端安全管控软件覆盖长沙</a:t>
                      </a:r>
                      <a:r>
                        <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Windows</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a:t>
                      </a:r>
                      <a:r>
                        <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Linux</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a:t>
                      </a:r>
                      <a:r>
                        <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macOS</a:t>
                      </a: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全部终端。</a:t>
                      </a:r>
                      <a:endParaRPr kumimoji="0" lang="en-US" altLang="zh-CN"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endParaRPr>
                    </a:p>
                    <a:p>
                      <a:pPr marL="171450" indent="-171450" algn="l" fontAlgn="ctr">
                        <a:buFont typeface="Arial" panose="020B0604020202020204" pitchFamily="34" charset="0"/>
                        <a:buChar char="•"/>
                      </a:pPr>
                      <a:r>
                        <a:rPr lang="zh-CN" altLang="en-US" sz="1400" b="0" i="0" u="none" strike="noStrike" noProof="0">
                          <a:solidFill>
                            <a:schemeClr val="tx1"/>
                          </a:solidFill>
                          <a:effectLst/>
                          <a:latin typeface="微软雅黑" panose="020B0503020204020204" pitchFamily="34" charset="-122"/>
                          <a:ea typeface="微软雅黑" panose="020B0503020204020204" pitchFamily="34" charset="-122"/>
                        </a:rPr>
                        <a:t>非法外联和使用违规外设导致的信息安全违规行为减少</a:t>
                      </a:r>
                      <a:r>
                        <a:rPr lang="en-US" altLang="zh-CN" sz="1400" b="0" i="0" u="none" strike="noStrike" noProof="0">
                          <a:solidFill>
                            <a:schemeClr val="tx1"/>
                          </a:solidFill>
                          <a:effectLst/>
                          <a:latin typeface="微软雅黑" panose="020B0503020204020204" pitchFamily="34" charset="-122"/>
                          <a:ea typeface="微软雅黑" panose="020B0503020204020204" pitchFamily="34" charset="-122"/>
                        </a:rPr>
                        <a:t>90%</a:t>
                      </a:r>
                      <a:r>
                        <a:rPr lang="zh-CN" altLang="en-US" sz="1400" b="0" i="0" u="none" strike="noStrike" noProof="0">
                          <a:solidFill>
                            <a:schemeClr val="tx1"/>
                          </a:solidFill>
                          <a:effectLst/>
                          <a:latin typeface="微软雅黑" panose="020B0503020204020204" pitchFamily="34" charset="-122"/>
                          <a:ea typeface="微软雅黑" panose="020B0503020204020204" pitchFamily="34" charset="-122"/>
                        </a:rPr>
                        <a:t>。</a:t>
                      </a:r>
                    </a:p>
                  </a:txBody>
                  <a:tcPr marL="9525" marR="9525" marT="9525" marB="0" anchor="ctr"/>
                </a:tc>
                <a:extLst>
                  <a:ext uri="{0D108BD9-81ED-4DB2-BD59-A6C34878D82A}">
                    <a16:rowId xmlns:a16="http://schemas.microsoft.com/office/drawing/2014/main" val="655160524"/>
                  </a:ext>
                </a:extLst>
              </a:tr>
              <a:tr h="810290">
                <a:tc vMerge="1">
                  <a:txBody>
                    <a:bodyPr/>
                    <a:lstStyle/>
                    <a:p>
                      <a:pPr algn="ctr" fontAlgn="ctr"/>
                      <a:endParaRPr lang="zh-CN" altLang="en-US" sz="1100" b="1" i="0" u="none" strike="noStrike">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algn="ctr" fontAlgn="ctr"/>
                      <a:r>
                        <a:rPr lang="zh-CN" altLang="en-US" sz="1400" b="0" i="0" u="none" strike="noStrike">
                          <a:solidFill>
                            <a:schemeClr val="tx1"/>
                          </a:solidFill>
                          <a:effectLst/>
                          <a:highlight>
                            <a:srgbClr val="FFFF00"/>
                          </a:highlight>
                          <a:latin typeface="微软雅黑" panose="020B0503020204020204" pitchFamily="34" charset="-122"/>
                          <a:ea typeface="微软雅黑" panose="020B0503020204020204" pitchFamily="34" charset="-122"/>
                        </a:rPr>
                        <a:t>完善制度</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a:solidFill>
                            <a:srgbClr val="303030"/>
                          </a:solidFill>
                          <a:effectLst/>
                          <a:latin typeface="微软雅黑" panose="020B0503020204020204" pitchFamily="34" charset="-122"/>
                          <a:ea typeface="微软雅黑" panose="020B0503020204020204" pitchFamily="34" charset="-122"/>
                        </a:rPr>
                        <a:t>修订</a:t>
                      </a:r>
                      <a:r>
                        <a:rPr lang="en-US" altLang="zh-CN" sz="1400">
                          <a:solidFill>
                            <a:srgbClr val="303030"/>
                          </a:solidFill>
                          <a:effectLst/>
                          <a:latin typeface="微软雅黑" panose="020B0503020204020204" pitchFamily="34" charset="-122"/>
                          <a:ea typeface="微软雅黑" panose="020B0503020204020204" pitchFamily="34" charset="-122"/>
                        </a:rPr>
                        <a:t>《</a:t>
                      </a:r>
                      <a:r>
                        <a:rPr lang="zh-CN" altLang="en-US" sz="1400">
                          <a:solidFill>
                            <a:srgbClr val="303030"/>
                          </a:solidFill>
                          <a:effectLst/>
                          <a:latin typeface="微软雅黑" panose="020B0503020204020204" pitchFamily="34" charset="-122"/>
                          <a:ea typeface="微软雅黑" panose="020B0503020204020204" pitchFamily="34" charset="-122"/>
                        </a:rPr>
                        <a:t>信息安全管理办法</a:t>
                      </a:r>
                      <a:r>
                        <a:rPr lang="en-US" altLang="zh-CN" sz="1400">
                          <a:solidFill>
                            <a:srgbClr val="303030"/>
                          </a:solidFill>
                          <a:effectLst/>
                          <a:latin typeface="微软雅黑" panose="020B0503020204020204" pitchFamily="34" charset="-122"/>
                          <a:ea typeface="微软雅黑" panose="020B0503020204020204" pitchFamily="34" charset="-122"/>
                        </a:rPr>
                        <a:t>》</a:t>
                      </a:r>
                      <a:r>
                        <a:rPr lang="zh-CN" altLang="en-US" sz="1400">
                          <a:solidFill>
                            <a:srgbClr val="303030"/>
                          </a:solidFill>
                          <a:effectLst/>
                          <a:latin typeface="微软雅黑" panose="020B0503020204020204" pitchFamily="34" charset="-122"/>
                          <a:ea typeface="微软雅黑" panose="020B0503020204020204" pitchFamily="34" charset="-122"/>
                        </a:rPr>
                        <a:t>。</a:t>
                      </a:r>
                      <a:endParaRPr lang="en-US" altLang="zh-CN" sz="1400" b="0" u="none" strike="noStrike">
                        <a:solidFill>
                          <a:schemeClr val="tx1"/>
                        </a:solidFill>
                        <a:effectLst/>
                        <a:latin typeface="微软雅黑" panose="020B0503020204020204" pitchFamily="34" charset="-122"/>
                        <a:ea typeface="微软雅黑" panose="020B0503020204020204" pitchFamily="34" charset="-122"/>
                      </a:endParaRPr>
                    </a:p>
                    <a:p>
                      <a:pPr marL="171450" indent="-171450" algn="l" fontAlgn="ctr">
                        <a:buFont typeface="Arial" panose="020B0604020202020204" pitchFamily="34" charset="0"/>
                        <a:buChar char="•"/>
                      </a:pPr>
                      <a:r>
                        <a:rPr lang="zh-CN" altLang="en-US" sz="1400" b="0" u="none" strike="noStrike">
                          <a:solidFill>
                            <a:schemeClr val="tx1"/>
                          </a:solidFill>
                          <a:effectLst/>
                          <a:latin typeface="微软雅黑" panose="020B0503020204020204" pitchFamily="34" charset="-122"/>
                          <a:ea typeface="微软雅黑" panose="020B0503020204020204" pitchFamily="34" charset="-122"/>
                        </a:rPr>
                        <a:t>建设与修订终端应用软件管理、终端安全管理、入网认证、上网权限管理实施细则。</a:t>
                      </a:r>
                      <a:endParaRPr lang="en-US" altLang="zh-CN" sz="1400" b="0" u="none" strike="noStrike">
                        <a:solidFill>
                          <a:schemeClr val="tx1"/>
                        </a:solidFill>
                        <a:effectLst/>
                        <a:highlight>
                          <a:srgbClr val="FFFF00"/>
                        </a:highligh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735842146"/>
                  </a:ext>
                </a:extLst>
              </a:tr>
            </a:tbl>
          </a:graphicData>
        </a:graphic>
      </p:graphicFrame>
    </p:spTree>
    <p:custDataLst>
      <p:tags r:id="rId1"/>
    </p:custDataLst>
    <p:extLst>
      <p:ext uri="{BB962C8B-B14F-4D97-AF65-F5344CB8AC3E}">
        <p14:creationId xmlns:p14="http://schemas.microsoft.com/office/powerpoint/2010/main" val="331459262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矩形: 圆角 11">
            <a:extLst>
              <a:ext uri="{FF2B5EF4-FFF2-40B4-BE49-F238E27FC236}">
                <a16:creationId xmlns:a16="http://schemas.microsoft.com/office/drawing/2014/main" id="{EBE81E30-261D-4F40-9875-70129046A5AD}"/>
              </a:ext>
            </a:extLst>
          </p:cNvPr>
          <p:cNvSpPr/>
          <p:nvPr/>
        </p:nvSpPr>
        <p:spPr>
          <a:xfrm>
            <a:off x="2124435" y="935024"/>
            <a:ext cx="1959429" cy="5626306"/>
          </a:xfrm>
          <a:prstGeom prst="roundRect">
            <a:avLst/>
          </a:prstGeom>
          <a:solidFill>
            <a:srgbClr val="CAE4FF"/>
          </a:solidFill>
          <a:ln w="19050" cap="flat">
            <a:solidFill>
              <a:schemeClr val="bg1">
                <a:lumMod val="65000"/>
              </a:schemeClr>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noAutofit/>
          </a:bodyPr>
          <a:lstStyle/>
          <a:p>
            <a:pPr algn="ctr" defTabSz="1828800" hangingPunct="0"/>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目标</a:t>
            </a:r>
            <a:r>
              <a:rPr lang="zh-CN" altLang="en-US" sz="1200" b="1">
                <a:solidFill>
                  <a:srgbClr val="000000"/>
                </a:solidFill>
                <a:latin typeface="Calibri"/>
                <a:ea typeface="+mj-ea"/>
                <a:cs typeface="Calibri"/>
                <a:sym typeface="Calibri" panose="020F0502020204030204"/>
              </a:rPr>
              <a:t>一：</a:t>
            </a:r>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完成测评认证</a:t>
            </a:r>
            <a:endParaRPr kumimoji="0" lang="en-US" altLang="zh-CN"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226" name="矩形: 圆角 225">
            <a:extLst>
              <a:ext uri="{FF2B5EF4-FFF2-40B4-BE49-F238E27FC236}">
                <a16:creationId xmlns:a16="http://schemas.microsoft.com/office/drawing/2014/main" id="{991B88A9-6DD7-4C77-9034-CFEF848C52DF}"/>
              </a:ext>
            </a:extLst>
          </p:cNvPr>
          <p:cNvSpPr/>
          <p:nvPr/>
        </p:nvSpPr>
        <p:spPr>
          <a:xfrm>
            <a:off x="5070452" y="935024"/>
            <a:ext cx="1959429" cy="5626306"/>
          </a:xfrm>
          <a:prstGeom prst="roundRect">
            <a:avLst/>
          </a:prstGeom>
          <a:solidFill>
            <a:srgbClr val="CAE4FF"/>
          </a:solidFill>
          <a:ln w="19050" cap="flat">
            <a:solidFill>
              <a:schemeClr val="bg1">
                <a:lumMod val="65000"/>
              </a:schemeClr>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noAutofit/>
          </a:bodyPr>
          <a:lstStyle/>
          <a:p>
            <a:pPr algn="ctr" defTabSz="1828800" hangingPunct="0"/>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目标</a:t>
            </a:r>
            <a:r>
              <a:rPr lang="zh-CN" altLang="en-US" sz="1200" b="1">
                <a:solidFill>
                  <a:srgbClr val="000000"/>
                </a:solidFill>
                <a:latin typeface="Calibri"/>
                <a:ea typeface="+mj-ea"/>
                <a:cs typeface="Calibri"/>
                <a:sym typeface="Calibri" panose="020F0502020204030204"/>
              </a:rPr>
              <a:t>二：</a:t>
            </a:r>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规范信息管理</a:t>
            </a:r>
          </a:p>
        </p:txBody>
      </p:sp>
      <p:sp>
        <p:nvSpPr>
          <p:cNvPr id="231" name="矩形: 圆角 230">
            <a:extLst>
              <a:ext uri="{FF2B5EF4-FFF2-40B4-BE49-F238E27FC236}">
                <a16:creationId xmlns:a16="http://schemas.microsoft.com/office/drawing/2014/main" id="{D23EF3DA-7698-4DF4-83B4-45E985221845}"/>
              </a:ext>
            </a:extLst>
          </p:cNvPr>
          <p:cNvSpPr/>
          <p:nvPr/>
        </p:nvSpPr>
        <p:spPr>
          <a:xfrm>
            <a:off x="8016469" y="935024"/>
            <a:ext cx="1959429" cy="5626306"/>
          </a:xfrm>
          <a:prstGeom prst="roundRect">
            <a:avLst/>
          </a:prstGeom>
          <a:solidFill>
            <a:srgbClr val="CAE4FF"/>
          </a:solidFill>
          <a:ln w="19050" cap="flat">
            <a:solidFill>
              <a:schemeClr val="bg1">
                <a:lumMod val="65000"/>
              </a:schemeClr>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noAutofit/>
          </a:bodyPr>
          <a:lstStyle/>
          <a:p>
            <a:pPr algn="ctr" defTabSz="1828800" hangingPunct="0"/>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目标</a:t>
            </a:r>
            <a:r>
              <a:rPr lang="zh-CN" altLang="en-US" sz="1200" b="1">
                <a:solidFill>
                  <a:srgbClr val="000000"/>
                </a:solidFill>
                <a:latin typeface="Calibri"/>
                <a:ea typeface="+mj-ea"/>
                <a:cs typeface="Calibri"/>
                <a:sym typeface="Calibri" panose="020F0502020204030204"/>
              </a:rPr>
              <a:t>三：</a:t>
            </a:r>
            <a:r>
              <a:rPr kumimoji="0" lang="zh-CN" altLang="en-US" sz="1200" b="1" i="0" u="none" strike="noStrike" kern="1200" cap="none" spc="0" normalizeH="0" baseline="0" noProof="0">
                <a:ln>
                  <a:noFill/>
                </a:ln>
                <a:solidFill>
                  <a:srgbClr val="000000"/>
                </a:solidFill>
                <a:effectLst/>
                <a:uLnTx/>
                <a:uFillTx/>
                <a:latin typeface="Calibri"/>
                <a:ea typeface="+mj-ea"/>
                <a:cs typeface="Calibri"/>
                <a:sym typeface="Calibri" panose="020F0502020204030204"/>
              </a:rPr>
              <a:t>规范权限管理</a:t>
            </a:r>
          </a:p>
        </p:txBody>
      </p:sp>
      <p:sp>
        <p:nvSpPr>
          <p:cNvPr id="2"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a:ln w="0"/>
                <a:solidFill>
                  <a:schemeClr val="accent4">
                    <a:lumMod val="75000"/>
                  </a:schemeClr>
                </a:solidFill>
                <a:effectLst>
                  <a:outerShdw blurRad="38100" dist="25400" dir="5400000" algn="ctr" rotWithShape="0">
                    <a:srgbClr val="6E747A">
                      <a:alpha val="43000"/>
                    </a:srgbClr>
                  </a:outerShdw>
                </a:effectLst>
                <a:cs typeface="Calibri" panose="020F0502020204030204"/>
              </a:rPr>
              <a:t>三、项目目标</a:t>
            </a:r>
          </a:p>
        </p:txBody>
      </p:sp>
      <p:cxnSp>
        <p:nvCxnSpPr>
          <p:cNvPr id="3" name="直接连接符 2"/>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7" name="直接连接符 6">
            <a:extLst>
              <a:ext uri="{FF2B5EF4-FFF2-40B4-BE49-F238E27FC236}">
                <a16:creationId xmlns:a16="http://schemas.microsoft.com/office/drawing/2014/main" id="{ACA9E4D0-56B0-4B1F-9C42-F8CDD1D2D03C}"/>
              </a:ext>
            </a:extLst>
          </p:cNvPr>
          <p:cNvCxnSpPr>
            <a:cxnSpLocks/>
          </p:cNvCxnSpPr>
          <p:nvPr/>
        </p:nvCxnSpPr>
        <p:spPr>
          <a:xfrm>
            <a:off x="955651" y="3748177"/>
            <a:ext cx="9652764" cy="0"/>
          </a:xfrm>
          <a:prstGeom prst="line">
            <a:avLst/>
          </a:prstGeom>
          <a:noFill/>
          <a:ln w="1270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10" name="文本框 9">
            <a:extLst>
              <a:ext uri="{FF2B5EF4-FFF2-40B4-BE49-F238E27FC236}">
                <a16:creationId xmlns:a16="http://schemas.microsoft.com/office/drawing/2014/main" id="{92C1F615-7C25-4E60-AB27-0BCD2A128811}"/>
              </a:ext>
            </a:extLst>
          </p:cNvPr>
          <p:cNvSpPr txBox="1"/>
          <p:nvPr/>
        </p:nvSpPr>
        <p:spPr>
          <a:xfrm>
            <a:off x="1226397" y="2255585"/>
            <a:ext cx="461663" cy="1048676"/>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eaVert"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lang="zh-CN" altLang="en-US">
                <a:solidFill>
                  <a:schemeClr val="accent1"/>
                </a:solidFill>
                <a:latin typeface="+mj-lt"/>
                <a:ea typeface="+mj-ea"/>
                <a:cs typeface="+mj-cs"/>
                <a:sym typeface="Calibri" panose="020F0502020204030204"/>
              </a:rPr>
              <a:t>行动项</a:t>
            </a:r>
            <a:endPar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endParaRPr>
          </a:p>
        </p:txBody>
      </p:sp>
      <p:sp>
        <p:nvSpPr>
          <p:cNvPr id="210" name="文本框 209">
            <a:extLst>
              <a:ext uri="{FF2B5EF4-FFF2-40B4-BE49-F238E27FC236}">
                <a16:creationId xmlns:a16="http://schemas.microsoft.com/office/drawing/2014/main" id="{FD6F7514-C084-4352-8F7E-F04EF873311D}"/>
              </a:ext>
            </a:extLst>
          </p:cNvPr>
          <p:cNvSpPr txBox="1"/>
          <p:nvPr/>
        </p:nvSpPr>
        <p:spPr>
          <a:xfrm>
            <a:off x="1226397" y="3917457"/>
            <a:ext cx="461663" cy="1048675"/>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eaVert"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lang="zh-CN" altLang="en-US">
                <a:solidFill>
                  <a:schemeClr val="accent1"/>
                </a:solidFill>
                <a:latin typeface="+mj-lt"/>
                <a:ea typeface="+mj-ea"/>
                <a:cs typeface="+mj-cs"/>
                <a:sym typeface="Calibri" panose="020F0502020204030204"/>
              </a:rPr>
              <a:t>产出项</a:t>
            </a:r>
            <a:endPar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endParaRPr>
          </a:p>
        </p:txBody>
      </p:sp>
      <p:sp>
        <p:nvSpPr>
          <p:cNvPr id="11" name="矩形: 圆角 10">
            <a:extLst>
              <a:ext uri="{FF2B5EF4-FFF2-40B4-BE49-F238E27FC236}">
                <a16:creationId xmlns:a16="http://schemas.microsoft.com/office/drawing/2014/main" id="{3E82405C-2FD7-4ECD-92BE-9A4EFE8411BE}"/>
              </a:ext>
            </a:extLst>
          </p:cNvPr>
          <p:cNvSpPr/>
          <p:nvPr/>
        </p:nvSpPr>
        <p:spPr>
          <a:xfrm>
            <a:off x="2378817" y="2359036"/>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组织等保测评</a:t>
            </a:r>
          </a:p>
        </p:txBody>
      </p:sp>
      <p:sp>
        <p:nvSpPr>
          <p:cNvPr id="211" name="矩形: 圆角 210">
            <a:extLst>
              <a:ext uri="{FF2B5EF4-FFF2-40B4-BE49-F238E27FC236}">
                <a16:creationId xmlns:a16="http://schemas.microsoft.com/office/drawing/2014/main" id="{BEF33E48-E423-4D66-B83D-32CBDAEBBEF7}"/>
              </a:ext>
            </a:extLst>
          </p:cNvPr>
          <p:cNvSpPr/>
          <p:nvPr/>
        </p:nvSpPr>
        <p:spPr>
          <a:xfrm>
            <a:off x="2378817" y="3089088"/>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组织</a:t>
            </a:r>
            <a:r>
              <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PCI-DSS</a:t>
            </a:r>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认证</a:t>
            </a:r>
          </a:p>
        </p:txBody>
      </p:sp>
      <p:sp>
        <p:nvSpPr>
          <p:cNvPr id="212" name="矩形: 圆角 211">
            <a:extLst>
              <a:ext uri="{FF2B5EF4-FFF2-40B4-BE49-F238E27FC236}">
                <a16:creationId xmlns:a16="http://schemas.microsoft.com/office/drawing/2014/main" id="{B0539488-2CE2-457B-94E3-CD172FEBD1D0}"/>
              </a:ext>
            </a:extLst>
          </p:cNvPr>
          <p:cNvSpPr/>
          <p:nvPr/>
        </p:nvSpPr>
        <p:spPr>
          <a:xfrm>
            <a:off x="2378817" y="4699778"/>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等保测评报告</a:t>
            </a:r>
          </a:p>
        </p:txBody>
      </p:sp>
      <p:sp>
        <p:nvSpPr>
          <p:cNvPr id="213" name="矩形: 圆角 212">
            <a:extLst>
              <a:ext uri="{FF2B5EF4-FFF2-40B4-BE49-F238E27FC236}">
                <a16:creationId xmlns:a16="http://schemas.microsoft.com/office/drawing/2014/main" id="{9753C31E-106A-4ABD-BB6A-6CD6702566F9}"/>
              </a:ext>
            </a:extLst>
          </p:cNvPr>
          <p:cNvSpPr/>
          <p:nvPr/>
        </p:nvSpPr>
        <p:spPr>
          <a:xfrm>
            <a:off x="2378817" y="5429829"/>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PCI-DSS</a:t>
            </a:r>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证书</a:t>
            </a:r>
          </a:p>
        </p:txBody>
      </p:sp>
      <p:sp>
        <p:nvSpPr>
          <p:cNvPr id="214" name="矩形: 圆角 213">
            <a:extLst>
              <a:ext uri="{FF2B5EF4-FFF2-40B4-BE49-F238E27FC236}">
                <a16:creationId xmlns:a16="http://schemas.microsoft.com/office/drawing/2014/main" id="{87D50745-48E7-440D-A419-EDF11A305E36}"/>
              </a:ext>
            </a:extLst>
          </p:cNvPr>
          <p:cNvSpPr/>
          <p:nvPr/>
        </p:nvSpPr>
        <p:spPr>
          <a:xfrm>
            <a:off x="5328271" y="1628986"/>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收集日常业务信息项并分类</a:t>
            </a:r>
          </a:p>
        </p:txBody>
      </p:sp>
      <p:sp>
        <p:nvSpPr>
          <p:cNvPr id="215" name="矩形: 圆角 214">
            <a:extLst>
              <a:ext uri="{FF2B5EF4-FFF2-40B4-BE49-F238E27FC236}">
                <a16:creationId xmlns:a16="http://schemas.microsoft.com/office/drawing/2014/main" id="{23723598-0627-4DA9-B1FC-0C74C3BD8B59}"/>
              </a:ext>
            </a:extLst>
          </p:cNvPr>
          <p:cNvSpPr/>
          <p:nvPr/>
        </p:nvSpPr>
        <p:spPr>
          <a:xfrm>
            <a:off x="5328270" y="2602995"/>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制定各密级信息管理要求</a:t>
            </a:r>
          </a:p>
        </p:txBody>
      </p:sp>
      <p:sp>
        <p:nvSpPr>
          <p:cNvPr id="216" name="矩形: 圆角 215">
            <a:extLst>
              <a:ext uri="{FF2B5EF4-FFF2-40B4-BE49-F238E27FC236}">
                <a16:creationId xmlns:a16="http://schemas.microsoft.com/office/drawing/2014/main" id="{F3CA484C-E166-4558-9E7C-8C01EB111331}"/>
              </a:ext>
            </a:extLst>
          </p:cNvPr>
          <p:cNvSpPr/>
          <p:nvPr/>
        </p:nvSpPr>
        <p:spPr>
          <a:xfrm>
            <a:off x="5328273" y="396972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a:ln>
                  <a:noFill/>
                </a:ln>
                <a:solidFill>
                  <a:schemeClr val="bg1"/>
                </a:solidFill>
                <a:effectLst/>
                <a:uLnTx/>
                <a:uFillTx/>
                <a:latin typeface="微软雅黑" panose="020B0503020204020204" pitchFamily="34" charset="-122"/>
                <a:ea typeface="微软雅黑" panose="020B0503020204020204" pitchFamily="34" charset="-122"/>
                <a:sym typeface="Calibri" panose="020F0502020204030204"/>
              </a:rPr>
              <a:t>信息分级管理制度</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217" name="矩形: 圆角 216">
            <a:extLst>
              <a:ext uri="{FF2B5EF4-FFF2-40B4-BE49-F238E27FC236}">
                <a16:creationId xmlns:a16="http://schemas.microsoft.com/office/drawing/2014/main" id="{5E200226-2726-4074-854C-1D45E4D61963}"/>
              </a:ext>
            </a:extLst>
          </p:cNvPr>
          <p:cNvSpPr/>
          <p:nvPr/>
        </p:nvSpPr>
        <p:spPr>
          <a:xfrm>
            <a:off x="5328273" y="4699778"/>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分类分级标准与制度培训课件</a:t>
            </a:r>
          </a:p>
        </p:txBody>
      </p:sp>
      <p:sp>
        <p:nvSpPr>
          <p:cNvPr id="218" name="矩形: 圆角 217">
            <a:extLst>
              <a:ext uri="{FF2B5EF4-FFF2-40B4-BE49-F238E27FC236}">
                <a16:creationId xmlns:a16="http://schemas.microsoft.com/office/drawing/2014/main" id="{3DF00329-41D5-409F-9728-B11B4BF95038}"/>
              </a:ext>
            </a:extLst>
          </p:cNvPr>
          <p:cNvSpPr/>
          <p:nvPr/>
        </p:nvSpPr>
        <p:spPr>
          <a:xfrm>
            <a:off x="8274290" y="2119504"/>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lang="zh-CN" altLang="en-US"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调研内部</a:t>
            </a:r>
            <a:r>
              <a:rPr lang="zh-CN" altLang="en-US" sz="1200">
                <a:solidFill>
                  <a:schemeClr val="bg1"/>
                </a:solidFill>
                <a:latin typeface="微软雅黑" panose="020B0503020204020204" pitchFamily="34" charset="-122"/>
                <a:ea typeface="微软雅黑" panose="020B0503020204020204" pitchFamily="34" charset="-122"/>
                <a:cs typeface="+mj-cs"/>
                <a:sym typeface="Calibri" panose="020F0502020204030204"/>
              </a:rPr>
              <a:t>系统能力现状</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219" name="矩形: 圆角 218">
            <a:extLst>
              <a:ext uri="{FF2B5EF4-FFF2-40B4-BE49-F238E27FC236}">
                <a16:creationId xmlns:a16="http://schemas.microsoft.com/office/drawing/2014/main" id="{9AF0D69B-FDEA-465E-82E1-3BA21563AD70}"/>
              </a:ext>
            </a:extLst>
          </p:cNvPr>
          <p:cNvSpPr/>
          <p:nvPr/>
        </p:nvSpPr>
        <p:spPr>
          <a:xfrm>
            <a:off x="8274290" y="1634100"/>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lang="zh-CN" altLang="en-US"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刷新权限</a:t>
            </a:r>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管理要求</a:t>
            </a:r>
          </a:p>
        </p:txBody>
      </p:sp>
      <p:sp>
        <p:nvSpPr>
          <p:cNvPr id="220" name="矩形: 圆角 219">
            <a:extLst>
              <a:ext uri="{FF2B5EF4-FFF2-40B4-BE49-F238E27FC236}">
                <a16:creationId xmlns:a16="http://schemas.microsoft.com/office/drawing/2014/main" id="{7DF0C7C7-B486-4715-8C39-A48B20E38A30}"/>
              </a:ext>
            </a:extLst>
          </p:cNvPr>
          <p:cNvSpPr/>
          <p:nvPr/>
        </p:nvSpPr>
        <p:spPr>
          <a:xfrm>
            <a:off x="8274290" y="494088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各系统能力报告</a:t>
            </a:r>
          </a:p>
        </p:txBody>
      </p:sp>
      <p:sp>
        <p:nvSpPr>
          <p:cNvPr id="221" name="矩形: 圆角 220">
            <a:extLst>
              <a:ext uri="{FF2B5EF4-FFF2-40B4-BE49-F238E27FC236}">
                <a16:creationId xmlns:a16="http://schemas.microsoft.com/office/drawing/2014/main" id="{6295AC3B-CAAF-4235-A0BF-5A0BD02C9768}"/>
              </a:ext>
            </a:extLst>
          </p:cNvPr>
          <p:cNvSpPr/>
          <p:nvPr/>
        </p:nvSpPr>
        <p:spPr>
          <a:xfrm>
            <a:off x="8264435" y="445530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权限申请流程</a:t>
            </a:r>
          </a:p>
        </p:txBody>
      </p:sp>
      <p:sp>
        <p:nvSpPr>
          <p:cNvPr id="222" name="矩形: 圆角 221">
            <a:extLst>
              <a:ext uri="{FF2B5EF4-FFF2-40B4-BE49-F238E27FC236}">
                <a16:creationId xmlns:a16="http://schemas.microsoft.com/office/drawing/2014/main" id="{ABAACD0E-C2CA-4BD0-BA17-12DAB4BDBCB9}"/>
              </a:ext>
            </a:extLst>
          </p:cNvPr>
          <p:cNvSpPr/>
          <p:nvPr/>
        </p:nvSpPr>
        <p:spPr>
          <a:xfrm>
            <a:off x="8274290" y="542646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权限管理培训课件</a:t>
            </a:r>
          </a:p>
        </p:txBody>
      </p:sp>
      <p:sp>
        <p:nvSpPr>
          <p:cNvPr id="223" name="矩形: 圆角 222">
            <a:extLst>
              <a:ext uri="{FF2B5EF4-FFF2-40B4-BE49-F238E27FC236}">
                <a16:creationId xmlns:a16="http://schemas.microsoft.com/office/drawing/2014/main" id="{EC187394-6FD8-471B-9D7A-5428B40E6565}"/>
              </a:ext>
            </a:extLst>
          </p:cNvPr>
          <p:cNvSpPr/>
          <p:nvPr/>
        </p:nvSpPr>
        <p:spPr>
          <a:xfrm>
            <a:off x="8264434" y="5916402"/>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统一权限管理底座</a:t>
            </a:r>
            <a:r>
              <a:rPr kumimoji="0" lang="en-US" altLang="zh-CN"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a:t>
            </a:r>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系统</a:t>
            </a:r>
            <a:r>
              <a:rPr lang="en-US" altLang="zh-CN"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225" name="矩形: 圆角 224">
            <a:extLst>
              <a:ext uri="{FF2B5EF4-FFF2-40B4-BE49-F238E27FC236}">
                <a16:creationId xmlns:a16="http://schemas.microsoft.com/office/drawing/2014/main" id="{D5F86527-0B10-4DD5-AEDD-CEB336A4853C}"/>
              </a:ext>
            </a:extLst>
          </p:cNvPr>
          <p:cNvSpPr/>
          <p:nvPr/>
        </p:nvSpPr>
        <p:spPr>
          <a:xfrm>
            <a:off x="8274290" y="2607981"/>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lang="zh-CN" altLang="en-US"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研发权限管理底座</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227" name="矩形: 圆角 226">
            <a:extLst>
              <a:ext uri="{FF2B5EF4-FFF2-40B4-BE49-F238E27FC236}">
                <a16:creationId xmlns:a16="http://schemas.microsoft.com/office/drawing/2014/main" id="{4B76B0A8-0A68-4CD8-A82F-BFED6769FC22}"/>
              </a:ext>
            </a:extLst>
          </p:cNvPr>
          <p:cNvSpPr/>
          <p:nvPr/>
        </p:nvSpPr>
        <p:spPr>
          <a:xfrm>
            <a:off x="2378817" y="396972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初步整改建议</a:t>
            </a:r>
          </a:p>
        </p:txBody>
      </p:sp>
      <p:sp>
        <p:nvSpPr>
          <p:cNvPr id="228" name="矩形: 圆角 227">
            <a:extLst>
              <a:ext uri="{FF2B5EF4-FFF2-40B4-BE49-F238E27FC236}">
                <a16:creationId xmlns:a16="http://schemas.microsoft.com/office/drawing/2014/main" id="{F3AEBEDC-0576-4519-AEE6-375D1C7BD6FF}"/>
              </a:ext>
            </a:extLst>
          </p:cNvPr>
          <p:cNvSpPr/>
          <p:nvPr/>
        </p:nvSpPr>
        <p:spPr>
          <a:xfrm>
            <a:off x="8274290" y="3969727"/>
            <a:ext cx="1443789" cy="424064"/>
          </a:xfrm>
          <a:prstGeom prst="roundRect">
            <a:avLst/>
          </a:prstGeom>
          <a:solidFill>
            <a:schemeClr val="accent2">
              <a:lumMod val="75000"/>
              <a:alpha val="6902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权限管理制度</a:t>
            </a:r>
          </a:p>
        </p:txBody>
      </p:sp>
      <p:sp>
        <p:nvSpPr>
          <p:cNvPr id="229" name="矩形: 圆角 228">
            <a:extLst>
              <a:ext uri="{FF2B5EF4-FFF2-40B4-BE49-F238E27FC236}">
                <a16:creationId xmlns:a16="http://schemas.microsoft.com/office/drawing/2014/main" id="{E58D4866-941C-4776-AED6-2292B76361BB}"/>
              </a:ext>
            </a:extLst>
          </p:cNvPr>
          <p:cNvSpPr/>
          <p:nvPr/>
        </p:nvSpPr>
        <p:spPr>
          <a:xfrm>
            <a:off x="5328271" y="2119504"/>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lang="zh-CN" altLang="en-US"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细化密级定级方法</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230" name="矩形: 圆角 229">
            <a:extLst>
              <a:ext uri="{FF2B5EF4-FFF2-40B4-BE49-F238E27FC236}">
                <a16:creationId xmlns:a16="http://schemas.microsoft.com/office/drawing/2014/main" id="{B7152385-FFCD-4307-AEB2-ABDF593496DC}"/>
              </a:ext>
            </a:extLst>
          </p:cNvPr>
          <p:cNvSpPr/>
          <p:nvPr/>
        </p:nvSpPr>
        <p:spPr>
          <a:xfrm>
            <a:off x="8274290" y="3094202"/>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lang="zh-CN" altLang="en-US" sz="1200">
                <a:solidFill>
                  <a:schemeClr val="bg1"/>
                </a:solidFill>
                <a:latin typeface="微软雅黑" panose="020B0503020204020204" pitchFamily="34" charset="-122"/>
                <a:ea typeface="微软雅黑" panose="020B0503020204020204" pitchFamily="34" charset="-122"/>
                <a:cs typeface="Calibri"/>
                <a:sym typeface="Calibri" panose="020F0502020204030204"/>
              </a:rPr>
              <a:t>接入权限管理底座</a:t>
            </a:r>
            <a:endPar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endParaRPr>
          </a:p>
        </p:txBody>
      </p:sp>
      <p:sp>
        <p:nvSpPr>
          <p:cNvPr id="4" name="矩形: 圆角 3">
            <a:extLst>
              <a:ext uri="{FF2B5EF4-FFF2-40B4-BE49-F238E27FC236}">
                <a16:creationId xmlns:a16="http://schemas.microsoft.com/office/drawing/2014/main" id="{6CB03A07-46A6-4BE2-974A-75232FB29C57}"/>
              </a:ext>
            </a:extLst>
          </p:cNvPr>
          <p:cNvSpPr/>
          <p:nvPr/>
        </p:nvSpPr>
        <p:spPr>
          <a:xfrm>
            <a:off x="8096977" y="2543568"/>
            <a:ext cx="1716206" cy="1086104"/>
          </a:xfrm>
          <a:prstGeom prst="roundRect">
            <a:avLst/>
          </a:prstGeom>
          <a:noFill/>
          <a:ln w="19050" cap="flat">
            <a:solidFill>
              <a:srgbClr val="FF0000"/>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30" name="对话气泡: 圆角矩形 29">
            <a:extLst>
              <a:ext uri="{FF2B5EF4-FFF2-40B4-BE49-F238E27FC236}">
                <a16:creationId xmlns:a16="http://schemas.microsoft.com/office/drawing/2014/main" id="{02CABF36-589A-408D-806D-3014C27D4945}"/>
              </a:ext>
            </a:extLst>
          </p:cNvPr>
          <p:cNvSpPr/>
          <p:nvPr/>
        </p:nvSpPr>
        <p:spPr>
          <a:xfrm>
            <a:off x="10203304" y="2850421"/>
            <a:ext cx="1307781" cy="442672"/>
          </a:xfrm>
          <a:prstGeom prst="wedgeRoundRectCallout">
            <a:avLst>
              <a:gd name="adj1" fmla="val -77701"/>
              <a:gd name="adj2" fmla="val -36301"/>
              <a:gd name="adj3" fmla="val 16667"/>
            </a:avLst>
          </a:prstGeom>
          <a:solidFill>
            <a:schemeClr val="accent2"/>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eaLnBrk="1" fontAlgn="auto" latinLnBrk="0" hangingPunct="0">
              <a:lnSpc>
                <a:spcPct val="100000"/>
              </a:lnSpc>
              <a:spcBef>
                <a:spcPts val="0"/>
              </a:spcBef>
              <a:spcAft>
                <a:spcPts val="0"/>
              </a:spcAft>
              <a:buClrTx/>
              <a:buSzTx/>
              <a:buFontTx/>
              <a:buNone/>
              <a:tabLst/>
            </a:pPr>
            <a:r>
              <a:rPr kumimoji="0" lang="zh-CN" altLang="en-US" sz="1400" b="0" i="0" u="none" strike="noStrike" kern="1200" cap="none" spc="0" normalizeH="0" baseline="0" noProof="0">
                <a:ln>
                  <a:noFill/>
                </a:ln>
                <a:solidFill>
                  <a:schemeClr val="bg1"/>
                </a:solidFill>
                <a:effectLst/>
                <a:uLnTx/>
                <a:uFillTx/>
                <a:latin typeface="Calibri"/>
                <a:ea typeface="+mj-ea"/>
                <a:cs typeface="Calibri"/>
                <a:sym typeface="Calibri" panose="020F0502020204030204"/>
              </a:rPr>
              <a:t>子项目推进</a:t>
            </a:r>
          </a:p>
        </p:txBody>
      </p:sp>
      <p:sp>
        <p:nvSpPr>
          <p:cNvPr id="31" name="对话气泡: 圆角矩形 30">
            <a:extLst>
              <a:ext uri="{FF2B5EF4-FFF2-40B4-BE49-F238E27FC236}">
                <a16:creationId xmlns:a16="http://schemas.microsoft.com/office/drawing/2014/main" id="{C9280F7C-7971-4E5A-93D4-68029491182C}"/>
              </a:ext>
            </a:extLst>
          </p:cNvPr>
          <p:cNvSpPr/>
          <p:nvPr/>
        </p:nvSpPr>
        <p:spPr>
          <a:xfrm>
            <a:off x="10203303" y="6040351"/>
            <a:ext cx="1307781" cy="442672"/>
          </a:xfrm>
          <a:prstGeom prst="wedgeRoundRectCallout">
            <a:avLst>
              <a:gd name="adj1" fmla="val -78379"/>
              <a:gd name="adj2" fmla="val -48607"/>
              <a:gd name="adj3" fmla="val 16667"/>
            </a:avLst>
          </a:prstGeom>
          <a:solidFill>
            <a:schemeClr val="accent2"/>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eaLnBrk="1" fontAlgn="auto" latinLnBrk="0" hangingPunct="0">
              <a:lnSpc>
                <a:spcPct val="100000"/>
              </a:lnSpc>
              <a:spcBef>
                <a:spcPts val="0"/>
              </a:spcBef>
              <a:spcAft>
                <a:spcPts val="0"/>
              </a:spcAft>
              <a:buClrTx/>
              <a:buSzTx/>
              <a:buFontTx/>
              <a:buNone/>
              <a:tabLst/>
            </a:pPr>
            <a:r>
              <a:rPr kumimoji="0" lang="zh-CN" altLang="en-US" sz="1400" b="0" i="0" u="none" strike="noStrike" kern="1200" cap="none" spc="0" normalizeH="0" baseline="0" noProof="0">
                <a:ln>
                  <a:noFill/>
                </a:ln>
                <a:solidFill>
                  <a:schemeClr val="bg1"/>
                </a:solidFill>
                <a:effectLst/>
                <a:uLnTx/>
                <a:uFillTx/>
                <a:latin typeface="Calibri"/>
                <a:ea typeface="+mj-ea"/>
                <a:cs typeface="Calibri"/>
                <a:sym typeface="Calibri" panose="020F0502020204030204"/>
              </a:rPr>
              <a:t>子项目推进</a:t>
            </a:r>
          </a:p>
        </p:txBody>
      </p:sp>
      <p:sp>
        <p:nvSpPr>
          <p:cNvPr id="32" name="矩形: 圆角 31">
            <a:extLst>
              <a:ext uri="{FF2B5EF4-FFF2-40B4-BE49-F238E27FC236}">
                <a16:creationId xmlns:a16="http://schemas.microsoft.com/office/drawing/2014/main" id="{9A54B900-BCE5-4B94-990D-D5FA65FE8248}"/>
              </a:ext>
            </a:extLst>
          </p:cNvPr>
          <p:cNvSpPr/>
          <p:nvPr/>
        </p:nvSpPr>
        <p:spPr>
          <a:xfrm>
            <a:off x="5328270" y="3090664"/>
            <a:ext cx="1443789" cy="424064"/>
          </a:xfrm>
          <a:prstGeom prst="roundRect">
            <a:avLst/>
          </a:prstGeom>
          <a:solidFill>
            <a:srgbClr val="005AB9">
              <a:alpha val="69020"/>
            </a:srgb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algn="ctr" defTabSz="1828800" hangingPunct="0"/>
            <a:r>
              <a:rPr kumimoji="0" lang="zh-CN" altLang="en-US" sz="12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Calibri"/>
                <a:sym typeface="Calibri" panose="020F0502020204030204"/>
              </a:rPr>
              <a:t>开展信息分级管理要求培训</a:t>
            </a:r>
          </a:p>
        </p:txBody>
      </p:sp>
      <p:sp>
        <p:nvSpPr>
          <p:cNvPr id="33" name="矩形: 圆角 32">
            <a:extLst>
              <a:ext uri="{FF2B5EF4-FFF2-40B4-BE49-F238E27FC236}">
                <a16:creationId xmlns:a16="http://schemas.microsoft.com/office/drawing/2014/main" id="{AC9FFF59-D545-4D85-B264-6428DD076FCA}"/>
              </a:ext>
            </a:extLst>
          </p:cNvPr>
          <p:cNvSpPr/>
          <p:nvPr/>
        </p:nvSpPr>
        <p:spPr>
          <a:xfrm>
            <a:off x="8128225" y="5853893"/>
            <a:ext cx="1716206" cy="557010"/>
          </a:xfrm>
          <a:prstGeom prst="roundRect">
            <a:avLst/>
          </a:prstGeom>
          <a:noFill/>
          <a:ln w="19050" cap="flat">
            <a:solidFill>
              <a:srgbClr val="FF0000"/>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indent="0" algn="l" defTabSz="1828800" rtl="0" eaLnBrk="1" fontAlgn="auto" latinLnBrk="0" hangingPunct="0">
              <a:lnSpc>
                <a:spcPct val="100000"/>
              </a:lnSpc>
              <a:spcBef>
                <a:spcPts val="0"/>
              </a:spcBef>
              <a:spcAft>
                <a:spcPts val="0"/>
              </a:spcAft>
              <a:buClrTx/>
              <a:buSzTx/>
              <a:buFontTx/>
              <a:buNone/>
              <a:tabLst/>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Tree>
    <p:custDataLst>
      <p:tags r:id="rId1"/>
    </p:custDataLst>
    <p:extLst>
      <p:ext uri="{BB962C8B-B14F-4D97-AF65-F5344CB8AC3E}">
        <p14:creationId xmlns:p14="http://schemas.microsoft.com/office/powerpoint/2010/main" val="5728323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18" name="文本框 17">
            <a:extLst>
              <a:ext uri="{FF2B5EF4-FFF2-40B4-BE49-F238E27FC236}">
                <a16:creationId xmlns:a16="http://schemas.microsoft.com/office/drawing/2014/main" id="{3F7C6D66-8AF6-B958-0084-71ABB2E7E325}"/>
              </a:ext>
            </a:extLst>
          </p:cNvPr>
          <p:cNvSpPr txBox="1"/>
          <p:nvPr/>
        </p:nvSpPr>
        <p:spPr>
          <a:xfrm>
            <a:off x="6357578" y="1041905"/>
            <a:ext cx="1107994"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chemeClr val="accent1"/>
                </a:solidFill>
                <a:effectLst/>
                <a:uFillTx/>
                <a:latin typeface="微软雅黑" panose="020B0503020204020204" pitchFamily="34" charset="-122"/>
                <a:ea typeface="微软雅黑" panose="020B0503020204020204" pitchFamily="34" charset="-122"/>
                <a:cs typeface="+mj-cs"/>
                <a:sym typeface="Calibri" panose="020F0502020204030204"/>
              </a:rPr>
              <a:t>现状</a:t>
            </a:r>
          </a:p>
        </p:txBody>
      </p:sp>
      <p:sp>
        <p:nvSpPr>
          <p:cNvPr id="19" name="文本框 18">
            <a:extLst>
              <a:ext uri="{FF2B5EF4-FFF2-40B4-BE49-F238E27FC236}">
                <a16:creationId xmlns:a16="http://schemas.microsoft.com/office/drawing/2014/main" id="{D0CE3768-6A59-458B-2069-A07666C6DCDB}"/>
              </a:ext>
            </a:extLst>
          </p:cNvPr>
          <p:cNvSpPr txBox="1"/>
          <p:nvPr/>
        </p:nvSpPr>
        <p:spPr>
          <a:xfrm>
            <a:off x="9961417" y="1041905"/>
            <a:ext cx="1107994"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chemeClr val="accent1"/>
                </a:solidFill>
                <a:effectLst/>
                <a:uFillTx/>
                <a:latin typeface="微软雅黑" panose="020B0503020204020204" pitchFamily="34" charset="-122"/>
                <a:ea typeface="微软雅黑" panose="020B0503020204020204" pitchFamily="34" charset="-122"/>
                <a:cs typeface="+mj-cs"/>
                <a:sym typeface="Calibri" panose="020F0502020204030204"/>
              </a:rPr>
              <a:t>问题</a:t>
            </a:r>
          </a:p>
        </p:txBody>
      </p:sp>
      <p:sp>
        <p:nvSpPr>
          <p:cNvPr id="21" name="矩形: 圆角 20">
            <a:extLst>
              <a:ext uri="{FF2B5EF4-FFF2-40B4-BE49-F238E27FC236}">
                <a16:creationId xmlns:a16="http://schemas.microsoft.com/office/drawing/2014/main" id="{F0946A1F-FD37-DA25-9056-BDA21903418E}"/>
              </a:ext>
            </a:extLst>
          </p:cNvPr>
          <p:cNvSpPr/>
          <p:nvPr/>
        </p:nvSpPr>
        <p:spPr>
          <a:xfrm>
            <a:off x="8839199" y="1052945"/>
            <a:ext cx="3170308" cy="5403273"/>
          </a:xfrm>
          <a:prstGeom prst="roundRect">
            <a:avLst/>
          </a:prstGeom>
          <a:noFill/>
          <a:ln w="19050" cap="flat">
            <a:solidFill>
              <a:srgbClr val="FF0000"/>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grpSp>
        <p:nvGrpSpPr>
          <p:cNvPr id="28" name="组合 27">
            <a:extLst>
              <a:ext uri="{FF2B5EF4-FFF2-40B4-BE49-F238E27FC236}">
                <a16:creationId xmlns:a16="http://schemas.microsoft.com/office/drawing/2014/main" id="{E9EA6ED5-5498-F283-C8A4-807D54872D8A}"/>
              </a:ext>
            </a:extLst>
          </p:cNvPr>
          <p:cNvGrpSpPr/>
          <p:nvPr/>
        </p:nvGrpSpPr>
        <p:grpSpPr>
          <a:xfrm>
            <a:off x="164018" y="3417419"/>
            <a:ext cx="11655026" cy="2733437"/>
            <a:chOff x="164018" y="1787557"/>
            <a:chExt cx="11655026" cy="2733437"/>
          </a:xfrm>
        </p:grpSpPr>
        <p:grpSp>
          <p:nvGrpSpPr>
            <p:cNvPr id="4" name="组合 3">
              <a:extLst>
                <a:ext uri="{FF2B5EF4-FFF2-40B4-BE49-F238E27FC236}">
                  <a16:creationId xmlns:a16="http://schemas.microsoft.com/office/drawing/2014/main" id="{A7DC10F1-1A41-9361-97B0-E307E4EDDB43}"/>
                </a:ext>
              </a:extLst>
            </p:cNvPr>
            <p:cNvGrpSpPr/>
            <p:nvPr/>
          </p:nvGrpSpPr>
          <p:grpSpPr>
            <a:xfrm>
              <a:off x="164018" y="1984805"/>
              <a:ext cx="4819933" cy="2334208"/>
              <a:chOff x="609356" y="2315460"/>
              <a:chExt cx="4819933" cy="2334208"/>
            </a:xfrm>
          </p:grpSpPr>
          <p:sp>
            <p:nvSpPr>
              <p:cNvPr id="5" name="圆角矩形 13">
                <a:extLst>
                  <a:ext uri="{FF2B5EF4-FFF2-40B4-BE49-F238E27FC236}">
                    <a16:creationId xmlns:a16="http://schemas.microsoft.com/office/drawing/2014/main" id="{EF2FBF06-5166-2736-D0FC-E9646BB5C693}"/>
                  </a:ext>
                </a:extLst>
              </p:cNvPr>
              <p:cNvSpPr/>
              <p:nvPr/>
            </p:nvSpPr>
            <p:spPr>
              <a:xfrm>
                <a:off x="609356" y="3227176"/>
                <a:ext cx="2136977" cy="510776"/>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内部管控</a:t>
                </a:r>
              </a:p>
            </p:txBody>
          </p:sp>
          <p:sp>
            <p:nvSpPr>
              <p:cNvPr id="6" name="圆角矩形 14">
                <a:extLst>
                  <a:ext uri="{FF2B5EF4-FFF2-40B4-BE49-F238E27FC236}">
                    <a16:creationId xmlns:a16="http://schemas.microsoft.com/office/drawing/2014/main" id="{FDCB118F-5E7D-9778-119F-229F469D14DD}"/>
                  </a:ext>
                </a:extLst>
              </p:cNvPr>
              <p:cNvSpPr/>
              <p:nvPr/>
            </p:nvSpPr>
            <p:spPr>
              <a:xfrm>
                <a:off x="3580611" y="3220053"/>
                <a:ext cx="1848678" cy="525022"/>
              </a:xfrm>
              <a:prstGeom prst="roundRect">
                <a:avLst/>
              </a:prstGeom>
              <a:solidFill>
                <a:srgbClr val="005AB9"/>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软硬件安全防护</a:t>
                </a:r>
              </a:p>
            </p:txBody>
          </p:sp>
          <p:sp>
            <p:nvSpPr>
              <p:cNvPr id="7" name="圆角矩形 15">
                <a:extLst>
                  <a:ext uri="{FF2B5EF4-FFF2-40B4-BE49-F238E27FC236}">
                    <a16:creationId xmlns:a16="http://schemas.microsoft.com/office/drawing/2014/main" id="{E1A9AF69-FB93-7EFE-4E6E-3118DC0EF770}"/>
                  </a:ext>
                </a:extLst>
              </p:cNvPr>
              <p:cNvSpPr/>
              <p:nvPr/>
            </p:nvSpPr>
            <p:spPr>
              <a:xfrm>
                <a:off x="3580610" y="2315460"/>
                <a:ext cx="1848678" cy="525022"/>
              </a:xfrm>
              <a:prstGeom prst="roundRect">
                <a:avLst/>
              </a:prstGeom>
              <a:solidFill>
                <a:srgbClr val="005AB9"/>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网络行为管控</a:t>
                </a:r>
              </a:p>
            </p:txBody>
          </p:sp>
          <p:sp>
            <p:nvSpPr>
              <p:cNvPr id="8" name="圆角矩形 16">
                <a:extLst>
                  <a:ext uri="{FF2B5EF4-FFF2-40B4-BE49-F238E27FC236}">
                    <a16:creationId xmlns:a16="http://schemas.microsoft.com/office/drawing/2014/main" id="{FA796E87-BE27-1203-95C7-647DD9CEE5F0}"/>
                  </a:ext>
                </a:extLst>
              </p:cNvPr>
              <p:cNvSpPr/>
              <p:nvPr/>
            </p:nvSpPr>
            <p:spPr>
              <a:xfrm>
                <a:off x="3580610" y="4124646"/>
                <a:ext cx="1848678" cy="525022"/>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lang="zh-CN" altLang="en-US" b="1" dirty="0">
                    <a:solidFill>
                      <a:srgbClr val="FFFFFF"/>
                    </a:solidFill>
                    <a:latin typeface="Microsoft YaHei" panose="020B0503020204020204" pitchFamily="34" charset="-122"/>
                    <a:ea typeface="Microsoft YaHei" panose="020B0503020204020204" pitchFamily="34" charset="-122"/>
                    <a:cs typeface="Calibri"/>
                    <a:sym typeface="Calibri" panose="020F0502020204030204"/>
                  </a:rPr>
                  <a:t>远程</a:t>
                </a:r>
                <a:r>
                  <a:rPr kumimoji="0" lang="zh-CN" altLang="en-US" sz="1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安全管控</a:t>
                </a:r>
              </a:p>
            </p:txBody>
          </p:sp>
          <p:cxnSp>
            <p:nvCxnSpPr>
              <p:cNvPr id="9" name="直线连接符 25">
                <a:extLst>
                  <a:ext uri="{FF2B5EF4-FFF2-40B4-BE49-F238E27FC236}">
                    <a16:creationId xmlns:a16="http://schemas.microsoft.com/office/drawing/2014/main" id="{D2C9D0D4-D3CD-67B8-3748-CB68AA21160E}"/>
                  </a:ext>
                </a:extLst>
              </p:cNvPr>
              <p:cNvCxnSpPr>
                <a:cxnSpLocks/>
              </p:cNvCxnSpPr>
              <p:nvPr/>
            </p:nvCxnSpPr>
            <p:spPr>
              <a:xfrm>
                <a:off x="3094676" y="3482564"/>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nvGrpSpPr>
              <p:cNvPr id="10" name="组合 9">
                <a:extLst>
                  <a:ext uri="{FF2B5EF4-FFF2-40B4-BE49-F238E27FC236}">
                    <a16:creationId xmlns:a16="http://schemas.microsoft.com/office/drawing/2014/main" id="{F56499E3-A52C-A6DA-0545-358018F0825D}"/>
                  </a:ext>
                </a:extLst>
              </p:cNvPr>
              <p:cNvGrpSpPr/>
              <p:nvPr/>
            </p:nvGrpSpPr>
            <p:grpSpPr>
              <a:xfrm>
                <a:off x="3094676" y="2583937"/>
                <a:ext cx="348343" cy="1852215"/>
                <a:chOff x="5747657" y="1893540"/>
                <a:chExt cx="348343" cy="3143817"/>
              </a:xfrm>
            </p:grpSpPr>
            <p:cxnSp>
              <p:nvCxnSpPr>
                <p:cNvPr id="14" name="直线连接符 53">
                  <a:extLst>
                    <a:ext uri="{FF2B5EF4-FFF2-40B4-BE49-F238E27FC236}">
                      <a16:creationId xmlns:a16="http://schemas.microsoft.com/office/drawing/2014/main" id="{EDA78143-0816-58B2-06A3-36B6389ABD85}"/>
                    </a:ext>
                  </a:extLst>
                </p:cNvPr>
                <p:cNvCxnSpPr>
                  <a:cxnSpLocks/>
                </p:cNvCxnSpPr>
                <p:nvPr/>
              </p:nvCxnSpPr>
              <p:spPr>
                <a:xfrm>
                  <a:off x="5747657" y="1893540"/>
                  <a:ext cx="0" cy="3143817"/>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15" name="直线连接符 54">
                  <a:extLst>
                    <a:ext uri="{FF2B5EF4-FFF2-40B4-BE49-F238E27FC236}">
                      <a16:creationId xmlns:a16="http://schemas.microsoft.com/office/drawing/2014/main" id="{770448F0-6F8C-02A4-0A20-1DBD929EADF6}"/>
                    </a:ext>
                  </a:extLst>
                </p:cNvPr>
                <p:cNvCxnSpPr>
                  <a:cxnSpLocks/>
                </p:cNvCxnSpPr>
                <p:nvPr/>
              </p:nvCxnSpPr>
              <p:spPr>
                <a:xfrm>
                  <a:off x="5747657" y="1893540"/>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cxnSp>
            <p:nvCxnSpPr>
              <p:cNvPr id="12" name="直线连接符 84">
                <a:extLst>
                  <a:ext uri="{FF2B5EF4-FFF2-40B4-BE49-F238E27FC236}">
                    <a16:creationId xmlns:a16="http://schemas.microsoft.com/office/drawing/2014/main" id="{77126974-1F3D-3848-07E8-57D9595791B3}"/>
                  </a:ext>
                </a:extLst>
              </p:cNvPr>
              <p:cNvCxnSpPr>
                <a:cxnSpLocks/>
              </p:cNvCxnSpPr>
              <p:nvPr/>
            </p:nvCxnSpPr>
            <p:spPr>
              <a:xfrm>
                <a:off x="3094676" y="4436152"/>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13" name="直线连接符 88">
                <a:extLst>
                  <a:ext uri="{FF2B5EF4-FFF2-40B4-BE49-F238E27FC236}">
                    <a16:creationId xmlns:a16="http://schemas.microsoft.com/office/drawing/2014/main" id="{2356701C-2CDC-C4BF-8B78-DB515E7FF61A}"/>
                  </a:ext>
                </a:extLst>
              </p:cNvPr>
              <p:cNvCxnSpPr>
                <a:cxnSpLocks/>
              </p:cNvCxnSpPr>
              <p:nvPr/>
            </p:nvCxnSpPr>
            <p:spPr>
              <a:xfrm>
                <a:off x="2746334" y="3482564"/>
                <a:ext cx="348342"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sp>
          <p:nvSpPr>
            <p:cNvPr id="22" name="矩形 21">
              <a:extLst>
                <a:ext uri="{FF2B5EF4-FFF2-40B4-BE49-F238E27FC236}">
                  <a16:creationId xmlns:a16="http://schemas.microsoft.com/office/drawing/2014/main" id="{1C933F63-C991-F207-B3C2-F1E0859588DC}"/>
                </a:ext>
              </a:extLst>
            </p:cNvPr>
            <p:cNvSpPr/>
            <p:nvPr/>
          </p:nvSpPr>
          <p:spPr>
            <a:xfrm>
              <a:off x="5701473" y="2790179"/>
              <a:ext cx="2789382" cy="615551"/>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部署有防病毒与数据防泄漏，缺少终端的统一管理与监控手段</a:t>
              </a:r>
              <a:endParaRPr kumimoji="0" lang="zh-CN" altLang="en-US" sz="14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24" name="矩形 23">
              <a:extLst>
                <a:ext uri="{FF2B5EF4-FFF2-40B4-BE49-F238E27FC236}">
                  <a16:creationId xmlns:a16="http://schemas.microsoft.com/office/drawing/2014/main" id="{2C51CB43-2DD7-696F-5369-AC99E156E4CA}"/>
                </a:ext>
              </a:extLst>
            </p:cNvPr>
            <p:cNvSpPr/>
            <p:nvPr/>
          </p:nvSpPr>
          <p:spPr>
            <a:xfrm>
              <a:off x="5701473" y="1787557"/>
              <a:ext cx="2789382" cy="830995"/>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通过上网行为管理对互联网访问进行管控，员工通过</a:t>
              </a:r>
              <a:r>
                <a:rPr lang="en-US" altLang="zh-CN" sz="1400">
                  <a:solidFill>
                    <a:srgbClr val="000000"/>
                  </a:solidFill>
                  <a:latin typeface="Calibri"/>
                  <a:ea typeface="+mj-ea"/>
                  <a:cs typeface="Calibri"/>
                  <a:sym typeface="Calibri" panose="020F0502020204030204"/>
                </a:rPr>
                <a:t>OA</a:t>
              </a:r>
              <a:r>
                <a:rPr lang="zh-CN" altLang="en-US" sz="1400">
                  <a:solidFill>
                    <a:srgbClr val="000000"/>
                  </a:solidFill>
                  <a:latin typeface="Calibri"/>
                  <a:ea typeface="+mj-ea"/>
                  <a:cs typeface="Calibri"/>
                  <a:sym typeface="Calibri" panose="020F0502020204030204"/>
                </a:rPr>
                <a:t>流程申请开放对应权限</a:t>
              </a:r>
              <a:endParaRPr kumimoji="0" lang="zh-CN" altLang="en-US" sz="14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25" name="矩形 24">
              <a:extLst>
                <a:ext uri="{FF2B5EF4-FFF2-40B4-BE49-F238E27FC236}">
                  <a16:creationId xmlns:a16="http://schemas.microsoft.com/office/drawing/2014/main" id="{3BF7C702-35C5-5BD8-922B-37A9FF945439}"/>
                </a:ext>
              </a:extLst>
            </p:cNvPr>
            <p:cNvSpPr/>
            <p:nvPr/>
          </p:nvSpPr>
          <p:spPr>
            <a:xfrm>
              <a:off x="5701473" y="3797721"/>
              <a:ext cx="2789382" cy="615551"/>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终端部署有数据防泄漏，对外技术支持的通过远程工具开展。</a:t>
              </a:r>
              <a:endParaRPr kumimoji="0" lang="zh-CN" altLang="en-US" sz="14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26" name="矩形 25">
              <a:extLst>
                <a:ext uri="{FF2B5EF4-FFF2-40B4-BE49-F238E27FC236}">
                  <a16:creationId xmlns:a16="http://schemas.microsoft.com/office/drawing/2014/main" id="{0EBDBF8D-4D13-A71F-09B2-6B7D03AAC20E}"/>
                </a:ext>
              </a:extLst>
            </p:cNvPr>
            <p:cNvSpPr/>
            <p:nvPr/>
          </p:nvSpPr>
          <p:spPr>
            <a:xfrm>
              <a:off x="9029662" y="1895279"/>
              <a:ext cx="2789382" cy="615551"/>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上网权限标准混乱，权限依靠人工处理，影响办公效率</a:t>
              </a:r>
            </a:p>
          </p:txBody>
        </p:sp>
        <p:sp>
          <p:nvSpPr>
            <p:cNvPr id="30" name="矩形 29">
              <a:extLst>
                <a:ext uri="{FF2B5EF4-FFF2-40B4-BE49-F238E27FC236}">
                  <a16:creationId xmlns:a16="http://schemas.microsoft.com/office/drawing/2014/main" id="{32FB9C1C-4BB0-DE17-5BE9-B879E6312534}"/>
                </a:ext>
              </a:extLst>
            </p:cNvPr>
            <p:cNvSpPr/>
            <p:nvPr/>
          </p:nvSpPr>
          <p:spPr>
            <a:xfrm>
              <a:off x="9029662" y="2682457"/>
              <a:ext cx="2789382" cy="830995"/>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终端电脑的安全性、软硬件的变更情况以及员工的行为无法集中化管控</a:t>
              </a:r>
            </a:p>
          </p:txBody>
        </p:sp>
        <p:sp>
          <p:nvSpPr>
            <p:cNvPr id="31" name="矩形 30">
              <a:extLst>
                <a:ext uri="{FF2B5EF4-FFF2-40B4-BE49-F238E27FC236}">
                  <a16:creationId xmlns:a16="http://schemas.microsoft.com/office/drawing/2014/main" id="{D978130C-70E7-D255-822E-059BCB0934E9}"/>
                </a:ext>
              </a:extLst>
            </p:cNvPr>
            <p:cNvSpPr/>
            <p:nvPr/>
          </p:nvSpPr>
          <p:spPr>
            <a:xfrm>
              <a:off x="9029662" y="3689999"/>
              <a:ext cx="2789382" cy="830995"/>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r>
                <a:rPr lang="zh-CN" altLang="en-US" sz="1400">
                  <a:solidFill>
                    <a:srgbClr val="000000"/>
                  </a:solidFill>
                  <a:latin typeface="Calibri"/>
                  <a:ea typeface="+mj-ea"/>
                  <a:cs typeface="Calibri"/>
                  <a:sym typeface="Calibri" panose="020F0502020204030204"/>
                </a:rPr>
                <a:t>办公电脑安装远程工具，导致公司存在网络边界监控缺口以及数据泄露风险</a:t>
              </a:r>
            </a:p>
          </p:txBody>
        </p:sp>
      </p:grpSp>
      <p:grpSp>
        <p:nvGrpSpPr>
          <p:cNvPr id="27" name="组合 26">
            <a:extLst>
              <a:ext uri="{FF2B5EF4-FFF2-40B4-BE49-F238E27FC236}">
                <a16:creationId xmlns:a16="http://schemas.microsoft.com/office/drawing/2014/main" id="{94FA919C-B628-8D4C-C588-54D67BD4E09B}"/>
              </a:ext>
            </a:extLst>
          </p:cNvPr>
          <p:cNvGrpSpPr/>
          <p:nvPr/>
        </p:nvGrpSpPr>
        <p:grpSpPr>
          <a:xfrm>
            <a:off x="164018" y="1983441"/>
            <a:ext cx="11655026" cy="615551"/>
            <a:chOff x="164018" y="5479048"/>
            <a:chExt cx="11655026" cy="615551"/>
          </a:xfrm>
        </p:grpSpPr>
        <p:grpSp>
          <p:nvGrpSpPr>
            <p:cNvPr id="11" name="组合 10">
              <a:extLst>
                <a:ext uri="{FF2B5EF4-FFF2-40B4-BE49-F238E27FC236}">
                  <a16:creationId xmlns:a16="http://schemas.microsoft.com/office/drawing/2014/main" id="{3883D3C1-A5A5-83DE-978C-CB0B02078E5B}"/>
                </a:ext>
              </a:extLst>
            </p:cNvPr>
            <p:cNvGrpSpPr/>
            <p:nvPr/>
          </p:nvGrpSpPr>
          <p:grpSpPr>
            <a:xfrm>
              <a:off x="164018" y="5524312"/>
              <a:ext cx="4819933" cy="525022"/>
              <a:chOff x="609356" y="3220053"/>
              <a:chExt cx="4819933" cy="525022"/>
            </a:xfrm>
          </p:grpSpPr>
          <p:sp>
            <p:nvSpPr>
              <p:cNvPr id="16" name="圆角矩形 13">
                <a:extLst>
                  <a:ext uri="{FF2B5EF4-FFF2-40B4-BE49-F238E27FC236}">
                    <a16:creationId xmlns:a16="http://schemas.microsoft.com/office/drawing/2014/main" id="{478F824F-7691-AD7C-6C12-9C2311636A76}"/>
                  </a:ext>
                </a:extLst>
              </p:cNvPr>
              <p:cNvSpPr/>
              <p:nvPr/>
            </p:nvSpPr>
            <p:spPr>
              <a:xfrm>
                <a:off x="609356" y="3227176"/>
                <a:ext cx="2136977" cy="510776"/>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外部合规</a:t>
                </a:r>
              </a:p>
            </p:txBody>
          </p:sp>
          <p:sp>
            <p:nvSpPr>
              <p:cNvPr id="17" name="圆角矩形 14">
                <a:extLst>
                  <a:ext uri="{FF2B5EF4-FFF2-40B4-BE49-F238E27FC236}">
                    <a16:creationId xmlns:a16="http://schemas.microsoft.com/office/drawing/2014/main" id="{C144F429-5F82-6AC8-76AF-8EBAA8870C2D}"/>
                  </a:ext>
                </a:extLst>
              </p:cNvPr>
              <p:cNvSpPr/>
              <p:nvPr/>
            </p:nvSpPr>
            <p:spPr>
              <a:xfrm>
                <a:off x="3580611" y="3220053"/>
                <a:ext cx="1848678" cy="525022"/>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等保测评</a:t>
                </a:r>
              </a:p>
            </p:txBody>
          </p:sp>
          <p:cxnSp>
            <p:nvCxnSpPr>
              <p:cNvPr id="20" name="直线连接符 25">
                <a:extLst>
                  <a:ext uri="{FF2B5EF4-FFF2-40B4-BE49-F238E27FC236}">
                    <a16:creationId xmlns:a16="http://schemas.microsoft.com/office/drawing/2014/main" id="{F769DB1E-04FC-B195-C3BF-8D293D6A58DE}"/>
                  </a:ext>
                </a:extLst>
              </p:cNvPr>
              <p:cNvCxnSpPr>
                <a:cxnSpLocks/>
              </p:cNvCxnSpPr>
              <p:nvPr/>
            </p:nvCxnSpPr>
            <p:spPr>
              <a:xfrm>
                <a:off x="3094676" y="3482564"/>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23" name="直线连接符 88">
                <a:extLst>
                  <a:ext uri="{FF2B5EF4-FFF2-40B4-BE49-F238E27FC236}">
                    <a16:creationId xmlns:a16="http://schemas.microsoft.com/office/drawing/2014/main" id="{D8BDE871-1578-AB5D-DA61-890818DDDFCA}"/>
                  </a:ext>
                </a:extLst>
              </p:cNvPr>
              <p:cNvCxnSpPr>
                <a:cxnSpLocks/>
              </p:cNvCxnSpPr>
              <p:nvPr/>
            </p:nvCxnSpPr>
            <p:spPr>
              <a:xfrm>
                <a:off x="2746334" y="3482564"/>
                <a:ext cx="348342"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sp>
          <p:nvSpPr>
            <p:cNvPr id="29" name="矩形 28">
              <a:extLst>
                <a:ext uri="{FF2B5EF4-FFF2-40B4-BE49-F238E27FC236}">
                  <a16:creationId xmlns:a16="http://schemas.microsoft.com/office/drawing/2014/main" id="{A6AE5C9D-2C7A-ED3E-9524-7E3AB67957ED}"/>
                </a:ext>
              </a:extLst>
            </p:cNvPr>
            <p:cNvSpPr/>
            <p:nvPr/>
          </p:nvSpPr>
          <p:spPr>
            <a:xfrm>
              <a:off x="5701473" y="5479048"/>
              <a:ext cx="2789382" cy="615551"/>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285750" marR="0" indent="-285750" algn="l" defTabSz="1828800" rtl="0" eaLnBrk="1" fontAlgn="auto" latinLnBrk="0" hangingPunct="0">
                <a:lnSpc>
                  <a:spcPct val="100000"/>
                </a:lnSpc>
                <a:spcBef>
                  <a:spcPts val="0"/>
                </a:spcBef>
                <a:spcAft>
                  <a:spcPts val="0"/>
                </a:spcAft>
                <a:buClrTx/>
                <a:buSzTx/>
                <a:buFont typeface="Arial" panose="020B0604020202020204" pitchFamily="34" charset="0"/>
                <a:buChar char="•"/>
                <a:tabLst/>
              </a:pPr>
              <a:r>
                <a:rPr lang="zh-CN" altLang="en-US" sz="1400" dirty="0">
                  <a:solidFill>
                    <a:srgbClr val="000000"/>
                  </a:solidFill>
                  <a:latin typeface="Calibri"/>
                  <a:ea typeface="+mj-ea"/>
                  <a:cs typeface="Calibri"/>
                  <a:sym typeface="Calibri" panose="020F0502020204030204"/>
                </a:rPr>
                <a:t>喵影临近等保测评窗口期</a:t>
              </a:r>
              <a:endParaRPr lang="en-US" altLang="zh-CN" sz="1400" dirty="0">
                <a:solidFill>
                  <a:srgbClr val="000000"/>
                </a:solidFill>
                <a:latin typeface="Calibri"/>
                <a:ea typeface="+mj-ea"/>
                <a:cs typeface="Calibri"/>
                <a:sym typeface="Calibri" panose="020F0502020204030204"/>
              </a:endParaRPr>
            </a:p>
            <a:p>
              <a:pPr marL="285750" marR="0" indent="-285750" algn="l" defTabSz="1828800" rtl="0" eaLnBrk="1" fontAlgn="auto" latinLnBrk="0" hangingPunct="0">
                <a:lnSpc>
                  <a:spcPct val="100000"/>
                </a:lnSpc>
                <a:spcBef>
                  <a:spcPts val="0"/>
                </a:spcBef>
                <a:spcAft>
                  <a:spcPts val="0"/>
                </a:spcAft>
                <a:buClrTx/>
                <a:buSzTx/>
                <a:buFont typeface="Arial" panose="020B0604020202020204" pitchFamily="34" charset="0"/>
                <a:buChar char="•"/>
                <a:tabLst/>
              </a:pPr>
              <a:r>
                <a:rPr kumimoji="0" lang="zh-CN" altLang="en-US" sz="1400" b="0" i="0" u="none" strike="noStrike" kern="1200" cap="none" spc="0" normalizeH="0" baseline="0" noProof="0" dirty="0">
                  <a:ln>
                    <a:noFill/>
                  </a:ln>
                  <a:solidFill>
                    <a:srgbClr val="000000"/>
                  </a:solidFill>
                  <a:effectLst/>
                  <a:uLnTx/>
                  <a:uFillTx/>
                  <a:latin typeface="Calibri"/>
                  <a:ea typeface="+mj-ea"/>
                  <a:cs typeface="Calibri"/>
                  <a:sym typeface="Calibri" panose="020F0502020204030204"/>
                </a:rPr>
                <a:t>天幕大模型满足等保合规</a:t>
              </a:r>
            </a:p>
          </p:txBody>
        </p:sp>
        <p:sp>
          <p:nvSpPr>
            <p:cNvPr id="32" name="矩形 31">
              <a:extLst>
                <a:ext uri="{FF2B5EF4-FFF2-40B4-BE49-F238E27FC236}">
                  <a16:creationId xmlns:a16="http://schemas.microsoft.com/office/drawing/2014/main" id="{0A900253-761E-BDA9-419F-78ADCAF72DDB}"/>
                </a:ext>
              </a:extLst>
            </p:cNvPr>
            <p:cNvSpPr/>
            <p:nvPr/>
          </p:nvSpPr>
          <p:spPr>
            <a:xfrm>
              <a:off x="9029662" y="5479048"/>
              <a:ext cx="2789382" cy="615551"/>
            </a:xfrm>
            <a:prstGeom prst="rect">
              <a:avLst/>
            </a:prstGeom>
            <a:noFill/>
            <a:ln w="19050" cap="flat">
              <a:solidFill>
                <a:srgbClr val="005AB9"/>
              </a:solid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285750" marR="0" indent="-285750" algn="l" defTabSz="1828800" rtl="0" eaLnBrk="1" fontAlgn="auto" latinLnBrk="0" hangingPunct="0">
                <a:lnSpc>
                  <a:spcPct val="100000"/>
                </a:lnSpc>
                <a:spcBef>
                  <a:spcPts val="0"/>
                </a:spcBef>
                <a:spcAft>
                  <a:spcPts val="0"/>
                </a:spcAft>
                <a:buClrTx/>
                <a:buSzTx/>
                <a:buFont typeface="Arial" panose="020B0604020202020204" pitchFamily="34" charset="0"/>
                <a:buChar char="•"/>
                <a:tabLst/>
              </a:pPr>
              <a:r>
                <a:rPr lang="zh-CN" altLang="en-US" sz="1400" dirty="0">
                  <a:solidFill>
                    <a:srgbClr val="000000"/>
                  </a:solidFill>
                  <a:latin typeface="Calibri"/>
                  <a:ea typeface="+mj-ea"/>
                  <a:cs typeface="Calibri"/>
                  <a:sym typeface="Calibri" panose="020F0502020204030204"/>
                </a:rPr>
                <a:t>三级等保需每年按期测评</a:t>
              </a:r>
              <a:endParaRPr kumimoji="0" lang="en-US" altLang="zh-CN" sz="1400" b="0" i="0" u="none" strike="noStrike" kern="1200" cap="none" spc="0" normalizeH="0" baseline="0" noProof="0" dirty="0">
                <a:ln>
                  <a:noFill/>
                </a:ln>
                <a:solidFill>
                  <a:srgbClr val="000000"/>
                </a:solidFill>
                <a:effectLst/>
                <a:uLnTx/>
                <a:uFillTx/>
                <a:latin typeface="Calibri"/>
                <a:ea typeface="+mj-ea"/>
                <a:cs typeface="Calibri"/>
                <a:sym typeface="Calibri" panose="020F0502020204030204"/>
              </a:endParaRPr>
            </a:p>
            <a:p>
              <a:pPr marL="285750" marR="0" indent="-285750" algn="l" defTabSz="1828800" rtl="0" eaLnBrk="1" fontAlgn="auto" latinLnBrk="0" hangingPunct="0">
                <a:lnSpc>
                  <a:spcPct val="100000"/>
                </a:lnSpc>
                <a:spcBef>
                  <a:spcPts val="0"/>
                </a:spcBef>
                <a:spcAft>
                  <a:spcPts val="0"/>
                </a:spcAft>
                <a:buClrTx/>
                <a:buSzTx/>
                <a:buFont typeface="Arial" panose="020B0604020202020204" pitchFamily="34" charset="0"/>
                <a:buChar char="•"/>
                <a:tabLst/>
              </a:pPr>
              <a:r>
                <a:rPr lang="zh-CN" altLang="en-US" sz="1400" dirty="0">
                  <a:solidFill>
                    <a:srgbClr val="000000"/>
                  </a:solidFill>
                  <a:latin typeface="Calibri"/>
                  <a:ea typeface="+mj-ea"/>
                  <a:cs typeface="Calibri"/>
                  <a:sym typeface="Calibri" panose="020F0502020204030204"/>
                </a:rPr>
                <a:t>未按要求进行备案属于违法</a:t>
              </a:r>
              <a:endParaRPr kumimoji="0" lang="zh-CN" altLang="en-US" sz="1400" b="0" i="0" u="none" strike="noStrike" kern="1200" cap="none" spc="0" normalizeH="0" baseline="0" noProof="0" dirty="0">
                <a:ln>
                  <a:noFill/>
                </a:ln>
                <a:solidFill>
                  <a:srgbClr val="000000"/>
                </a:solidFill>
                <a:effectLst/>
                <a:uLnTx/>
                <a:uFillTx/>
                <a:latin typeface="Calibri"/>
                <a:ea typeface="+mj-ea"/>
                <a:cs typeface="Calibri"/>
                <a:sym typeface="Calibri" panose="020F0502020204030204"/>
              </a:endParaRPr>
            </a:p>
          </p:txBody>
        </p:sp>
      </p:grpSp>
      <p:cxnSp>
        <p:nvCxnSpPr>
          <p:cNvPr id="34" name="直接连接符 33">
            <a:extLst>
              <a:ext uri="{FF2B5EF4-FFF2-40B4-BE49-F238E27FC236}">
                <a16:creationId xmlns:a16="http://schemas.microsoft.com/office/drawing/2014/main" id="{BD5599AA-AC93-0528-AEDB-9CF894BF9721}"/>
              </a:ext>
            </a:extLst>
          </p:cNvPr>
          <p:cNvCxnSpPr>
            <a:cxnSpLocks/>
          </p:cNvCxnSpPr>
          <p:nvPr/>
        </p:nvCxnSpPr>
        <p:spPr>
          <a:xfrm>
            <a:off x="132809" y="2966071"/>
            <a:ext cx="11926381"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Tree>
    <p:custDataLst>
      <p:tags r:id="rId1"/>
    </p:custDataLst>
    <p:extLst>
      <p:ext uri="{BB962C8B-B14F-4D97-AF65-F5344CB8AC3E}">
        <p14:creationId xmlns:p14="http://schemas.microsoft.com/office/powerpoint/2010/main" val="1606634597"/>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4" name="文本框 3">
            <a:extLst>
              <a:ext uri="{FF2B5EF4-FFF2-40B4-BE49-F238E27FC236}">
                <a16:creationId xmlns:a16="http://schemas.microsoft.com/office/drawing/2014/main" id="{AFAB7AB0-CB1C-FAA9-F591-BFE4F8F9D86E}"/>
              </a:ext>
            </a:extLst>
          </p:cNvPr>
          <p:cNvSpPr txBox="1"/>
          <p:nvPr/>
        </p:nvSpPr>
        <p:spPr>
          <a:xfrm>
            <a:off x="198474" y="1007630"/>
            <a:ext cx="11851759" cy="4339648"/>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571500" marR="0" indent="-571500" algn="l" defTabSz="18288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rPr>
              <a:t>高风险岗位配置台式电脑</a:t>
            </a:r>
            <a:r>
              <a:rPr kumimoji="0" lang="en-US" altLang="zh-CN" b="0" i="0" u="none" strike="noStrike" cap="none" spc="0" normalizeH="0" baseline="0">
                <a:ln>
                  <a:noFill/>
                </a:ln>
                <a:solidFill>
                  <a:schemeClr val="accent1"/>
                </a:solidFill>
                <a:effectLst/>
                <a:uFillTx/>
                <a:latin typeface="+mj-lt"/>
                <a:ea typeface="+mj-ea"/>
                <a:cs typeface="+mj-cs"/>
                <a:sym typeface="Calibri" panose="020F0502020204030204"/>
              </a:rPr>
              <a:t>+</a:t>
            </a:r>
            <a:r>
              <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rPr>
              <a:t>云桌面</a:t>
            </a:r>
            <a:endParaRPr kumimoji="0" lang="en-US" altLang="zh-CN" b="0" i="0" u="none" strike="noStrike" cap="none" spc="0" normalizeH="0" baseline="0">
              <a:ln>
                <a:noFill/>
              </a:ln>
              <a:solidFill>
                <a:schemeClr val="accent1"/>
              </a:solidFill>
              <a:effectLst/>
              <a:uFillTx/>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endParaRPr kumimoji="0" lang="en-US" altLang="zh-CN" b="0" i="0" u="none" strike="noStrike" cap="none" spc="0" normalizeH="0" baseline="0">
              <a:ln>
                <a:noFill/>
              </a:ln>
              <a:solidFill>
                <a:schemeClr val="accent1"/>
              </a:solidFill>
              <a:effectLst/>
              <a:uFillTx/>
              <a:latin typeface="+mj-lt"/>
              <a:ea typeface="+mj-ea"/>
              <a:cs typeface="+mj-cs"/>
              <a:sym typeface="Calibri" panose="020F0502020204030204"/>
            </a:endParaRPr>
          </a:p>
          <a:p>
            <a:pPr marL="571500" marR="0" indent="-571500" algn="l" defTabSz="18288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rPr>
              <a:t>远程支持（</a:t>
            </a:r>
            <a:r>
              <a:rPr lang="en-US" altLang="zh-CN" err="1">
                <a:solidFill>
                  <a:schemeClr val="accent1"/>
                </a:solidFill>
                <a:latin typeface="+mj-lt"/>
                <a:ea typeface="+mj-ea"/>
                <a:cs typeface="+mj-cs"/>
                <a:sym typeface="Calibri" panose="020F0502020204030204"/>
              </a:rPr>
              <a:t>T</a:t>
            </a:r>
            <a:r>
              <a:rPr kumimoji="0" lang="en-US" altLang="zh-CN" b="0" i="0" u="none" strike="noStrike" cap="none" spc="0" normalizeH="0" baseline="0" err="1">
                <a:ln>
                  <a:noFill/>
                </a:ln>
                <a:solidFill>
                  <a:schemeClr val="accent1"/>
                </a:solidFill>
                <a:effectLst/>
                <a:uFillTx/>
                <a:latin typeface="+mj-lt"/>
                <a:ea typeface="+mj-ea"/>
                <a:cs typeface="+mj-cs"/>
                <a:sym typeface="Calibri" panose="020F0502020204030204"/>
              </a:rPr>
              <a:t>odesk</a:t>
            </a:r>
            <a:r>
              <a:rPr lang="zh-CN" altLang="en-US">
                <a:solidFill>
                  <a:schemeClr val="accent1"/>
                </a:solidFill>
                <a:latin typeface="+mj-lt"/>
                <a:ea typeface="+mj-ea"/>
                <a:cs typeface="+mj-cs"/>
                <a:sym typeface="Calibri" panose="020F0502020204030204"/>
              </a:rPr>
              <a:t>、向日葵给技术支持</a:t>
            </a:r>
            <a:r>
              <a:rPr kumimoji="0" lang="zh-CN" altLang="en-US" b="0" i="0" u="none" strike="noStrike" cap="none" spc="0" normalizeH="0" baseline="0">
                <a:ln>
                  <a:noFill/>
                </a:ln>
                <a:solidFill>
                  <a:schemeClr val="accent1"/>
                </a:solidFill>
                <a:effectLst/>
                <a:uFillTx/>
                <a:latin typeface="+mj-lt"/>
                <a:ea typeface="+mj-ea"/>
                <a:cs typeface="+mj-cs"/>
                <a:sym typeface="Calibri" panose="020F0502020204030204"/>
              </a:rPr>
              <a:t>）</a:t>
            </a:r>
            <a:endParaRPr lang="en-US" altLang="zh-CN">
              <a:solidFill>
                <a:schemeClr val="accent1"/>
              </a:solidFill>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endParaRPr lang="en-US" altLang="zh-CN">
              <a:solidFill>
                <a:schemeClr val="accent1"/>
              </a:solidFill>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r>
              <a:rPr lang="zh-CN" altLang="en-US">
                <a:solidFill>
                  <a:schemeClr val="accent1"/>
                </a:solidFill>
                <a:latin typeface="+mj-lt"/>
                <a:ea typeface="+mj-ea"/>
                <a:cs typeface="+mj-cs"/>
                <a:sym typeface="Calibri" panose="020F0502020204030204"/>
              </a:rPr>
              <a:t>痛点：内部员工远程控制权限开在个人</a:t>
            </a:r>
            <a:r>
              <a:rPr lang="en-US" altLang="zh-CN">
                <a:solidFill>
                  <a:schemeClr val="accent1"/>
                </a:solidFill>
                <a:latin typeface="+mj-lt"/>
                <a:ea typeface="+mj-ea"/>
                <a:cs typeface="+mj-cs"/>
                <a:sym typeface="Calibri" panose="020F0502020204030204"/>
              </a:rPr>
              <a:t>PC</a:t>
            </a:r>
            <a:r>
              <a:rPr lang="zh-CN" altLang="en-US">
                <a:solidFill>
                  <a:schemeClr val="accent1"/>
                </a:solidFill>
                <a:latin typeface="+mj-lt"/>
                <a:ea typeface="+mj-ea"/>
                <a:cs typeface="+mj-cs"/>
                <a:sym typeface="Calibri" panose="020F0502020204030204"/>
              </a:rPr>
              <a:t>上，存在员工在家远程个人办公电脑情况。（曾发生员工远程自己电脑签退，在家远程公司电脑处理个人事务，通过远程传输公司资料等）</a:t>
            </a:r>
            <a:endParaRPr lang="en-US" altLang="zh-CN">
              <a:solidFill>
                <a:schemeClr val="accent1"/>
              </a:solidFill>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r>
              <a:rPr lang="zh-CN" altLang="en-US">
                <a:solidFill>
                  <a:schemeClr val="accent1"/>
                </a:solidFill>
                <a:latin typeface="+mj-lt"/>
                <a:ea typeface="+mj-ea"/>
                <a:cs typeface="+mj-cs"/>
                <a:sym typeface="Calibri" panose="020F0502020204030204"/>
              </a:rPr>
              <a:t>研发网申请远程仅在办公网络下开通，导致员工远程处理问题不方便，效率低下。</a:t>
            </a:r>
            <a:endParaRPr lang="en-US" altLang="zh-CN">
              <a:solidFill>
                <a:schemeClr val="accent1"/>
              </a:solidFill>
              <a:latin typeface="+mj-lt"/>
              <a:ea typeface="+mj-ea"/>
              <a:cs typeface="+mj-cs"/>
              <a:sym typeface="Calibri" panose="020F0502020204030204"/>
            </a:endParaRPr>
          </a:p>
          <a:p>
            <a:pPr defTabSz="1828800" hangingPunct="0"/>
            <a:r>
              <a:rPr lang="zh-CN" altLang="en-US">
                <a:solidFill>
                  <a:schemeClr val="accent1"/>
                </a:solidFill>
                <a:latin typeface="+mj-lt"/>
                <a:ea typeface="+mj-ea"/>
                <a:cs typeface="+mj-cs"/>
                <a:sym typeface="Calibri" panose="020F0502020204030204"/>
              </a:rPr>
              <a:t>远程支持软件版本多，存在升级不及时导致被黑，导致内部服务器沦陷风险。</a:t>
            </a:r>
            <a:endParaRPr lang="en-US" altLang="zh-CN">
              <a:solidFill>
                <a:schemeClr val="accent1"/>
              </a:solidFill>
              <a:latin typeface="+mj-lt"/>
              <a:ea typeface="+mj-ea"/>
              <a:cs typeface="+mj-cs"/>
              <a:sym typeface="Calibri" panose="020F0502020204030204"/>
            </a:endParaRPr>
          </a:p>
          <a:p>
            <a:pPr defTabSz="1828800" hangingPunct="0"/>
            <a:r>
              <a:rPr lang="zh-CN" altLang="en-US">
                <a:solidFill>
                  <a:schemeClr val="accent1"/>
                </a:solidFill>
                <a:latin typeface="+mj-lt"/>
                <a:ea typeface="+mj-ea"/>
                <a:cs typeface="+mj-cs"/>
                <a:sym typeface="Calibri" panose="020F0502020204030204"/>
              </a:rPr>
              <a:t>网域重构，开发工程师的权限</a:t>
            </a:r>
            <a:endParaRPr lang="en-US" altLang="zh-CN">
              <a:solidFill>
                <a:schemeClr val="accent1"/>
              </a:solidFill>
              <a:latin typeface="+mj-lt"/>
              <a:ea typeface="+mj-ea"/>
              <a:cs typeface="+mj-cs"/>
              <a:sym typeface="Calibri" panose="020F0502020204030204"/>
            </a:endParaRPr>
          </a:p>
          <a:p>
            <a:pPr defTabSz="1828800" hangingPunct="0"/>
            <a:endParaRPr lang="en-US" altLang="zh-CN">
              <a:solidFill>
                <a:schemeClr val="accent1"/>
              </a:solidFill>
              <a:latin typeface="+mj-lt"/>
              <a:ea typeface="+mj-ea"/>
              <a:cs typeface="+mj-cs"/>
              <a:sym typeface="Calibri" panose="020F0502020204030204"/>
            </a:endParaRPr>
          </a:p>
          <a:p>
            <a:pPr defTabSz="1828800" hangingPunct="0"/>
            <a:r>
              <a:rPr lang="en-US" altLang="zh-CN" err="1">
                <a:solidFill>
                  <a:schemeClr val="accent1"/>
                </a:solidFill>
                <a:highlight>
                  <a:srgbClr val="FFFF00"/>
                </a:highlight>
                <a:latin typeface="+mj-lt"/>
                <a:ea typeface="+mj-ea"/>
                <a:cs typeface="+mj-cs"/>
                <a:sym typeface="Calibri" panose="020F0502020204030204"/>
              </a:rPr>
              <a:t>Vmware</a:t>
            </a:r>
            <a:r>
              <a:rPr lang="zh-CN" altLang="en-US">
                <a:solidFill>
                  <a:schemeClr val="accent1"/>
                </a:solidFill>
                <a:highlight>
                  <a:srgbClr val="FFFF00"/>
                </a:highlight>
                <a:latin typeface="+mj-lt"/>
                <a:ea typeface="+mj-ea"/>
                <a:cs typeface="+mj-cs"/>
                <a:sym typeface="Calibri" panose="020F0502020204030204"/>
              </a:rPr>
              <a:t>云桌面是破解版，版本低，存在大量漏洞可被利用，且存在法律风险。</a:t>
            </a:r>
            <a:endParaRPr lang="en-US" altLang="zh-CN">
              <a:solidFill>
                <a:schemeClr val="accent1"/>
              </a:solidFill>
              <a:highlight>
                <a:srgbClr val="FFFF00"/>
              </a:highlight>
              <a:latin typeface="+mj-lt"/>
              <a:ea typeface="+mj-ea"/>
              <a:cs typeface="+mj-cs"/>
              <a:sym typeface="Calibri" panose="020F0502020204030204"/>
            </a:endParaRPr>
          </a:p>
          <a:p>
            <a:pPr defTabSz="1828800" hangingPunct="0"/>
            <a:r>
              <a:rPr lang="zh-CN" altLang="en-US">
                <a:solidFill>
                  <a:schemeClr val="accent1"/>
                </a:solidFill>
                <a:highlight>
                  <a:srgbClr val="FFFF00"/>
                </a:highlight>
                <a:latin typeface="+mj-lt"/>
                <a:ea typeface="+mj-ea"/>
                <a:cs typeface="+mj-cs"/>
                <a:sym typeface="Calibri" panose="020F0502020204030204"/>
              </a:rPr>
              <a:t>高风险岗位资料丢失</a:t>
            </a:r>
            <a:endParaRPr lang="en-US" altLang="zh-CN">
              <a:solidFill>
                <a:schemeClr val="accent1"/>
              </a:solidFill>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r>
              <a:rPr lang="zh-CN" altLang="en-US">
                <a:solidFill>
                  <a:schemeClr val="accent1"/>
                </a:solidFill>
                <a:latin typeface="+mj-lt"/>
                <a:ea typeface="+mj-ea"/>
                <a:cs typeface="+mj-cs"/>
                <a:sym typeface="Calibri" panose="020F0502020204030204"/>
              </a:rPr>
              <a:t>目标：按照部门需求，引进云桌面，开设云桌面池，网络进行隔离，减少硬件资源浪费和入侵风险。</a:t>
            </a:r>
            <a:endParaRPr lang="en-US" altLang="zh-CN">
              <a:solidFill>
                <a:schemeClr val="accent1"/>
              </a:solidFill>
              <a:latin typeface="+mj-lt"/>
              <a:ea typeface="+mj-ea"/>
              <a:cs typeface="+mj-cs"/>
              <a:sym typeface="Calibri" panose="020F0502020204030204"/>
            </a:endParaRPr>
          </a:p>
          <a:p>
            <a:pPr marR="0" algn="l" defTabSz="1828800" rtl="0" fontAlgn="auto" latinLnBrk="0" hangingPunct="0">
              <a:lnSpc>
                <a:spcPct val="100000"/>
              </a:lnSpc>
              <a:spcBef>
                <a:spcPts val="0"/>
              </a:spcBef>
              <a:spcAft>
                <a:spcPts val="0"/>
              </a:spcAft>
              <a:buClrTx/>
              <a:buSzTx/>
            </a:pPr>
            <a:endParaRPr lang="en-US" altLang="zh-CN" sz="3600">
              <a:solidFill>
                <a:schemeClr val="accent1"/>
              </a:solidFill>
              <a:latin typeface="+mj-lt"/>
              <a:ea typeface="+mj-ea"/>
              <a:cs typeface="+mj-cs"/>
              <a:sym typeface="Calibri" panose="020F0502020204030204"/>
            </a:endParaRPr>
          </a:p>
        </p:txBody>
      </p:sp>
      <p:sp>
        <p:nvSpPr>
          <p:cNvPr id="5" name="文本框 4">
            <a:extLst>
              <a:ext uri="{FF2B5EF4-FFF2-40B4-BE49-F238E27FC236}">
                <a16:creationId xmlns:a16="http://schemas.microsoft.com/office/drawing/2014/main" id="{B591C841-2A82-8F35-9F3E-8A5CAFC84CF1}"/>
              </a:ext>
            </a:extLst>
          </p:cNvPr>
          <p:cNvSpPr txBox="1"/>
          <p:nvPr/>
        </p:nvSpPr>
        <p:spPr>
          <a:xfrm>
            <a:off x="694522" y="5209309"/>
            <a:ext cx="8956296"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chemeClr val="accent1"/>
                </a:solidFill>
                <a:effectLst/>
                <a:uFillTx/>
                <a:latin typeface="+mj-lt"/>
                <a:ea typeface="+mj-ea"/>
                <a:cs typeface="+mj-cs"/>
                <a:sym typeface="Calibri" panose="020F0502020204030204"/>
              </a:rPr>
              <a:t>权限</a:t>
            </a:r>
            <a:r>
              <a:rPr lang="zh-CN" altLang="en-US" sz="3600">
                <a:solidFill>
                  <a:schemeClr val="accent1"/>
                </a:solidFill>
                <a:latin typeface="+mj-lt"/>
                <a:ea typeface="+mj-ea"/>
                <a:cs typeface="+mj-cs"/>
                <a:sym typeface="Calibri" panose="020F0502020204030204"/>
              </a:rPr>
              <a:t>管控</a:t>
            </a:r>
            <a:r>
              <a:rPr kumimoji="0" lang="zh-CN" altLang="en-US" sz="3600" b="0" i="0" u="none" strike="noStrike" cap="none" spc="0" normalizeH="0" baseline="0">
                <a:ln>
                  <a:noFill/>
                </a:ln>
                <a:solidFill>
                  <a:schemeClr val="accent1"/>
                </a:solidFill>
                <a:effectLst/>
                <a:uFillTx/>
                <a:latin typeface="+mj-lt"/>
                <a:ea typeface="+mj-ea"/>
                <a:cs typeface="+mj-cs"/>
                <a:sym typeface="Calibri" panose="020F0502020204030204"/>
              </a:rPr>
              <a:t>、安全漏洞、数据泄露、法律诉讼</a:t>
            </a:r>
          </a:p>
        </p:txBody>
      </p:sp>
    </p:spTree>
    <p:custDataLst>
      <p:tags r:id="rId1"/>
    </p:custDataLst>
    <p:extLst>
      <p:ext uri="{BB962C8B-B14F-4D97-AF65-F5344CB8AC3E}">
        <p14:creationId xmlns:p14="http://schemas.microsoft.com/office/powerpoint/2010/main" val="50331278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5" name="文本框 4">
            <a:extLst>
              <a:ext uri="{FF2B5EF4-FFF2-40B4-BE49-F238E27FC236}">
                <a16:creationId xmlns:a16="http://schemas.microsoft.com/office/drawing/2014/main" id="{24C6DF9A-03F2-4F4E-C6C7-31B5339C6A86}"/>
              </a:ext>
            </a:extLst>
          </p:cNvPr>
          <p:cNvSpPr txBox="1"/>
          <p:nvPr/>
        </p:nvSpPr>
        <p:spPr>
          <a:xfrm>
            <a:off x="1366981" y="2105284"/>
            <a:ext cx="2844801" cy="2400655"/>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rPr>
              <a:t>喵影已完成等保三级认证，按照</a:t>
            </a:r>
            <a:r>
              <a:rPr kumimoji="0" lang="en-US" altLang="zh-CN" sz="2400" b="0" i="0" u="none" strike="noStrike" cap="none" spc="0" normalizeH="0" baseline="0">
                <a:ln>
                  <a:noFill/>
                </a:ln>
                <a:solidFill>
                  <a:schemeClr val="accent1"/>
                </a:solidFill>
                <a:effectLst/>
                <a:uFillTx/>
                <a:latin typeface="+mj-lt"/>
                <a:ea typeface="+mj-ea"/>
                <a:cs typeface="+mj-cs"/>
                <a:sym typeface="Calibri" panose="020F0502020204030204"/>
              </a:rPr>
              <a:t>《</a:t>
            </a:r>
            <a:r>
              <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rPr>
              <a:t>等级保护</a:t>
            </a:r>
            <a:r>
              <a:rPr kumimoji="0" lang="en-US" altLang="zh-CN" sz="2400" b="0" i="0" u="none" strike="noStrike" cap="none" spc="0" normalizeH="0" baseline="0">
                <a:ln>
                  <a:noFill/>
                </a:ln>
                <a:solidFill>
                  <a:schemeClr val="accent1"/>
                </a:solidFill>
                <a:effectLst/>
                <a:uFillTx/>
                <a:latin typeface="+mj-lt"/>
                <a:ea typeface="+mj-ea"/>
                <a:cs typeface="+mj-cs"/>
                <a:sym typeface="Calibri" panose="020F0502020204030204"/>
              </a:rPr>
              <a:t>》</a:t>
            </a:r>
            <a:r>
              <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rPr>
              <a:t>相关制度要求，等级保护三级的系统应该每年完成测评。</a:t>
            </a:r>
          </a:p>
        </p:txBody>
      </p:sp>
      <p:sp>
        <p:nvSpPr>
          <p:cNvPr id="6" name="文本框 5">
            <a:extLst>
              <a:ext uri="{FF2B5EF4-FFF2-40B4-BE49-F238E27FC236}">
                <a16:creationId xmlns:a16="http://schemas.microsoft.com/office/drawing/2014/main" id="{4414BFAC-B5AE-8895-AE98-E5CC580E0BE3}"/>
              </a:ext>
            </a:extLst>
          </p:cNvPr>
          <p:cNvSpPr txBox="1"/>
          <p:nvPr/>
        </p:nvSpPr>
        <p:spPr>
          <a:xfrm>
            <a:off x="5267128" y="2105284"/>
            <a:ext cx="5557891" cy="2031323"/>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pPr>
            <a:r>
              <a:rPr lang="zh-CN" altLang="en-US" sz="2400">
                <a:solidFill>
                  <a:schemeClr val="accent1"/>
                </a:solidFill>
                <a:latin typeface="+mj-lt"/>
                <a:ea typeface="+mj-ea"/>
                <a:cs typeface="+mj-cs"/>
                <a:sym typeface="Calibri" panose="020F0502020204030204"/>
              </a:rPr>
              <a:t>天幕大模型是公司的核心系统，在可用性以及数据安全性方面满足等级保护三级的相关要求。为了提升系统自身的安全性同时满足国家法律法规要求，与</a:t>
            </a:r>
            <a:r>
              <a:rPr lang="en-US" altLang="zh-CN" sz="2400">
                <a:solidFill>
                  <a:schemeClr val="accent1"/>
                </a:solidFill>
                <a:latin typeface="+mj-lt"/>
                <a:ea typeface="+mj-ea"/>
                <a:cs typeface="+mj-cs"/>
                <a:sym typeface="Calibri" panose="020F0502020204030204"/>
              </a:rPr>
              <a:t>AI</a:t>
            </a:r>
            <a:r>
              <a:rPr lang="zh-CN" altLang="en-US" sz="2400">
                <a:solidFill>
                  <a:schemeClr val="accent1"/>
                </a:solidFill>
                <a:latin typeface="+mj-lt"/>
                <a:ea typeface="+mj-ea"/>
                <a:cs typeface="+mj-cs"/>
                <a:sym typeface="Calibri" panose="020F0502020204030204"/>
              </a:rPr>
              <a:t>创新中心达成一致申报等级保护三级。</a:t>
            </a:r>
            <a:endParaRPr kumimoji="0" lang="zh-CN" altLang="en-US" sz="2400" b="0" i="0" u="none" strike="noStrike" cap="none" spc="0" normalizeH="0" baseline="0">
              <a:ln>
                <a:noFill/>
              </a:ln>
              <a:solidFill>
                <a:schemeClr val="accent1"/>
              </a:solidFill>
              <a:effectLst/>
              <a:uFillTx/>
              <a:latin typeface="+mj-lt"/>
              <a:ea typeface="+mj-ea"/>
              <a:cs typeface="+mj-cs"/>
              <a:sym typeface="Calibri" panose="020F0502020204030204"/>
            </a:endParaRPr>
          </a:p>
        </p:txBody>
      </p:sp>
      <p:sp>
        <p:nvSpPr>
          <p:cNvPr id="8" name="文本框 7">
            <a:extLst>
              <a:ext uri="{FF2B5EF4-FFF2-40B4-BE49-F238E27FC236}">
                <a16:creationId xmlns:a16="http://schemas.microsoft.com/office/drawing/2014/main" id="{6D1BE473-4869-9C27-6A13-89F56111B9CB}"/>
              </a:ext>
            </a:extLst>
          </p:cNvPr>
          <p:cNvSpPr txBox="1"/>
          <p:nvPr/>
        </p:nvSpPr>
        <p:spPr>
          <a:xfrm>
            <a:off x="0" y="802927"/>
            <a:ext cx="12192001"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algn="ctr" defTabSz="1828800" hangingPunct="0">
              <a:defRPr/>
            </a:pPr>
            <a:r>
              <a:rPr lang="en-US" altLang="zh-CN" sz="2800" b="1">
                <a:solidFill>
                  <a:schemeClr val="accent6">
                    <a:lumMod val="75000"/>
                  </a:schemeClr>
                </a:solidFill>
                <a:latin typeface="Calibri"/>
                <a:ea typeface="微软雅黑"/>
                <a:cs typeface="Calibri"/>
                <a:sym typeface="Calibri" panose="020F0502020204030204"/>
              </a:rPr>
              <a:t>2024</a:t>
            </a:r>
            <a:r>
              <a:rPr lang="zh-CN" altLang="en-US" sz="2800" b="1">
                <a:solidFill>
                  <a:schemeClr val="accent6">
                    <a:lumMod val="75000"/>
                  </a:schemeClr>
                </a:solidFill>
                <a:latin typeface="Calibri"/>
                <a:ea typeface="微软雅黑"/>
                <a:cs typeface="Calibri"/>
                <a:sym typeface="Calibri" panose="020F0502020204030204"/>
              </a:rPr>
              <a:t>年等保测评窗口期临近，组织测评以保障业务合规</a:t>
            </a:r>
            <a:endParaRPr kumimoji="0" lang="zh-CN" altLang="en-US" sz="2400" b="1" i="0" u="none" strike="noStrike" kern="1200" cap="none" spc="0" normalizeH="0" baseline="0" noProof="0">
              <a:ln>
                <a:noFill/>
              </a:ln>
              <a:solidFill>
                <a:schemeClr val="accent6">
                  <a:lumMod val="75000"/>
                </a:schemeClr>
              </a:solidFill>
              <a:effectLst/>
              <a:uLnTx/>
              <a:uFillTx/>
              <a:latin typeface="Calibri"/>
              <a:ea typeface="+mj-ea"/>
              <a:cs typeface="Calibri"/>
              <a:sym typeface="Calibri" panose="020F0502020204030204"/>
            </a:endParaRPr>
          </a:p>
        </p:txBody>
      </p:sp>
    </p:spTree>
    <p:custDataLst>
      <p:tags r:id="rId1"/>
    </p:custDataLst>
    <p:extLst>
      <p:ext uri="{BB962C8B-B14F-4D97-AF65-F5344CB8AC3E}">
        <p14:creationId xmlns:p14="http://schemas.microsoft.com/office/powerpoint/2010/main" val="49405678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28" name="文本框 27"/>
          <p:cNvSpPr txBox="1"/>
          <p:nvPr/>
        </p:nvSpPr>
        <p:spPr>
          <a:xfrm>
            <a:off x="10805" y="1101958"/>
            <a:ext cx="12192001"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0078F6">
                    <a:lumMod val="75000"/>
                  </a:srgbClr>
                </a:solidFill>
                <a:effectLst/>
                <a:uLnTx/>
                <a:uFillTx/>
                <a:latin typeface="Calibri"/>
                <a:ea typeface="微软雅黑"/>
                <a:cs typeface="Calibri"/>
                <a:sym typeface="Calibri" panose="020F0502020204030204"/>
              </a:rPr>
              <a:t>公司员工行为的管理存在多处安全隐患和漏洞</a:t>
            </a:r>
            <a:endParaRPr kumimoji="0" lang="zh-CN" altLang="en-US" sz="2400" b="1" i="0" u="none" strike="noStrike" kern="1200" cap="none" spc="0" normalizeH="0" baseline="0" noProof="0">
              <a:ln>
                <a:noFill/>
              </a:ln>
              <a:solidFill>
                <a:srgbClr val="0078F6">
                  <a:lumMod val="75000"/>
                </a:srgbClr>
              </a:solidFill>
              <a:effectLst/>
              <a:uLnTx/>
              <a:uFillTx/>
              <a:latin typeface="Calibri"/>
              <a:ea typeface="+mj-ea"/>
              <a:cs typeface="Calibri"/>
              <a:sym typeface="Calibri" panose="020F0502020204030204"/>
            </a:endParaRPr>
          </a:p>
        </p:txBody>
      </p:sp>
      <p:cxnSp>
        <p:nvCxnSpPr>
          <p:cNvPr id="93" name="直线连接符 92">
            <a:extLst>
              <a:ext uri="{FF2B5EF4-FFF2-40B4-BE49-F238E27FC236}">
                <a16:creationId xmlns:a16="http://schemas.microsoft.com/office/drawing/2014/main" id="{5C2C4AE1-8D5A-572E-1A5D-FBF7CA7544C6}"/>
              </a:ext>
            </a:extLst>
          </p:cNvPr>
          <p:cNvCxnSpPr/>
          <p:nvPr/>
        </p:nvCxnSpPr>
        <p:spPr>
          <a:xfrm>
            <a:off x="5460274" y="2011679"/>
            <a:ext cx="0" cy="4153989"/>
          </a:xfrm>
          <a:prstGeom prst="line">
            <a:avLst/>
          </a:prstGeom>
          <a:noFill/>
          <a:ln w="12700" cap="flat">
            <a:solidFill>
              <a:schemeClr val="bg1">
                <a:lumMod val="65000"/>
              </a:schemeClr>
            </a:solidFill>
            <a:prstDash val="solid"/>
            <a:miter lim="800000"/>
          </a:ln>
        </p:spPr>
        <p:style>
          <a:lnRef idx="0">
            <a:scrgbClr r="0" g="0" b="0"/>
          </a:lnRef>
          <a:fillRef idx="0">
            <a:scrgbClr r="0" g="0" b="0"/>
          </a:fillRef>
          <a:effectRef idx="0">
            <a:scrgbClr r="0" g="0" b="0"/>
          </a:effectRef>
          <a:fontRef idx="none"/>
        </p:style>
      </p:cxnSp>
      <p:sp>
        <p:nvSpPr>
          <p:cNvPr id="94" name="文本框 93">
            <a:extLst>
              <a:ext uri="{FF2B5EF4-FFF2-40B4-BE49-F238E27FC236}">
                <a16:creationId xmlns:a16="http://schemas.microsoft.com/office/drawing/2014/main" id="{3B02E25F-2140-F1B0-9677-6447BD5CB6FB}"/>
              </a:ext>
            </a:extLst>
          </p:cNvPr>
          <p:cNvSpPr txBox="1"/>
          <p:nvPr/>
        </p:nvSpPr>
        <p:spPr>
          <a:xfrm>
            <a:off x="5808616" y="1817523"/>
            <a:ext cx="5773780" cy="2146740"/>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just" defTabSz="1828800" rtl="0" eaLnBrk="1" fontAlgn="auto" latinLnBrk="0" hangingPunct="0">
              <a:lnSpc>
                <a:spcPct val="125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涉及的具体工作主要有：</a:t>
            </a:r>
            <a:endParaRPr kumimoji="0" lang="en-US" altLang="zh-CN" sz="1800" b="1"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rPr>
              <a:t>网络行为审计、</a:t>
            </a: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访问控制、网络准入控制、边界安全接入控制、</a:t>
            </a:r>
            <a:r>
              <a:rPr kumimoji="0" lang="zh-CN" altLang="en-US"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rPr>
              <a:t>入网角色管理</a:t>
            </a:r>
            <a:endParaRPr kumimoji="0" lang="en-US" altLang="zh-CN"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终端安全检查、安全基线检查、外联和外设管控、</a:t>
            </a:r>
            <a:r>
              <a:rPr kumimoji="0" lang="zh-CN" altLang="en-US"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rPr>
              <a:t>补丁管理</a:t>
            </a:r>
            <a:endPar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终端审计和管控、软件授权和统计、资产管理、</a:t>
            </a:r>
            <a:r>
              <a:rPr kumimoji="0" lang="zh-CN" altLang="en-US"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rPr>
              <a:t>标准化管控、软件推送安装</a:t>
            </a:r>
            <a:endParaRPr kumimoji="0" lang="en-US" altLang="zh-CN"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lang="en-US" altLang="zh-CN" sz="1400" kern="0">
                <a:solidFill>
                  <a:srgbClr val="000000"/>
                </a:solidFill>
                <a:latin typeface="Microsoft YaHei" panose="020B0503020204020204" pitchFamily="34" charset="-122"/>
                <a:ea typeface="Microsoft YaHei" panose="020B0503020204020204" pitchFamily="34" charset="-122"/>
                <a:cs typeface="Helvetica"/>
                <a:sym typeface="+mn-lt"/>
              </a:rPr>
              <a:t>2</a:t>
            </a:r>
            <a:r>
              <a:rPr lang="zh-CN" altLang="en-US" sz="1400" kern="0">
                <a:solidFill>
                  <a:srgbClr val="000000"/>
                </a:solidFill>
                <a:latin typeface="Microsoft YaHei" panose="020B0503020204020204" pitchFamily="34" charset="-122"/>
                <a:ea typeface="Microsoft YaHei" panose="020B0503020204020204" pitchFamily="34" charset="-122"/>
                <a:cs typeface="Helvetica"/>
                <a:sym typeface="+mn-lt"/>
              </a:rPr>
              <a:t>个</a:t>
            </a:r>
            <a:r>
              <a:rPr lang="en-US" altLang="zh-CN" sz="1400" kern="0">
                <a:solidFill>
                  <a:srgbClr val="000000"/>
                </a:solidFill>
                <a:latin typeface="Microsoft YaHei" panose="020B0503020204020204" pitchFamily="34" charset="-122"/>
                <a:ea typeface="Microsoft YaHei" panose="020B0503020204020204" pitchFamily="34" charset="-122"/>
                <a:cs typeface="Helvetica"/>
                <a:sym typeface="+mn-lt"/>
              </a:rPr>
              <a:t>3</a:t>
            </a:r>
            <a:r>
              <a:rPr lang="zh-CN" altLang="en-US" sz="1400" kern="0">
                <a:solidFill>
                  <a:srgbClr val="000000"/>
                </a:solidFill>
                <a:latin typeface="Microsoft YaHei" panose="020B0503020204020204" pitchFamily="34" charset="-122"/>
                <a:ea typeface="Microsoft YaHei" panose="020B0503020204020204" pitchFamily="34" charset="-122"/>
                <a:cs typeface="Helvetica"/>
                <a:sym typeface="+mn-lt"/>
              </a:rPr>
              <a:t>级</a:t>
            </a:r>
            <a:r>
              <a:rPr kumimoji="0" lang="zh-CN" altLang="en-US" sz="1400" b="0" i="0" u="none" strike="noStrike" kern="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Helvetica"/>
                <a:sym typeface="+mn-lt"/>
              </a:rPr>
              <a:t>等级测评</a:t>
            </a:r>
          </a:p>
        </p:txBody>
      </p:sp>
      <p:cxnSp>
        <p:nvCxnSpPr>
          <p:cNvPr id="97" name="直线连接符 96">
            <a:extLst>
              <a:ext uri="{FF2B5EF4-FFF2-40B4-BE49-F238E27FC236}">
                <a16:creationId xmlns:a16="http://schemas.microsoft.com/office/drawing/2014/main" id="{B6123416-B762-5147-A196-81627CF3DA2F}"/>
              </a:ext>
            </a:extLst>
          </p:cNvPr>
          <p:cNvCxnSpPr/>
          <p:nvPr/>
        </p:nvCxnSpPr>
        <p:spPr>
          <a:xfrm>
            <a:off x="5460274" y="3849826"/>
            <a:ext cx="6270172" cy="0"/>
          </a:xfrm>
          <a:prstGeom prst="line">
            <a:avLst/>
          </a:prstGeom>
          <a:noFill/>
          <a:ln w="12700" cap="flat">
            <a:solidFill>
              <a:schemeClr val="bg1">
                <a:lumMod val="65000"/>
              </a:schemeClr>
            </a:solidFill>
            <a:prstDash val="solid"/>
            <a:miter lim="800000"/>
          </a:ln>
        </p:spPr>
        <p:style>
          <a:lnRef idx="0">
            <a:scrgbClr r="0" g="0" b="0"/>
          </a:lnRef>
          <a:fillRef idx="0">
            <a:scrgbClr r="0" g="0" b="0"/>
          </a:fillRef>
          <a:effectRef idx="0">
            <a:scrgbClr r="0" g="0" b="0"/>
          </a:effectRef>
          <a:fontRef idx="none"/>
        </p:style>
      </p:cxnSp>
      <p:sp>
        <p:nvSpPr>
          <p:cNvPr id="98" name="文本框 97">
            <a:extLst>
              <a:ext uri="{FF2B5EF4-FFF2-40B4-BE49-F238E27FC236}">
                <a16:creationId xmlns:a16="http://schemas.microsoft.com/office/drawing/2014/main" id="{DA553900-C7B4-1928-D40B-64CF162A6A45}"/>
              </a:ext>
            </a:extLst>
          </p:cNvPr>
          <p:cNvSpPr txBox="1"/>
          <p:nvPr/>
        </p:nvSpPr>
        <p:spPr>
          <a:xfrm>
            <a:off x="5808616" y="4221833"/>
            <a:ext cx="5922815" cy="2416044"/>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just" defTabSz="1828800" rtl="0" eaLnBrk="1" fontAlgn="auto" latinLnBrk="0" hangingPunct="0">
              <a:lnSpc>
                <a:spcPct val="125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公司内部管控和外部合规事务的管理面临如下局面：</a:t>
            </a:r>
            <a:endParaRPr kumimoji="0" lang="en-US" altLang="zh-CN" sz="1800" b="1"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上网权限标准混乱，权限依靠人工处理，影响办公效率</a:t>
            </a:r>
            <a:endParaRPr kumimoji="0" lang="en-US" altLang="zh-CN" sz="1400" b="0" i="0" u="none" strike="noStrike" kern="1200" cap="none" spc="0" normalizeH="0" baseline="0" noProof="0">
              <a:ln>
                <a:noFill/>
              </a:ln>
              <a:solidFill>
                <a:srgbClr val="FF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终端软件安装无法监管，法律风险高</a:t>
            </a:r>
            <a:endPar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终端管控策略无法强制执行，</a:t>
            </a:r>
            <a:r>
              <a:rPr kumimoji="0" lang="zh-CN" altLang="en-US" sz="1400" b="0" i="0" u="none" strike="noStrike" kern="1200" cap="none" spc="0" normalizeH="0" baseline="0" noProof="0">
                <a:ln>
                  <a:noFill/>
                </a:ln>
                <a:solidFill>
                  <a:srgbClr val="FF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无法监控终端泄密风险。</a:t>
            </a:r>
            <a:endParaRPr kumimoji="0" lang="en-US" altLang="zh-CN" sz="1400" b="0" i="0" u="none" strike="noStrike" kern="1200" cap="none" spc="0" normalizeH="0" baseline="0" noProof="0">
              <a:ln>
                <a:noFill/>
              </a:ln>
              <a:solidFill>
                <a:srgbClr val="FF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私拆硬盘、修改</a:t>
            </a:r>
            <a:r>
              <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MAC</a:t>
            </a: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rPr>
              <a:t>无法监控。</a:t>
            </a:r>
            <a:endPar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panose="020F0502020204030204"/>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a:rPr>
              <a:t>远程支持权限下放在个人电脑、终端基线无法管控。</a:t>
            </a: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a:rPr>
              <a:t>远程接入无法监管，存在边界被突破风险。</a:t>
            </a:r>
            <a:endPar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a:endParaRPr>
          </a:p>
          <a:p>
            <a:pPr marL="285750" marR="0" lvl="0" indent="-285750" algn="just" defTabSz="1828800" rtl="0" eaLnBrk="1" fontAlgn="auto" latinLnBrk="0" hangingPunct="0">
              <a:lnSpc>
                <a:spcPct val="125000"/>
              </a:lnSpc>
              <a:spcBef>
                <a:spcPts val="0"/>
              </a:spcBef>
              <a:spcAft>
                <a:spcPts val="0"/>
              </a:spcAft>
              <a:buClrTx/>
              <a:buSzTx/>
              <a:buFont typeface="Arial" panose="020B0604020202020204" pitchFamily="34" charset="0"/>
              <a:buChar char="•"/>
              <a:tabLst/>
              <a:defRPr/>
            </a:pPr>
            <a:endParaRPr kumimoji="0" lang="en-US" altLang="zh-CN" sz="1400" b="0" i="0" u="none" strike="noStrike" kern="1200" cap="none" spc="0" normalizeH="0" baseline="0" noProof="0">
              <a:ln>
                <a:noFill/>
              </a:ln>
              <a:solidFill>
                <a:srgbClr val="000000"/>
              </a:solidFill>
              <a:effectLst/>
              <a:uLnTx/>
              <a:uFillTx/>
              <a:latin typeface="Microsoft YaHei" panose="020B0503020204020204" pitchFamily="34" charset="-122"/>
              <a:ea typeface="Microsoft YaHei" panose="020B0503020204020204" pitchFamily="34" charset="-122"/>
              <a:cs typeface="Calibri"/>
              <a:sym typeface="Calibri"/>
            </a:endParaRPr>
          </a:p>
        </p:txBody>
      </p:sp>
      <p:grpSp>
        <p:nvGrpSpPr>
          <p:cNvPr id="4" name="组合 3">
            <a:extLst>
              <a:ext uri="{FF2B5EF4-FFF2-40B4-BE49-F238E27FC236}">
                <a16:creationId xmlns:a16="http://schemas.microsoft.com/office/drawing/2014/main" id="{A7DC10F1-1A41-9361-97B0-E307E4EDDB43}"/>
              </a:ext>
            </a:extLst>
          </p:cNvPr>
          <p:cNvGrpSpPr/>
          <p:nvPr/>
        </p:nvGrpSpPr>
        <p:grpSpPr>
          <a:xfrm>
            <a:off x="208697" y="2280716"/>
            <a:ext cx="4819933" cy="2334208"/>
            <a:chOff x="609356" y="2315460"/>
            <a:chExt cx="4819933" cy="2334208"/>
          </a:xfrm>
        </p:grpSpPr>
        <p:sp>
          <p:nvSpPr>
            <p:cNvPr id="5" name="圆角矩形 13">
              <a:extLst>
                <a:ext uri="{FF2B5EF4-FFF2-40B4-BE49-F238E27FC236}">
                  <a16:creationId xmlns:a16="http://schemas.microsoft.com/office/drawing/2014/main" id="{EF2FBF06-5166-2736-D0FC-E9646BB5C693}"/>
                </a:ext>
              </a:extLst>
            </p:cNvPr>
            <p:cNvSpPr/>
            <p:nvPr/>
          </p:nvSpPr>
          <p:spPr>
            <a:xfrm>
              <a:off x="609356" y="3227176"/>
              <a:ext cx="2136977" cy="510776"/>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内部管控</a:t>
              </a:r>
            </a:p>
          </p:txBody>
        </p:sp>
        <p:sp>
          <p:nvSpPr>
            <p:cNvPr id="6" name="圆角矩形 14">
              <a:extLst>
                <a:ext uri="{FF2B5EF4-FFF2-40B4-BE49-F238E27FC236}">
                  <a16:creationId xmlns:a16="http://schemas.microsoft.com/office/drawing/2014/main" id="{FDCB118F-5E7D-9778-119F-229F469D14DD}"/>
                </a:ext>
              </a:extLst>
            </p:cNvPr>
            <p:cNvSpPr/>
            <p:nvPr/>
          </p:nvSpPr>
          <p:spPr>
            <a:xfrm>
              <a:off x="3580611" y="3220053"/>
              <a:ext cx="1848678" cy="525022"/>
            </a:xfrm>
            <a:prstGeom prst="roundRect">
              <a:avLst/>
            </a:prstGeom>
            <a:solidFill>
              <a:srgbClr val="005AB9"/>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软硬件安全防护</a:t>
              </a:r>
            </a:p>
          </p:txBody>
        </p:sp>
        <p:sp>
          <p:nvSpPr>
            <p:cNvPr id="7" name="圆角矩形 15">
              <a:extLst>
                <a:ext uri="{FF2B5EF4-FFF2-40B4-BE49-F238E27FC236}">
                  <a16:creationId xmlns:a16="http://schemas.microsoft.com/office/drawing/2014/main" id="{E1A9AF69-FB93-7EFE-4E6E-3118DC0EF770}"/>
                </a:ext>
              </a:extLst>
            </p:cNvPr>
            <p:cNvSpPr/>
            <p:nvPr/>
          </p:nvSpPr>
          <p:spPr>
            <a:xfrm>
              <a:off x="3580610" y="2315460"/>
              <a:ext cx="1848678" cy="525022"/>
            </a:xfrm>
            <a:prstGeom prst="roundRect">
              <a:avLst/>
            </a:prstGeom>
            <a:solidFill>
              <a:srgbClr val="005AB9"/>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网络行为管控</a:t>
              </a:r>
            </a:p>
          </p:txBody>
        </p:sp>
        <p:sp>
          <p:nvSpPr>
            <p:cNvPr id="8" name="圆角矩形 16">
              <a:extLst>
                <a:ext uri="{FF2B5EF4-FFF2-40B4-BE49-F238E27FC236}">
                  <a16:creationId xmlns:a16="http://schemas.microsoft.com/office/drawing/2014/main" id="{FA796E87-BE27-1203-95C7-647DD9CEE5F0}"/>
                </a:ext>
              </a:extLst>
            </p:cNvPr>
            <p:cNvSpPr/>
            <p:nvPr/>
          </p:nvSpPr>
          <p:spPr>
            <a:xfrm>
              <a:off x="3580610" y="4124646"/>
              <a:ext cx="1848678" cy="525022"/>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数据安全监管</a:t>
              </a:r>
            </a:p>
          </p:txBody>
        </p:sp>
        <p:cxnSp>
          <p:nvCxnSpPr>
            <p:cNvPr id="9" name="直线连接符 25">
              <a:extLst>
                <a:ext uri="{FF2B5EF4-FFF2-40B4-BE49-F238E27FC236}">
                  <a16:creationId xmlns:a16="http://schemas.microsoft.com/office/drawing/2014/main" id="{D2C9D0D4-D3CD-67B8-3748-CB68AA21160E}"/>
                </a:ext>
              </a:extLst>
            </p:cNvPr>
            <p:cNvCxnSpPr>
              <a:cxnSpLocks/>
            </p:cNvCxnSpPr>
            <p:nvPr/>
          </p:nvCxnSpPr>
          <p:spPr>
            <a:xfrm>
              <a:off x="3094676" y="3482564"/>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nvGrpSpPr>
            <p:cNvPr id="10" name="组合 9">
              <a:extLst>
                <a:ext uri="{FF2B5EF4-FFF2-40B4-BE49-F238E27FC236}">
                  <a16:creationId xmlns:a16="http://schemas.microsoft.com/office/drawing/2014/main" id="{F56499E3-A52C-A6DA-0545-358018F0825D}"/>
                </a:ext>
              </a:extLst>
            </p:cNvPr>
            <p:cNvGrpSpPr/>
            <p:nvPr/>
          </p:nvGrpSpPr>
          <p:grpSpPr>
            <a:xfrm>
              <a:off x="3094676" y="2583937"/>
              <a:ext cx="348343" cy="1852215"/>
              <a:chOff x="5747657" y="1893540"/>
              <a:chExt cx="348343" cy="3143817"/>
            </a:xfrm>
          </p:grpSpPr>
          <p:cxnSp>
            <p:nvCxnSpPr>
              <p:cNvPr id="14" name="直线连接符 53">
                <a:extLst>
                  <a:ext uri="{FF2B5EF4-FFF2-40B4-BE49-F238E27FC236}">
                    <a16:creationId xmlns:a16="http://schemas.microsoft.com/office/drawing/2014/main" id="{EDA78143-0816-58B2-06A3-36B6389ABD85}"/>
                  </a:ext>
                </a:extLst>
              </p:cNvPr>
              <p:cNvCxnSpPr>
                <a:cxnSpLocks/>
              </p:cNvCxnSpPr>
              <p:nvPr/>
            </p:nvCxnSpPr>
            <p:spPr>
              <a:xfrm>
                <a:off x="5747657" y="1893540"/>
                <a:ext cx="0" cy="3143817"/>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15" name="直线连接符 54">
                <a:extLst>
                  <a:ext uri="{FF2B5EF4-FFF2-40B4-BE49-F238E27FC236}">
                    <a16:creationId xmlns:a16="http://schemas.microsoft.com/office/drawing/2014/main" id="{770448F0-6F8C-02A4-0A20-1DBD929EADF6}"/>
                  </a:ext>
                </a:extLst>
              </p:cNvPr>
              <p:cNvCxnSpPr>
                <a:cxnSpLocks/>
              </p:cNvCxnSpPr>
              <p:nvPr/>
            </p:nvCxnSpPr>
            <p:spPr>
              <a:xfrm>
                <a:off x="5747657" y="1893540"/>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cxnSp>
          <p:nvCxnSpPr>
            <p:cNvPr id="12" name="直线连接符 84">
              <a:extLst>
                <a:ext uri="{FF2B5EF4-FFF2-40B4-BE49-F238E27FC236}">
                  <a16:creationId xmlns:a16="http://schemas.microsoft.com/office/drawing/2014/main" id="{77126974-1F3D-3848-07E8-57D9595791B3}"/>
                </a:ext>
              </a:extLst>
            </p:cNvPr>
            <p:cNvCxnSpPr>
              <a:cxnSpLocks/>
            </p:cNvCxnSpPr>
            <p:nvPr/>
          </p:nvCxnSpPr>
          <p:spPr>
            <a:xfrm>
              <a:off x="3094676" y="4436152"/>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13" name="直线连接符 88">
              <a:extLst>
                <a:ext uri="{FF2B5EF4-FFF2-40B4-BE49-F238E27FC236}">
                  <a16:creationId xmlns:a16="http://schemas.microsoft.com/office/drawing/2014/main" id="{2356701C-2CDC-C4BF-8B78-DB515E7FF61A}"/>
                </a:ext>
              </a:extLst>
            </p:cNvPr>
            <p:cNvCxnSpPr>
              <a:cxnSpLocks/>
            </p:cNvCxnSpPr>
            <p:nvPr/>
          </p:nvCxnSpPr>
          <p:spPr>
            <a:xfrm>
              <a:off x="2746334" y="3482564"/>
              <a:ext cx="348342"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grpSp>
        <p:nvGrpSpPr>
          <p:cNvPr id="11" name="组合 10">
            <a:extLst>
              <a:ext uri="{FF2B5EF4-FFF2-40B4-BE49-F238E27FC236}">
                <a16:creationId xmlns:a16="http://schemas.microsoft.com/office/drawing/2014/main" id="{3883D3C1-A5A5-83DE-978C-CB0B02078E5B}"/>
              </a:ext>
            </a:extLst>
          </p:cNvPr>
          <p:cNvGrpSpPr/>
          <p:nvPr/>
        </p:nvGrpSpPr>
        <p:grpSpPr>
          <a:xfrm>
            <a:off x="208697" y="5160550"/>
            <a:ext cx="4819933" cy="525022"/>
            <a:chOff x="609356" y="3220053"/>
            <a:chExt cx="4819933" cy="525022"/>
          </a:xfrm>
        </p:grpSpPr>
        <p:sp>
          <p:nvSpPr>
            <p:cNvPr id="16" name="圆角矩形 13">
              <a:extLst>
                <a:ext uri="{FF2B5EF4-FFF2-40B4-BE49-F238E27FC236}">
                  <a16:creationId xmlns:a16="http://schemas.microsoft.com/office/drawing/2014/main" id="{478F824F-7691-AD7C-6C12-9C2311636A76}"/>
                </a:ext>
              </a:extLst>
            </p:cNvPr>
            <p:cNvSpPr/>
            <p:nvPr/>
          </p:nvSpPr>
          <p:spPr>
            <a:xfrm>
              <a:off x="609356" y="3227176"/>
              <a:ext cx="2136977" cy="510776"/>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外部合规</a:t>
              </a:r>
            </a:p>
          </p:txBody>
        </p:sp>
        <p:sp>
          <p:nvSpPr>
            <p:cNvPr id="17" name="圆角矩形 14">
              <a:extLst>
                <a:ext uri="{FF2B5EF4-FFF2-40B4-BE49-F238E27FC236}">
                  <a16:creationId xmlns:a16="http://schemas.microsoft.com/office/drawing/2014/main" id="{C144F429-5F82-6AC8-76AF-8EBAA8870C2D}"/>
                </a:ext>
              </a:extLst>
            </p:cNvPr>
            <p:cNvSpPr/>
            <p:nvPr/>
          </p:nvSpPr>
          <p:spPr>
            <a:xfrm>
              <a:off x="3580611" y="3220053"/>
              <a:ext cx="1848678" cy="525022"/>
            </a:xfrm>
            <a:prstGeom prst="roundRect">
              <a:avLst/>
            </a:prstGeom>
            <a:solidFill>
              <a:srgbClr val="1153C5"/>
            </a:solidFill>
            <a:ln w="19050" cap="flat">
              <a:solidFill>
                <a:schemeClr val="accent1"/>
              </a:solid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no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FFFFFF"/>
                  </a:solidFill>
                  <a:effectLst/>
                  <a:uLnTx/>
                  <a:uFillTx/>
                  <a:latin typeface="Microsoft YaHei" panose="020B0503020204020204" pitchFamily="34" charset="-122"/>
                  <a:ea typeface="Microsoft YaHei" panose="020B0503020204020204" pitchFamily="34" charset="-122"/>
                  <a:cs typeface="Calibri"/>
                  <a:sym typeface="Calibri" panose="020F0502020204030204"/>
                </a:rPr>
                <a:t>等保测评</a:t>
              </a:r>
            </a:p>
          </p:txBody>
        </p:sp>
        <p:cxnSp>
          <p:nvCxnSpPr>
            <p:cNvPr id="20" name="直线连接符 25">
              <a:extLst>
                <a:ext uri="{FF2B5EF4-FFF2-40B4-BE49-F238E27FC236}">
                  <a16:creationId xmlns:a16="http://schemas.microsoft.com/office/drawing/2014/main" id="{F769DB1E-04FC-B195-C3BF-8D293D6A58DE}"/>
                </a:ext>
              </a:extLst>
            </p:cNvPr>
            <p:cNvCxnSpPr>
              <a:cxnSpLocks/>
            </p:cNvCxnSpPr>
            <p:nvPr/>
          </p:nvCxnSpPr>
          <p:spPr>
            <a:xfrm>
              <a:off x="3094676" y="3482564"/>
              <a:ext cx="348343"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cxnSp>
          <p:nvCxnSpPr>
            <p:cNvPr id="23" name="直线连接符 88">
              <a:extLst>
                <a:ext uri="{FF2B5EF4-FFF2-40B4-BE49-F238E27FC236}">
                  <a16:creationId xmlns:a16="http://schemas.microsoft.com/office/drawing/2014/main" id="{D8BDE871-1578-AB5D-DA61-890818DDDFCA}"/>
                </a:ext>
              </a:extLst>
            </p:cNvPr>
            <p:cNvCxnSpPr>
              <a:cxnSpLocks/>
            </p:cNvCxnSpPr>
            <p:nvPr/>
          </p:nvCxnSpPr>
          <p:spPr>
            <a:xfrm>
              <a:off x="2746334" y="3482564"/>
              <a:ext cx="348342" cy="0"/>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pSp>
    </p:spTree>
    <p:custDataLst>
      <p:tags r:id="rId1"/>
    </p:custDataLst>
    <p:extLst>
      <p:ext uri="{BB962C8B-B14F-4D97-AF65-F5344CB8AC3E}">
        <p14:creationId xmlns:p14="http://schemas.microsoft.com/office/powerpoint/2010/main" val="32098425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二、项目范围</a:t>
            </a:r>
          </a:p>
        </p:txBody>
      </p:sp>
      <p:cxnSp>
        <p:nvCxnSpPr>
          <p:cNvPr id="6" name="直接连接符 5"/>
          <p:cNvCxnSpPr/>
          <p:nvPr/>
        </p:nvCxnSpPr>
        <p:spPr>
          <a:xfrm flipV="1">
            <a:off x="10805" y="70688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2" name="文本框 1">
            <a:extLst>
              <a:ext uri="{FF2B5EF4-FFF2-40B4-BE49-F238E27FC236}">
                <a16:creationId xmlns:a16="http://schemas.microsoft.com/office/drawing/2014/main" id="{A6ED4F98-19B0-AB8E-7BAC-0283920BF384}"/>
              </a:ext>
            </a:extLst>
          </p:cNvPr>
          <p:cNvSpPr txBox="1"/>
          <p:nvPr/>
        </p:nvSpPr>
        <p:spPr>
          <a:xfrm>
            <a:off x="297118" y="2813804"/>
            <a:ext cx="4313097" cy="646331"/>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Microsoft YaHei"/>
                <a:ea typeface="Microsoft YaHei"/>
                <a:cs typeface="Calibri"/>
                <a:sym typeface="Calibri" panose="020F0502020204030204"/>
              </a:rPr>
              <a:t>优化网络管控方式和权限标准，提升网络体验与人员效率</a:t>
            </a:r>
          </a:p>
        </p:txBody>
      </p:sp>
      <p:sp>
        <p:nvSpPr>
          <p:cNvPr id="7" name="文本框 6">
            <a:extLst>
              <a:ext uri="{FF2B5EF4-FFF2-40B4-BE49-F238E27FC236}">
                <a16:creationId xmlns:a16="http://schemas.microsoft.com/office/drawing/2014/main" id="{70E9054A-4974-D54F-C7D6-7C58CDC22FF0}"/>
              </a:ext>
            </a:extLst>
          </p:cNvPr>
          <p:cNvSpPr txBox="1"/>
          <p:nvPr/>
        </p:nvSpPr>
        <p:spPr>
          <a:xfrm>
            <a:off x="6105525" y="2676913"/>
            <a:ext cx="5341153" cy="1815882"/>
          </a:xfrm>
          <a:prstGeom prst="rect">
            <a:avLst/>
          </a:prstGeom>
          <a:noFill/>
          <a:ln w="25400" cap="flat">
            <a:solidFill>
              <a:schemeClr val="bg1">
                <a:lumMod val="85000"/>
              </a:schemeClr>
            </a:solidFill>
            <a:miter lim="400000"/>
          </a:ln>
          <a:effectLst/>
        </p:spPr>
        <p:style>
          <a:lnRef idx="0">
            <a:scrgbClr r="0" g="0" b="0"/>
          </a:lnRef>
          <a:fillRef idx="0">
            <a:scrgbClr r="0" g="0" b="0"/>
          </a:fillRef>
          <a:effectRef idx="0">
            <a:scrgbClr r="0" g="0" b="0"/>
          </a:effectRef>
          <a:fontRef idx="none"/>
        </p:style>
        <p:txBody>
          <a:bodyPr wrap="square" lIns="91440" tIns="45720" rIns="91440" bIns="4572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a:ea typeface="微软雅黑"/>
                <a:cs typeface="Helvetica"/>
              </a:rPr>
              <a:t>统一桌管与上网认证源，并且联动实现单点登录；</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1400" b="0" i="0" u="none" strike="noStrike" kern="1200" cap="none" spc="0" normalizeH="0" baseline="0" noProof="0" dirty="0">
                <a:ln>
                  <a:noFill/>
                </a:ln>
                <a:solidFill>
                  <a:srgbClr val="303030"/>
                </a:solidFill>
                <a:effectLst/>
                <a:uLnTx/>
                <a:uFillTx/>
                <a:latin typeface="微软雅黑"/>
                <a:ea typeface="微软雅黑"/>
                <a:cs typeface="Helvetica"/>
              </a:rPr>
              <a:t>OA</a:t>
            </a:r>
            <a:r>
              <a:rPr kumimoji="0" lang="zh-CN" altLang="en-US" sz="1400" b="0" i="0" u="none" strike="noStrike" kern="1200" cap="none" spc="0" normalizeH="0" baseline="0" noProof="0" dirty="0">
                <a:ln>
                  <a:noFill/>
                </a:ln>
                <a:solidFill>
                  <a:srgbClr val="303030"/>
                </a:solidFill>
                <a:effectLst/>
                <a:uLnTx/>
                <a:uFillTx/>
                <a:latin typeface="微软雅黑"/>
                <a:ea typeface="微软雅黑"/>
                <a:cs typeface="Helvetica"/>
              </a:rPr>
              <a:t>与上网行为对接，权限与账号生命周期自动化管理；</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a:ea typeface="微软雅黑"/>
                <a:cs typeface="Helvetica"/>
              </a:rPr>
              <a:t>优化入网和权限申请流程；</a:t>
            </a:r>
            <a:endParaRPr kumimoji="0" lang="en-US" altLang="zh-CN" sz="1400" b="0" i="0" u="none" strike="noStrike" kern="1200" cap="none" spc="0" normalizeH="0" baseline="0" noProof="0" dirty="0">
              <a:ln>
                <a:noFill/>
              </a:ln>
              <a:solidFill>
                <a:srgbClr val="303030"/>
              </a:solidFill>
              <a:effectLst/>
              <a:uLnTx/>
              <a:uFillTx/>
              <a:latin typeface="微软雅黑"/>
              <a:ea typeface="微软雅黑"/>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统一内部控制软件版本，降低从软件层面降低漏洞风险；</a:t>
            </a:r>
            <a:endParaRPr kumimoji="0" lang="en-US" altLang="zh-CN"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内部远程技术支持方式统一规范，加强边界安全；</a:t>
            </a:r>
            <a:endParaRPr kumimoji="0" lang="en-US" altLang="zh-CN"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设立云桌面池，提升硬件利用率。</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CN" sz="1400" b="0" i="0" u="none" strike="noStrike" kern="1200" cap="none" spc="0" normalizeH="0" baseline="0" noProof="0" dirty="0">
              <a:ln>
                <a:noFill/>
              </a:ln>
              <a:solidFill>
                <a:srgbClr val="303030"/>
              </a:solidFill>
              <a:effectLst/>
              <a:uLnTx/>
              <a:uFillTx/>
              <a:latin typeface="微软雅黑"/>
              <a:ea typeface="微软雅黑"/>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CN" altLang="en-US" sz="1400" b="0" i="0" u="none" strike="noStrike" kern="1200" cap="none" spc="0" normalizeH="0" baseline="0" noProof="0" dirty="0">
              <a:ln>
                <a:noFill/>
              </a:ln>
              <a:solidFill>
                <a:srgbClr val="303030"/>
              </a:solidFill>
              <a:effectLst/>
              <a:uLnTx/>
              <a:uFillTx/>
              <a:latin typeface="微软雅黑"/>
              <a:ea typeface="微软雅黑"/>
              <a:cs typeface="Helvetica"/>
            </a:endParaRPr>
          </a:p>
        </p:txBody>
      </p:sp>
      <p:sp>
        <p:nvSpPr>
          <p:cNvPr id="9" name="箭头: 右 12">
            <a:extLst>
              <a:ext uri="{FF2B5EF4-FFF2-40B4-BE49-F238E27FC236}">
                <a16:creationId xmlns:a16="http://schemas.microsoft.com/office/drawing/2014/main" id="{3DAA7625-CB70-8872-2A47-76D37726746D}"/>
              </a:ext>
            </a:extLst>
          </p:cNvPr>
          <p:cNvSpPr/>
          <p:nvPr/>
        </p:nvSpPr>
        <p:spPr>
          <a:xfrm>
            <a:off x="4856353" y="2850859"/>
            <a:ext cx="993508" cy="397869"/>
          </a:xfrm>
          <a:prstGeom prst="rightArrow">
            <a:avLst/>
          </a:prstGeom>
          <a:solidFill>
            <a:schemeClr val="accent6">
              <a:lumMod val="60000"/>
              <a:lumOff val="4000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10" name="文本框 9">
            <a:extLst>
              <a:ext uri="{FF2B5EF4-FFF2-40B4-BE49-F238E27FC236}">
                <a16:creationId xmlns:a16="http://schemas.microsoft.com/office/drawing/2014/main" id="{FD7EF84B-4C59-BE70-E5EB-80358DA6586B}"/>
              </a:ext>
            </a:extLst>
          </p:cNvPr>
          <p:cNvSpPr txBox="1"/>
          <p:nvPr/>
        </p:nvSpPr>
        <p:spPr>
          <a:xfrm>
            <a:off x="0" y="826183"/>
            <a:ext cx="12192000"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0078F6">
                    <a:lumMod val="75000"/>
                  </a:srgbClr>
                </a:solidFill>
                <a:effectLst/>
                <a:uLnTx/>
                <a:uFillTx/>
                <a:latin typeface="Calibri"/>
                <a:ea typeface="微软雅黑"/>
                <a:cs typeface="Calibri"/>
                <a:sym typeface="Calibri" panose="020F0502020204030204"/>
              </a:rPr>
              <a:t>完善终端网络和软硬件管控策略，提升人员效率和终端防护能力</a:t>
            </a:r>
          </a:p>
        </p:txBody>
      </p:sp>
      <p:sp>
        <p:nvSpPr>
          <p:cNvPr id="12" name="文本框 11">
            <a:extLst>
              <a:ext uri="{FF2B5EF4-FFF2-40B4-BE49-F238E27FC236}">
                <a16:creationId xmlns:a16="http://schemas.microsoft.com/office/drawing/2014/main" id="{549B2EEB-34A1-5B01-176D-B06D09CD8DEF}"/>
              </a:ext>
            </a:extLst>
          </p:cNvPr>
          <p:cNvSpPr txBox="1"/>
          <p:nvPr/>
        </p:nvSpPr>
        <p:spPr>
          <a:xfrm>
            <a:off x="297118" y="4469049"/>
            <a:ext cx="4386564"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a:ln>
                  <a:noFill/>
                </a:ln>
                <a:solidFill>
                  <a:srgbClr val="000000"/>
                </a:solidFill>
                <a:effectLst/>
                <a:uLnTx/>
                <a:uFillTx/>
                <a:latin typeface="Microsoft YaHei"/>
                <a:ea typeface="Microsoft YaHei"/>
                <a:cs typeface="Calibri"/>
                <a:sym typeface="Calibri" panose="020F0502020204030204"/>
              </a:rPr>
              <a:t>完善终端管控策略，提升终端防护能力</a:t>
            </a:r>
          </a:p>
        </p:txBody>
      </p:sp>
      <p:sp>
        <p:nvSpPr>
          <p:cNvPr id="15" name="文本框 14">
            <a:extLst>
              <a:ext uri="{FF2B5EF4-FFF2-40B4-BE49-F238E27FC236}">
                <a16:creationId xmlns:a16="http://schemas.microsoft.com/office/drawing/2014/main" id="{DDC68B99-795B-9C1B-755F-EA691DF12767}"/>
              </a:ext>
            </a:extLst>
          </p:cNvPr>
          <p:cNvSpPr txBox="1"/>
          <p:nvPr/>
        </p:nvSpPr>
        <p:spPr>
          <a:xfrm>
            <a:off x="6106805" y="3966187"/>
            <a:ext cx="5341153" cy="1169551"/>
          </a:xfrm>
          <a:prstGeom prst="rect">
            <a:avLst/>
          </a:prstGeom>
          <a:noFill/>
          <a:ln w="25400" cap="flat">
            <a:solidFill>
              <a:schemeClr val="bg1">
                <a:lumMod val="85000"/>
              </a:schemeClr>
            </a:solidFill>
            <a:miter lim="400000"/>
          </a:ln>
          <a:effectLst/>
        </p:spPr>
        <p:style>
          <a:lnRef idx="0">
            <a:scrgbClr r="0" g="0" b="0"/>
          </a:lnRef>
          <a:fillRef idx="0">
            <a:scrgbClr r="0" g="0" b="0"/>
          </a:fillRef>
          <a:effectRef idx="0">
            <a:scrgbClr r="0" g="0" b="0"/>
          </a:effectRef>
          <a:fontRef idx="none"/>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303030"/>
                </a:solidFill>
                <a:effectLst/>
                <a:uLnTx/>
                <a:uFillTx/>
                <a:latin typeface="微软雅黑" panose="020B0503020204020204" pitchFamily="34" charset="-122"/>
                <a:ea typeface="微软雅黑" panose="020B0503020204020204" pitchFamily="34" charset="-122"/>
                <a:cs typeface="Helvetica"/>
              </a:rPr>
              <a:t>建设公司内部软件库，设立软件黑白名单，对不合规的软件不允许安装；</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303030"/>
                </a:solidFill>
                <a:effectLst/>
                <a:uLnTx/>
                <a:uFillTx/>
                <a:latin typeface="微软雅黑" panose="020B0503020204020204" pitchFamily="34" charset="-122"/>
                <a:ea typeface="微软雅黑" panose="020B0503020204020204" pitchFamily="34" charset="-122"/>
                <a:cs typeface="Helvetica"/>
              </a:rPr>
              <a:t>基于终端软件安装情况，从软件层面对盗版软件进行盘查和清除；</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a:ln>
                  <a:noFill/>
                </a:ln>
                <a:solidFill>
                  <a:srgbClr val="303030"/>
                </a:solidFill>
                <a:effectLst/>
                <a:uLnTx/>
                <a:uFillTx/>
                <a:latin typeface="微软雅黑" panose="020B0503020204020204" pitchFamily="34" charset="-122"/>
                <a:ea typeface="微软雅黑" panose="020B0503020204020204" pitchFamily="34" charset="-122"/>
                <a:cs typeface="Helvetica"/>
              </a:rPr>
              <a:t>对</a:t>
            </a:r>
            <a:r>
              <a:rPr kumimoji="0" lang="en-US" altLang="zh-CN" sz="1400" b="0" i="0" u="none" strike="noStrike" kern="1200" cap="none" spc="0" normalizeH="0" baseline="0" noProof="0">
                <a:ln>
                  <a:noFill/>
                </a:ln>
                <a:solidFill>
                  <a:srgbClr val="303030"/>
                </a:solidFill>
                <a:effectLst/>
                <a:uLnTx/>
                <a:uFillTx/>
                <a:latin typeface="微软雅黑" panose="020B0503020204020204" pitchFamily="34" charset="-122"/>
                <a:ea typeface="微软雅黑" panose="020B0503020204020204" pitchFamily="34" charset="-122"/>
                <a:cs typeface="Helvetica"/>
              </a:rPr>
              <a:t>IP-MAC-</a:t>
            </a:r>
            <a:r>
              <a:rPr kumimoji="0" lang="zh-CN" altLang="en-US" sz="1400" b="0" i="0" u="none" strike="noStrike" kern="1200" cap="none" spc="0" normalizeH="0" baseline="0" noProof="0">
                <a:ln>
                  <a:noFill/>
                </a:ln>
                <a:solidFill>
                  <a:srgbClr val="303030"/>
                </a:solidFill>
                <a:effectLst/>
                <a:uLnTx/>
                <a:uFillTx/>
                <a:latin typeface="微软雅黑" panose="020B0503020204020204" pitchFamily="34" charset="-122"/>
                <a:ea typeface="微软雅黑" panose="020B0503020204020204" pitchFamily="34" charset="-122"/>
                <a:cs typeface="Helvetica"/>
              </a:rPr>
              <a:t>用户名进行绑定，硬件信息变更进行告警；</a:t>
            </a:r>
          </a:p>
        </p:txBody>
      </p:sp>
      <p:sp>
        <p:nvSpPr>
          <p:cNvPr id="25" name="箭头: 右 12">
            <a:extLst>
              <a:ext uri="{FF2B5EF4-FFF2-40B4-BE49-F238E27FC236}">
                <a16:creationId xmlns:a16="http://schemas.microsoft.com/office/drawing/2014/main" id="{2DF56B29-1285-92BA-01E8-8E2DFBED7885}"/>
              </a:ext>
            </a:extLst>
          </p:cNvPr>
          <p:cNvSpPr/>
          <p:nvPr/>
        </p:nvSpPr>
        <p:spPr>
          <a:xfrm>
            <a:off x="4856353" y="4454781"/>
            <a:ext cx="993508" cy="397869"/>
          </a:xfrm>
          <a:prstGeom prst="rightArrow">
            <a:avLst/>
          </a:prstGeom>
          <a:solidFill>
            <a:schemeClr val="accent6">
              <a:lumMod val="60000"/>
              <a:lumOff val="4000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26" name="文本框 25">
            <a:extLst>
              <a:ext uri="{FF2B5EF4-FFF2-40B4-BE49-F238E27FC236}">
                <a16:creationId xmlns:a16="http://schemas.microsoft.com/office/drawing/2014/main" id="{05E1433C-C304-EBA2-B9CD-9F3F598C30CB}"/>
              </a:ext>
            </a:extLst>
          </p:cNvPr>
          <p:cNvSpPr txBox="1"/>
          <p:nvPr/>
        </p:nvSpPr>
        <p:spPr>
          <a:xfrm>
            <a:off x="297118" y="5922917"/>
            <a:ext cx="4445003"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800" b="1" i="0" u="none" strike="noStrike" kern="1200" cap="none" spc="0" normalizeH="0" baseline="0" noProof="0" dirty="0">
                <a:ln>
                  <a:noFill/>
                </a:ln>
                <a:solidFill>
                  <a:srgbClr val="000000"/>
                </a:solidFill>
                <a:effectLst/>
                <a:uLnTx/>
                <a:uFillTx/>
                <a:latin typeface="Microsoft YaHei"/>
                <a:ea typeface="Microsoft YaHei"/>
                <a:cs typeface="Calibri"/>
                <a:sym typeface="Calibri" panose="020F0502020204030204"/>
              </a:rPr>
              <a:t>升级终端行为控制手段，守护内网安全</a:t>
            </a:r>
          </a:p>
        </p:txBody>
      </p:sp>
      <p:sp>
        <p:nvSpPr>
          <p:cNvPr id="27" name="文本框 26">
            <a:extLst>
              <a:ext uri="{FF2B5EF4-FFF2-40B4-BE49-F238E27FC236}">
                <a16:creationId xmlns:a16="http://schemas.microsoft.com/office/drawing/2014/main" id="{CBF7D911-5F04-E39A-C442-E7296B04AFD3}"/>
              </a:ext>
            </a:extLst>
          </p:cNvPr>
          <p:cNvSpPr txBox="1"/>
          <p:nvPr/>
        </p:nvSpPr>
        <p:spPr>
          <a:xfrm>
            <a:off x="6096000" y="5770098"/>
            <a:ext cx="5341153" cy="738664"/>
          </a:xfrm>
          <a:prstGeom prst="rect">
            <a:avLst/>
          </a:prstGeom>
          <a:noFill/>
          <a:ln w="25400" cap="flat">
            <a:solidFill>
              <a:schemeClr val="bg1">
                <a:lumMod val="85000"/>
              </a:schemeClr>
            </a:solidFill>
            <a:miter lim="400000"/>
          </a:ln>
          <a:effectLst/>
        </p:spPr>
        <p:style>
          <a:lnRef idx="0">
            <a:scrgbClr r="0" g="0" b="0"/>
          </a:lnRef>
          <a:fillRef idx="0">
            <a:scrgbClr r="0" g="0" b="0"/>
          </a:fillRef>
          <a:effectRef idx="0">
            <a:scrgbClr r="0" g="0" b="0"/>
          </a:effectRef>
          <a:fontRef idx="none"/>
        </p:style>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统一内部控制软件版本，降低从软件层面降低漏洞风险；</a:t>
            </a:r>
            <a:endParaRPr kumimoji="0" lang="en-US" altLang="zh-CN"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内部远程技术支持方式统一规范，加强边界安全；</a:t>
            </a:r>
            <a:endParaRPr kumimoji="0" lang="en-US" altLang="zh-CN"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400" b="0" i="0" u="none" strike="noStrike" kern="1200" cap="none" spc="0" normalizeH="0" baseline="0" noProof="0" dirty="0">
                <a:ln>
                  <a:noFill/>
                </a:ln>
                <a:solidFill>
                  <a:srgbClr val="303030"/>
                </a:solidFill>
                <a:effectLst/>
                <a:uLnTx/>
                <a:uFillTx/>
                <a:latin typeface="微软雅黑" panose="020B0503020204020204" pitchFamily="34" charset="-122"/>
                <a:ea typeface="微软雅黑" panose="020B0503020204020204" pitchFamily="34" charset="-122"/>
                <a:cs typeface="Helvetica"/>
              </a:rPr>
              <a:t>设立云桌面池，提升硬件利用率。</a:t>
            </a:r>
          </a:p>
        </p:txBody>
      </p:sp>
      <p:sp>
        <p:nvSpPr>
          <p:cNvPr id="28" name="箭头: 右 12">
            <a:extLst>
              <a:ext uri="{FF2B5EF4-FFF2-40B4-BE49-F238E27FC236}">
                <a16:creationId xmlns:a16="http://schemas.microsoft.com/office/drawing/2014/main" id="{52FAEF6C-4785-CF00-CB78-07A220D730E0}"/>
              </a:ext>
            </a:extLst>
          </p:cNvPr>
          <p:cNvSpPr/>
          <p:nvPr/>
        </p:nvSpPr>
        <p:spPr>
          <a:xfrm>
            <a:off x="4856353" y="5922917"/>
            <a:ext cx="993508" cy="397869"/>
          </a:xfrm>
          <a:prstGeom prst="rightArrow">
            <a:avLst/>
          </a:prstGeom>
          <a:solidFill>
            <a:schemeClr val="accent6">
              <a:lumMod val="60000"/>
              <a:lumOff val="4000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8" name="文本框 7">
            <a:extLst>
              <a:ext uri="{FF2B5EF4-FFF2-40B4-BE49-F238E27FC236}">
                <a16:creationId xmlns:a16="http://schemas.microsoft.com/office/drawing/2014/main" id="{5A29C978-EAAC-69F8-8F80-71F9D1A7AA86}"/>
              </a:ext>
            </a:extLst>
          </p:cNvPr>
          <p:cNvSpPr txBox="1"/>
          <p:nvPr/>
        </p:nvSpPr>
        <p:spPr>
          <a:xfrm>
            <a:off x="297118" y="1819276"/>
            <a:ext cx="4313097"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defPPr>
              <a:defRPr lang="zh-CN"/>
            </a:defPPr>
            <a:lvl1pPr marL="285750" marR="0" lvl="0" indent="-285750" fontAlgn="auto">
              <a:lnSpc>
                <a:spcPct val="100000"/>
              </a:lnSpc>
              <a:spcBef>
                <a:spcPts val="0"/>
              </a:spcBef>
              <a:spcAft>
                <a:spcPts val="0"/>
              </a:spcAft>
              <a:buClrTx/>
              <a:buSzTx/>
              <a:buFont typeface="Arial" panose="020B0604020202020204" pitchFamily="34" charset="0"/>
              <a:buChar char="•"/>
              <a:tabLst/>
              <a:defRPr kumimoji="0" b="1" i="0" u="none" strike="noStrike" cap="none" spc="0" normalizeH="0" baseline="0">
                <a:ln>
                  <a:noFill/>
                </a:ln>
                <a:solidFill>
                  <a:srgbClr val="000000"/>
                </a:solidFill>
                <a:effectLst/>
                <a:uLnTx/>
                <a:uFillTx/>
                <a:latin typeface="Microsoft YaHei"/>
                <a:ea typeface="Microsoft YaHei"/>
                <a:cs typeface="Calibri"/>
              </a:defRPr>
            </a:lvl1pPr>
          </a:lstStyle>
          <a:p>
            <a:r>
              <a:rPr lang="en-US" altLang="zh-CN"/>
              <a:t>5</a:t>
            </a:r>
            <a:r>
              <a:rPr lang="zh-CN" altLang="en-US"/>
              <a:t>月底前完成今年等保</a:t>
            </a:r>
          </a:p>
        </p:txBody>
      </p:sp>
      <p:sp>
        <p:nvSpPr>
          <p:cNvPr id="11" name="箭头: 右 10">
            <a:extLst>
              <a:ext uri="{FF2B5EF4-FFF2-40B4-BE49-F238E27FC236}">
                <a16:creationId xmlns:a16="http://schemas.microsoft.com/office/drawing/2014/main" id="{B5CDFAF1-8280-D946-8F11-487ED6F92C75}"/>
              </a:ext>
            </a:extLst>
          </p:cNvPr>
          <p:cNvSpPr/>
          <p:nvPr/>
        </p:nvSpPr>
        <p:spPr>
          <a:xfrm>
            <a:off x="4857829" y="1806421"/>
            <a:ext cx="993508" cy="397869"/>
          </a:xfrm>
          <a:prstGeom prst="rightArrow">
            <a:avLst/>
          </a:prstGeom>
          <a:solidFill>
            <a:schemeClr val="accent6">
              <a:lumMod val="60000"/>
              <a:lumOff val="40000"/>
            </a:schemeClr>
          </a:solidFill>
          <a:ln w="19050" cap="flat">
            <a:noFill/>
            <a:prstDash val="dash"/>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l" defTabSz="1828800" rtl="0" eaLnBrk="1" fontAlgn="auto" latinLnBrk="0" hangingPunct="0">
              <a:lnSpc>
                <a:spcPct val="100000"/>
              </a:lnSpc>
              <a:spcBef>
                <a:spcPts val="0"/>
              </a:spcBef>
              <a:spcAft>
                <a:spcPts val="0"/>
              </a:spcAft>
              <a:buClrTx/>
              <a:buSzTx/>
              <a:buFontTx/>
              <a:buNone/>
              <a:tabLst/>
            </a:pPr>
            <a:endParaRPr kumimoji="0" lang="zh-CN" altLang="en-US"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endParaRPr>
          </a:p>
        </p:txBody>
      </p:sp>
      <p:sp>
        <p:nvSpPr>
          <p:cNvPr id="13" name="文本框 12">
            <a:extLst>
              <a:ext uri="{FF2B5EF4-FFF2-40B4-BE49-F238E27FC236}">
                <a16:creationId xmlns:a16="http://schemas.microsoft.com/office/drawing/2014/main" id="{2E2FF364-1CE3-7EB1-8D1E-750384D0A15D}"/>
              </a:ext>
            </a:extLst>
          </p:cNvPr>
          <p:cNvSpPr txBox="1"/>
          <p:nvPr/>
        </p:nvSpPr>
        <p:spPr>
          <a:xfrm>
            <a:off x="6096000" y="1682191"/>
            <a:ext cx="5341151" cy="523220"/>
          </a:xfrm>
          <a:prstGeom prst="rect">
            <a:avLst/>
          </a:prstGeom>
          <a:noFill/>
          <a:ln w="25400" cap="flat">
            <a:solidFill>
              <a:schemeClr val="bg1">
                <a:lumMod val="85000"/>
              </a:schemeClr>
            </a:solidFill>
            <a:miter lim="400000"/>
          </a:ln>
          <a:effectLst/>
        </p:spPr>
        <p:style>
          <a:lnRef idx="0">
            <a:scrgbClr r="0" g="0" b="0"/>
          </a:lnRef>
          <a:fillRef idx="0">
            <a:scrgbClr r="0" g="0" b="0"/>
          </a:fillRef>
          <a:effectRef idx="0">
            <a:scrgbClr r="0" g="0" b="0"/>
          </a:effectRef>
          <a:fontRef idx="none"/>
        </p:style>
        <p:txBody>
          <a:bodyPr wrap="square" lIns="91440" tIns="45720" rIns="91440" bIns="45720" anchor="t">
            <a:spAutoFit/>
          </a:bodyPr>
          <a:lstStyle>
            <a:defPPr>
              <a:defRPr lang="zh-CN"/>
            </a:defPPr>
            <a:lvl1pPr marL="285750" marR="0" lvl="0" indent="-285750" fontAlgn="auto">
              <a:lnSpc>
                <a:spcPct val="100000"/>
              </a:lnSpc>
              <a:spcBef>
                <a:spcPts val="0"/>
              </a:spcBef>
              <a:spcAft>
                <a:spcPts val="0"/>
              </a:spcAft>
              <a:buClrTx/>
              <a:buSzTx/>
              <a:buFont typeface="Arial" panose="020B0604020202020204" pitchFamily="34" charset="0"/>
              <a:buChar char="•"/>
              <a:tabLst/>
              <a:defRPr kumimoji="0" sz="1400" b="0" i="0" u="none" strike="noStrike" cap="none" spc="0" normalizeH="0" baseline="0">
                <a:ln>
                  <a:noFill/>
                </a:ln>
                <a:solidFill>
                  <a:srgbClr val="303030"/>
                </a:solidFill>
                <a:effectLst/>
                <a:uLnTx/>
                <a:uFillTx/>
                <a:latin typeface="微软雅黑"/>
                <a:ea typeface="微软雅黑"/>
                <a:cs typeface="Helvetica"/>
              </a:defRPr>
            </a:lvl1pPr>
          </a:lstStyle>
          <a:p>
            <a:r>
              <a:rPr lang="zh-CN" altLang="en-US"/>
              <a:t>合规开展业务所必要的系统完成安全整改</a:t>
            </a:r>
            <a:endParaRPr lang="en-US" altLang="zh-CN"/>
          </a:p>
          <a:p>
            <a:r>
              <a:rPr lang="en-US" altLang="zh-CN"/>
              <a:t>5</a:t>
            </a:r>
            <a:r>
              <a:rPr lang="zh-CN" altLang="en-US"/>
              <a:t>月底前取得测评与认证结果并提交监管部门</a:t>
            </a:r>
          </a:p>
        </p:txBody>
      </p:sp>
    </p:spTree>
    <p:custDataLst>
      <p:tags r:id="rId1"/>
    </p:custDataLst>
    <p:extLst>
      <p:ext uri="{BB962C8B-B14F-4D97-AF65-F5344CB8AC3E}">
        <p14:creationId xmlns:p14="http://schemas.microsoft.com/office/powerpoint/2010/main" val="137004718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52156" y="140133"/>
            <a:ext cx="45719" cy="858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hangingPunct="1"/>
            <a:endParaRPr lang="zh-CN" altLang="en-US" sz="900">
              <a:solidFill>
                <a:srgbClr val="FFFFFF"/>
              </a:solidFill>
              <a:latin typeface="Helvetica"/>
              <a:cs typeface="Helvetica"/>
            </a:endParaRPr>
          </a:p>
        </p:txBody>
      </p:sp>
      <p:sp>
        <p:nvSpPr>
          <p:cNvPr id="2" name="矩形 1"/>
          <p:cNvSpPr/>
          <p:nvPr/>
        </p:nvSpPr>
        <p:spPr>
          <a:xfrm>
            <a:off x="397510" y="1750060"/>
            <a:ext cx="11254740" cy="4042260"/>
          </a:xfrm>
          <a:prstGeom prst="rect">
            <a:avLst/>
          </a:prstGeom>
        </p:spPr>
        <p:txBody>
          <a:bodyPr wrap="square">
            <a:spAutoFit/>
          </a:bodyPr>
          <a:lstStyle/>
          <a:p>
            <a:pPr algn="ctr" hangingPunct="1">
              <a:lnSpc>
                <a:spcPct val="150000"/>
              </a:lnSpc>
            </a:pPr>
            <a:r>
              <a:rPr lang="zh-CN" altLang="en-US" sz="3200">
                <a:solidFill>
                  <a:srgbClr val="000000"/>
                </a:solidFill>
                <a:latin typeface="微软雅黑" panose="020B0503020204020204" pitchFamily="34" charset="-122"/>
                <a:ea typeface="微软雅黑" panose="020B0503020204020204" pitchFamily="34" charset="-122"/>
                <a:cs typeface="Helvetica"/>
              </a:rPr>
              <a:t>本文档所有信息属于公司</a:t>
            </a:r>
            <a:r>
              <a:rPr lang="zh-CN" altLang="en-US" sz="3200" b="1">
                <a:solidFill>
                  <a:srgbClr val="FF0000"/>
                </a:solidFill>
                <a:latin typeface="微软雅黑" panose="020B0503020204020204" pitchFamily="34" charset="-122"/>
                <a:ea typeface="微软雅黑" panose="020B0503020204020204" pitchFamily="34" charset="-122"/>
                <a:cs typeface="Helvetica"/>
              </a:rPr>
              <a:t>秘密</a:t>
            </a:r>
            <a:r>
              <a:rPr lang="zh-CN" altLang="en-US" sz="3200">
                <a:solidFill>
                  <a:srgbClr val="000000"/>
                </a:solidFill>
                <a:latin typeface="微软雅黑" panose="020B0503020204020204" pitchFamily="34" charset="-122"/>
                <a:ea typeface="微软雅黑" panose="020B0503020204020204" pitchFamily="34" charset="-122"/>
                <a:cs typeface="Helvetica"/>
              </a:rPr>
              <a:t>文件，请严格保密</a:t>
            </a:r>
            <a:endParaRPr lang="en-US" altLang="zh-CN" sz="3200">
              <a:solidFill>
                <a:srgbClr val="000000"/>
              </a:solidFill>
              <a:latin typeface="微软雅黑" panose="020B0503020204020204" pitchFamily="34" charset="-122"/>
              <a:ea typeface="微软雅黑" panose="020B0503020204020204" pitchFamily="34" charset="-122"/>
              <a:cs typeface="Helvetica"/>
            </a:endParaRPr>
          </a:p>
          <a:p>
            <a:pPr algn="ctr" hangingPunct="1">
              <a:lnSpc>
                <a:spcPct val="150000"/>
              </a:lnSpc>
            </a:pPr>
            <a:endParaRPr lang="en-US" altLang="zh-CN" sz="900" b="1">
              <a:solidFill>
                <a:srgbClr val="000000"/>
              </a:solidFill>
              <a:latin typeface="微软雅黑" panose="020B0503020204020204" pitchFamily="34" charset="-122"/>
              <a:ea typeface="微软雅黑" panose="020B0503020204020204" pitchFamily="34" charset="-122"/>
              <a:cs typeface="Helvetica"/>
            </a:endParaRPr>
          </a:p>
          <a:p>
            <a:pPr algn="ctr" hangingPunct="1">
              <a:lnSpc>
                <a:spcPct val="150000"/>
              </a:lnSpc>
            </a:pPr>
            <a:r>
              <a:rPr lang="zh-CN" altLang="en-US" sz="2000">
                <a:solidFill>
                  <a:srgbClr val="000000"/>
                </a:solidFill>
                <a:latin typeface="微软雅黑" panose="020B0503020204020204" pitchFamily="34" charset="-122"/>
                <a:ea typeface="微软雅黑" panose="020B0503020204020204" pitchFamily="34" charset="-122"/>
                <a:cs typeface="Helvetica"/>
              </a:rPr>
              <a:t>本文档仅</a:t>
            </a:r>
            <a:r>
              <a:rPr lang="zh-CN" altLang="zh-CN" sz="2000">
                <a:solidFill>
                  <a:srgbClr val="000000"/>
                </a:solidFill>
                <a:latin typeface="微软雅黑" panose="020B0503020204020204" pitchFamily="34" charset="-122"/>
                <a:ea typeface="微软雅黑" panose="020B0503020204020204" pitchFamily="34" charset="-122"/>
                <a:cs typeface="Helvetica"/>
              </a:rPr>
              <a:t>限</a:t>
            </a:r>
            <a:r>
              <a:rPr lang="zh-CN" altLang="zh-CN" sz="2000" b="1">
                <a:solidFill>
                  <a:srgbClr val="FF0000"/>
                </a:solidFill>
                <a:latin typeface="微软雅黑" panose="020B0503020204020204" pitchFamily="34" charset="-122"/>
                <a:ea typeface="微软雅黑" panose="020B0503020204020204" pitchFamily="34" charset="-122"/>
                <a:cs typeface="Helvetica"/>
              </a:rPr>
              <a:t>总裁</a:t>
            </a:r>
            <a:r>
              <a:rPr lang="zh-CN" altLang="zh-CN" sz="2000">
                <a:solidFill>
                  <a:srgbClr val="FF0000"/>
                </a:solidFill>
                <a:latin typeface="微软雅黑" panose="020B0503020204020204" pitchFamily="34" charset="-122"/>
                <a:ea typeface="微软雅黑" panose="020B0503020204020204" pitchFamily="34" charset="-122"/>
                <a:cs typeface="Helvetica"/>
              </a:rPr>
              <a:t>及</a:t>
            </a:r>
            <a:r>
              <a:rPr lang="zh-CN" altLang="zh-CN" sz="2000" b="1">
                <a:solidFill>
                  <a:srgbClr val="FF0000"/>
                </a:solidFill>
                <a:latin typeface="微软雅黑" panose="020B0503020204020204" pitchFamily="34" charset="-122"/>
                <a:ea typeface="微软雅黑" panose="020B0503020204020204" pitchFamily="34" charset="-122"/>
                <a:cs typeface="Helvetica"/>
              </a:rPr>
              <a:t>总裁指定人</a:t>
            </a:r>
            <a:r>
              <a:rPr lang="zh-CN" altLang="zh-CN" sz="2000">
                <a:solidFill>
                  <a:srgbClr val="FF0000"/>
                </a:solidFill>
                <a:latin typeface="微软雅黑" panose="020B0503020204020204" pitchFamily="34" charset="-122"/>
                <a:ea typeface="微软雅黑" panose="020B0503020204020204" pitchFamily="34" charset="-122"/>
                <a:cs typeface="Helvetica"/>
              </a:rPr>
              <a:t>、</a:t>
            </a:r>
            <a:r>
              <a:rPr lang="zh-CN" altLang="zh-CN" sz="2000" b="1">
                <a:solidFill>
                  <a:srgbClr val="FF0000"/>
                </a:solidFill>
                <a:latin typeface="微软雅黑" panose="020B0503020204020204" pitchFamily="34" charset="-122"/>
                <a:ea typeface="微软雅黑" panose="020B0503020204020204" pitchFamily="34" charset="-122"/>
                <a:cs typeface="Helvetica"/>
              </a:rPr>
              <a:t>发起人</a:t>
            </a:r>
            <a:r>
              <a:rPr lang="zh-CN" altLang="zh-CN" sz="2000">
                <a:solidFill>
                  <a:srgbClr val="FF0000"/>
                </a:solidFill>
                <a:latin typeface="微软雅黑" panose="020B0503020204020204" pitchFamily="34" charset="-122"/>
                <a:ea typeface="微软雅黑" panose="020B0503020204020204" pitchFamily="34" charset="-122"/>
                <a:cs typeface="Helvetica"/>
              </a:rPr>
              <a:t>和</a:t>
            </a:r>
            <a:r>
              <a:rPr lang="zh-CN" altLang="zh-CN" sz="2000" b="1">
                <a:solidFill>
                  <a:srgbClr val="FF0000"/>
                </a:solidFill>
                <a:latin typeface="微软雅黑" panose="020B0503020204020204" pitchFamily="34" charset="-122"/>
                <a:ea typeface="微软雅黑" panose="020B0503020204020204" pitchFamily="34" charset="-122"/>
                <a:cs typeface="Helvetica"/>
              </a:rPr>
              <a:t>职责相关人员</a:t>
            </a:r>
            <a:r>
              <a:rPr lang="zh-CN" altLang="zh-CN" sz="2000">
                <a:solidFill>
                  <a:srgbClr val="000000"/>
                </a:solidFill>
                <a:latin typeface="微软雅黑" panose="020B0503020204020204" pitchFamily="34" charset="-122"/>
                <a:ea typeface="微软雅黑" panose="020B0503020204020204" pitchFamily="34" charset="-122"/>
                <a:cs typeface="Helvetica"/>
              </a:rPr>
              <a:t>查阅</a:t>
            </a:r>
            <a:r>
              <a:rPr lang="zh-CN" altLang="en-US" sz="2000">
                <a:solidFill>
                  <a:srgbClr val="000000"/>
                </a:solidFill>
                <a:latin typeface="微软雅黑" panose="020B0503020204020204" pitchFamily="34" charset="-122"/>
                <a:ea typeface="微软雅黑" panose="020B0503020204020204" pitchFamily="34" charset="-122"/>
                <a:cs typeface="Helvetica"/>
              </a:rPr>
              <a:t>，禁止外传</a:t>
            </a:r>
            <a:endParaRPr lang="en-US" altLang="zh-CN" sz="2000">
              <a:solidFill>
                <a:srgbClr val="000000"/>
              </a:solidFill>
              <a:latin typeface="微软雅黑" panose="020B0503020204020204" pitchFamily="34" charset="-122"/>
              <a:ea typeface="微软雅黑" panose="020B0503020204020204" pitchFamily="34" charset="-122"/>
              <a:cs typeface="Helvetica"/>
            </a:endParaRPr>
          </a:p>
          <a:p>
            <a:pPr algn="ctr" hangingPunct="1">
              <a:lnSpc>
                <a:spcPct val="150000"/>
              </a:lnSpc>
            </a:pPr>
            <a:endParaRPr lang="en-US" altLang="zh-CN" sz="1600">
              <a:solidFill>
                <a:srgbClr val="000000"/>
              </a:solidFill>
              <a:latin typeface="微软雅黑" panose="020B0503020204020204" pitchFamily="34" charset="-122"/>
              <a:ea typeface="微软雅黑" panose="020B0503020204020204" pitchFamily="34" charset="-122"/>
              <a:cs typeface="Helvetica"/>
            </a:endParaRPr>
          </a:p>
          <a:p>
            <a:pPr hangingPunct="1">
              <a:lnSpc>
                <a:spcPct val="150000"/>
              </a:lnSpc>
            </a:pPr>
            <a:r>
              <a:rPr lang="zh-CN" altLang="en-US" sz="1600">
                <a:solidFill>
                  <a:srgbClr val="000000"/>
                </a:solidFill>
                <a:latin typeface="微软雅黑" panose="020B0503020204020204" pitchFamily="34" charset="-122"/>
                <a:ea typeface="微软雅黑" panose="020B0503020204020204" pitchFamily="34" charset="-122"/>
                <a:cs typeface="Helvetica"/>
              </a:rPr>
              <a:t>请本文档查阅人员严格遵守以下规定：</a:t>
            </a:r>
            <a:endParaRPr lang="en-US" altLang="zh-CN" sz="1600">
              <a:solidFill>
                <a:srgbClr val="000000"/>
              </a:solidFill>
              <a:latin typeface="微软雅黑" panose="020B0503020204020204" pitchFamily="34" charset="-122"/>
              <a:ea typeface="微软雅黑" panose="020B0503020204020204" pitchFamily="34" charset="-122"/>
              <a:cs typeface="Helvetica"/>
            </a:endParaRPr>
          </a:p>
          <a:p>
            <a:pPr marL="285750" indent="-285750" hangingPunct="1">
              <a:lnSpc>
                <a:spcPct val="150000"/>
              </a:lnSpc>
              <a:buFont typeface="Arial" panose="020B0604020202020204" pitchFamily="34" charset="0"/>
              <a:buChar char="•"/>
            </a:pPr>
            <a:r>
              <a:rPr lang="zh-CN" altLang="en-US" sz="1600">
                <a:solidFill>
                  <a:srgbClr val="000000"/>
                </a:solidFill>
                <a:latin typeface="微软雅黑" panose="020B0503020204020204" pitchFamily="34" charset="-122"/>
                <a:ea typeface="微软雅黑" panose="020B0503020204020204" pitchFamily="34" charset="-122"/>
                <a:cs typeface="Helvetica"/>
              </a:rPr>
              <a:t>禁止向任何人员发送本文档，或通过复制、截屏、拍摄、打印或其他方式留存本文档的任何信息。</a:t>
            </a:r>
          </a:p>
          <a:p>
            <a:pPr marL="285750" indent="-285750" hangingPunct="1">
              <a:lnSpc>
                <a:spcPct val="150000"/>
              </a:lnSpc>
              <a:buFont typeface="Arial" panose="020B0604020202020204" pitchFamily="34" charset="0"/>
              <a:buChar char="•"/>
            </a:pPr>
            <a:r>
              <a:rPr lang="zh-CN" altLang="en-US" sz="1600">
                <a:solidFill>
                  <a:srgbClr val="000000"/>
                </a:solidFill>
                <a:latin typeface="微软雅黑" panose="020B0503020204020204" pitchFamily="34" charset="-122"/>
                <a:ea typeface="微软雅黑" panose="020B0503020204020204" pitchFamily="34" charset="-122"/>
                <a:cs typeface="Helvetica"/>
              </a:rPr>
              <a:t>未经许可，严禁向任何非授权人员透露或发送本文档的任意内容。</a:t>
            </a:r>
          </a:p>
          <a:p>
            <a:pPr marL="285750" indent="-285750" hangingPunct="1">
              <a:lnSpc>
                <a:spcPct val="150000"/>
              </a:lnSpc>
              <a:buFont typeface="Arial" panose="020B0604020202020204" pitchFamily="34" charset="0"/>
              <a:buChar char="•"/>
            </a:pPr>
            <a:r>
              <a:rPr lang="zh-CN" altLang="en-US" sz="1600">
                <a:solidFill>
                  <a:srgbClr val="000000"/>
                </a:solidFill>
                <a:latin typeface="微软雅黑" panose="020B0503020204020204" pitchFamily="34" charset="-122"/>
                <a:ea typeface="微软雅黑" panose="020B0503020204020204" pitchFamily="34" charset="-122"/>
                <a:cs typeface="Helvetica"/>
              </a:rPr>
              <a:t>如果您不是本文档的预期查阅人，请立即将此错误举报至万兴科技信息安全部门，并迅速永久性删除本文档。</a:t>
            </a:r>
          </a:p>
          <a:p>
            <a:pPr marL="285750" indent="-285750" hangingPunct="1">
              <a:lnSpc>
                <a:spcPct val="150000"/>
              </a:lnSpc>
              <a:buFont typeface="Arial" panose="020B0604020202020204" pitchFamily="34" charset="0"/>
              <a:buChar char="•"/>
            </a:pPr>
            <a:r>
              <a:rPr lang="zh-CN" altLang="en-US" sz="1600">
                <a:solidFill>
                  <a:srgbClr val="000000"/>
                </a:solidFill>
                <a:latin typeface="微软雅黑" panose="020B0503020204020204" pitchFamily="34" charset="-122"/>
                <a:ea typeface="微软雅黑" panose="020B0503020204020204" pitchFamily="34" charset="-122"/>
                <a:cs typeface="Helvetica"/>
              </a:rPr>
              <a:t>如违反上述规定，将构成</a:t>
            </a:r>
            <a:r>
              <a:rPr lang="en-US" altLang="zh-CN" sz="1600">
                <a:solidFill>
                  <a:srgbClr val="000000"/>
                </a:solidFill>
                <a:latin typeface="微软雅黑" panose="020B0503020204020204" pitchFamily="34" charset="-122"/>
                <a:ea typeface="微软雅黑" panose="020B0503020204020204" pitchFamily="34" charset="-122"/>
                <a:cs typeface="Helvetica"/>
              </a:rPr>
              <a:t>《</a:t>
            </a:r>
            <a:r>
              <a:rPr lang="zh-CN" altLang="en-US" sz="1600">
                <a:solidFill>
                  <a:srgbClr val="000000"/>
                </a:solidFill>
                <a:latin typeface="微软雅黑" panose="020B0503020204020204" pitchFamily="34" charset="-122"/>
                <a:ea typeface="微软雅黑" panose="020B0503020204020204" pitchFamily="34" charset="-122"/>
                <a:cs typeface="Helvetica"/>
              </a:rPr>
              <a:t>万兴科技审计监察管理实施细则</a:t>
            </a:r>
            <a:r>
              <a:rPr lang="en-US" altLang="zh-CN" sz="1600">
                <a:solidFill>
                  <a:srgbClr val="000000"/>
                </a:solidFill>
                <a:latin typeface="微软雅黑" panose="020B0503020204020204" pitchFamily="34" charset="-122"/>
                <a:ea typeface="微软雅黑" panose="020B0503020204020204" pitchFamily="34" charset="-122"/>
                <a:cs typeface="Helvetica"/>
              </a:rPr>
              <a:t>》</a:t>
            </a:r>
            <a:r>
              <a:rPr lang="zh-CN" altLang="en-US" sz="1600">
                <a:solidFill>
                  <a:srgbClr val="000000"/>
                </a:solidFill>
                <a:latin typeface="微软雅黑" panose="020B0503020204020204" pitchFamily="34" charset="-122"/>
                <a:ea typeface="微软雅黑" panose="020B0503020204020204" pitchFamily="34" charset="-122"/>
                <a:cs typeface="Helvetica"/>
              </a:rPr>
              <a:t>规定的严重违反公司规章制度的行为，也构成违反</a:t>
            </a:r>
            <a:r>
              <a:rPr lang="en-US" altLang="zh-CN" sz="1600">
                <a:solidFill>
                  <a:srgbClr val="000000"/>
                </a:solidFill>
                <a:latin typeface="微软雅黑" panose="020B0503020204020204" pitchFamily="34" charset="-122"/>
                <a:ea typeface="微软雅黑" panose="020B0503020204020204" pitchFamily="34" charset="-122"/>
                <a:cs typeface="Helvetica"/>
              </a:rPr>
              <a:t>《</a:t>
            </a:r>
            <a:r>
              <a:rPr lang="zh-CN" altLang="en-US" sz="1600">
                <a:solidFill>
                  <a:srgbClr val="000000"/>
                </a:solidFill>
                <a:latin typeface="微软雅黑" panose="020B0503020204020204" pitchFamily="34" charset="-122"/>
                <a:ea typeface="微软雅黑" panose="020B0503020204020204" pitchFamily="34" charset="-122"/>
                <a:cs typeface="Helvetica"/>
              </a:rPr>
              <a:t>保密协议</a:t>
            </a:r>
            <a:r>
              <a:rPr lang="en-US" altLang="zh-CN" sz="1600">
                <a:solidFill>
                  <a:srgbClr val="000000"/>
                </a:solidFill>
                <a:latin typeface="微软雅黑" panose="020B0503020204020204" pitchFamily="34" charset="-122"/>
                <a:ea typeface="微软雅黑" panose="020B0503020204020204" pitchFamily="34" charset="-122"/>
                <a:cs typeface="Helvetica"/>
              </a:rPr>
              <a:t>》</a:t>
            </a:r>
            <a:r>
              <a:rPr lang="zh-CN" altLang="en-US" sz="1600">
                <a:solidFill>
                  <a:srgbClr val="000000"/>
                </a:solidFill>
                <a:latin typeface="微软雅黑" panose="020B0503020204020204" pitchFamily="34" charset="-122"/>
                <a:ea typeface="微软雅黑" panose="020B0503020204020204" pitchFamily="34" charset="-122"/>
                <a:cs typeface="Helvetica"/>
              </a:rPr>
              <a:t>相关保密义务的行为，公司有权对泄密人员作辞退处理。</a:t>
            </a:r>
          </a:p>
        </p:txBody>
      </p:sp>
      <p:sp>
        <p:nvSpPr>
          <p:cNvPr id="3" name="矩形 2"/>
          <p:cNvSpPr/>
          <p:nvPr/>
        </p:nvSpPr>
        <p:spPr>
          <a:xfrm>
            <a:off x="4194008" y="731897"/>
            <a:ext cx="3549316" cy="738662"/>
          </a:xfrm>
          <a:prstGeom prst="rect">
            <a:avLst/>
          </a:prstGeom>
          <a:solidFill>
            <a:srgbClr val="FF0000"/>
          </a:solidFill>
          <a:ln w="254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defTabSz="1828800"/>
            <a:r>
              <a:rPr lang="zh-CN" altLang="en-US" sz="3600" b="1">
                <a:solidFill>
                  <a:srgbClr val="FFFFFF"/>
                </a:solidFill>
                <a:latin typeface="微软雅黑" panose="020B0503020204020204" pitchFamily="34" charset="-122"/>
                <a:ea typeface="微软雅黑" panose="020B0503020204020204" pitchFamily="34" charset="-122"/>
                <a:cs typeface="Calibri"/>
              </a:rPr>
              <a:t>信息保密要求</a:t>
            </a:r>
          </a:p>
        </p:txBody>
      </p:sp>
    </p:spTree>
    <p:extLst>
      <p:ext uri="{BB962C8B-B14F-4D97-AF65-F5344CB8AC3E}">
        <p14:creationId xmlns:p14="http://schemas.microsoft.com/office/powerpoint/2010/main" val="3522453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4" name="文本框 3">
            <a:extLst>
              <a:ext uri="{FF2B5EF4-FFF2-40B4-BE49-F238E27FC236}">
                <a16:creationId xmlns:a16="http://schemas.microsoft.com/office/drawing/2014/main" id="{AFAB7AB0-CB1C-FAA9-F591-BFE4F8F9D86E}"/>
              </a:ext>
            </a:extLst>
          </p:cNvPr>
          <p:cNvSpPr txBox="1"/>
          <p:nvPr/>
        </p:nvSpPr>
        <p:spPr>
          <a:xfrm>
            <a:off x="328011" y="1256838"/>
            <a:ext cx="11726285" cy="35086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571500" indent="-571500" defTabSz="1828800" hangingPunct="0">
              <a:buFont typeface="Arial" panose="020B0604020202020204" pitchFamily="34" charset="0"/>
              <a:buChar char="•"/>
            </a:pPr>
            <a:r>
              <a:rPr kumimoji="0" lang="en-US" altLang="zh-CN" sz="3600" b="0" i="0" u="none" strike="noStrike" cap="none" spc="0" normalizeH="0" baseline="0">
                <a:ln>
                  <a:noFill/>
                </a:ln>
                <a:solidFill>
                  <a:schemeClr val="accent1"/>
                </a:solidFill>
                <a:effectLst/>
                <a:uFillTx/>
                <a:latin typeface="+mj-lt"/>
                <a:ea typeface="+mj-ea"/>
                <a:cs typeface="+mj-cs"/>
                <a:sym typeface="Calibri" panose="020F0502020204030204"/>
              </a:rPr>
              <a:t>W5</a:t>
            </a:r>
            <a:r>
              <a:rPr lang="zh-CN" altLang="en-US" sz="3600">
                <a:solidFill>
                  <a:schemeClr val="accent1"/>
                </a:solidFill>
                <a:latin typeface="+mj-lt"/>
                <a:ea typeface="+mj-ea"/>
                <a:cs typeface="+mj-cs"/>
                <a:sym typeface="Calibri" panose="020F0502020204030204"/>
              </a:rPr>
              <a:t>策略自动化（</a:t>
            </a:r>
            <a:r>
              <a:rPr lang="en-US" altLang="zh-CN" sz="3600">
                <a:solidFill>
                  <a:schemeClr val="accent1"/>
                </a:solidFill>
                <a:latin typeface="+mj-lt"/>
                <a:ea typeface="+mj-ea"/>
                <a:cs typeface="+mj-cs"/>
                <a:sym typeface="Calibri" panose="020F0502020204030204"/>
              </a:rPr>
              <a:t>OA</a:t>
            </a:r>
            <a:r>
              <a:rPr lang="zh-CN" altLang="en-US" sz="3600">
                <a:solidFill>
                  <a:schemeClr val="accent1"/>
                </a:solidFill>
                <a:latin typeface="+mj-lt"/>
                <a:ea typeface="+mj-ea"/>
                <a:cs typeface="+mj-cs"/>
                <a:sym typeface="Calibri" panose="020F0502020204030204"/>
              </a:rPr>
              <a:t>网络策略自动化）</a:t>
            </a:r>
            <a:endParaRPr lang="en-US" altLang="zh-CN" sz="3600">
              <a:solidFill>
                <a:schemeClr val="accent1"/>
              </a:solidFill>
              <a:latin typeface="+mj-lt"/>
              <a:ea typeface="+mj-ea"/>
              <a:cs typeface="+mj-cs"/>
              <a:sym typeface="Calibri" panose="020F0502020204030204"/>
            </a:endParaRPr>
          </a:p>
          <a:p>
            <a:pPr marR="0" algn="l" defTabSz="1828800">
              <a:lnSpc>
                <a:spcPct val="100000"/>
              </a:lnSpc>
              <a:spcBef>
                <a:spcPts val="0"/>
              </a:spcBef>
              <a:spcAft>
                <a:spcPts val="0"/>
              </a:spcAft>
              <a:buClrTx/>
              <a:buSzTx/>
            </a:pPr>
            <a:r>
              <a:rPr lang="zh-CN" altLang="en-US" sz="3600">
                <a:solidFill>
                  <a:schemeClr val="accent1"/>
                </a:solidFill>
                <a:latin typeface="+mj-lt"/>
                <a:ea typeface="+mj-ea"/>
                <a:cs typeface="+mj-cs"/>
              </a:rPr>
              <a:t>权限开通：流程审批繁琐，靠人工操作，用户等待时间长</a:t>
            </a:r>
          </a:p>
          <a:p>
            <a:pPr defTabSz="1828800"/>
            <a:r>
              <a:rPr lang="zh-CN" altLang="en-US" sz="3600">
                <a:solidFill>
                  <a:schemeClr val="accent1"/>
                </a:solidFill>
                <a:latin typeface="+mj-lt"/>
                <a:ea typeface="+mj-ea"/>
                <a:cs typeface="+mj-cs"/>
              </a:rPr>
              <a:t>权限管理：没有台账，无法做权限周期管理及时回收</a:t>
            </a:r>
            <a:endParaRPr lang="en-US" altLang="zh-CN" sz="3600">
              <a:solidFill>
                <a:schemeClr val="accent1"/>
              </a:solidFill>
              <a:latin typeface="+mj-lt"/>
              <a:ea typeface="+mj-ea"/>
              <a:cs typeface="+mj-cs"/>
            </a:endParaRPr>
          </a:p>
          <a:p>
            <a:pPr defTabSz="1828800"/>
            <a:endParaRPr lang="en-US" altLang="zh-CN" sz="3600">
              <a:solidFill>
                <a:schemeClr val="accent1"/>
              </a:solidFill>
              <a:latin typeface="+mj-lt"/>
              <a:ea typeface="+mj-ea"/>
              <a:cs typeface="+mj-cs"/>
            </a:endParaRPr>
          </a:p>
          <a:p>
            <a:pPr defTabSz="1828800"/>
            <a:endParaRPr lang="zh-CN" altLang="en-US" sz="3600">
              <a:solidFill>
                <a:schemeClr val="accent1"/>
              </a:solidFill>
              <a:latin typeface="+mj-lt"/>
              <a:ea typeface="+mj-ea"/>
              <a:cs typeface="+mj-cs"/>
            </a:endParaRPr>
          </a:p>
          <a:p>
            <a:pPr defTabSz="1828800" hangingPunct="0"/>
            <a:endParaRPr lang="en-US" altLang="zh-CN" sz="3600">
              <a:solidFill>
                <a:schemeClr val="accent1"/>
              </a:solidFill>
              <a:latin typeface="+mj-lt"/>
              <a:ea typeface="+mj-ea"/>
              <a:cs typeface="+mj-cs"/>
            </a:endParaRPr>
          </a:p>
        </p:txBody>
      </p:sp>
    </p:spTree>
    <p:custDataLst>
      <p:tags r:id="rId1"/>
    </p:custDataLst>
    <p:extLst>
      <p:ext uri="{BB962C8B-B14F-4D97-AF65-F5344CB8AC3E}">
        <p14:creationId xmlns:p14="http://schemas.microsoft.com/office/powerpoint/2010/main" val="167930418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33358FAA-C6A8-4E45-8227-8E977EFC8D05}"/>
              </a:ext>
            </a:extLst>
          </p:cNvPr>
          <p:cNvSpPr txBox="1"/>
          <p:nvPr/>
        </p:nvSpPr>
        <p:spPr>
          <a:xfrm>
            <a:off x="6830318" y="3461846"/>
            <a:ext cx="4669849" cy="787523"/>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a:solidFill>
                  <a:srgbClr val="000000"/>
                </a:solidFill>
                <a:latin typeface="微软雅黑" panose="020B0503020204020204" pitchFamily="34" charset="-122"/>
                <a:ea typeface="微软雅黑" panose="020B0503020204020204" pitchFamily="34" charset="-122"/>
                <a:sym typeface="Calibri" panose="020F0502020204030204"/>
              </a:rPr>
              <a:t>公司开展线上收款活动需通过</a:t>
            </a:r>
            <a:r>
              <a:rPr lang="en-US" altLang="zh-CN" sz="1600" kern="0">
                <a:solidFill>
                  <a:srgbClr val="000000"/>
                </a:solidFill>
                <a:latin typeface="微软雅黑" panose="020B0503020204020204" pitchFamily="34" charset="-122"/>
                <a:ea typeface="微软雅黑" panose="020B0503020204020204" pitchFamily="34" charset="-122"/>
                <a:sym typeface="Calibri" panose="020F0502020204030204"/>
              </a:rPr>
              <a:t>PCI</a:t>
            </a:r>
            <a:r>
              <a:rPr lang="zh-CN" altLang="en-US" sz="1600" kern="0">
                <a:solidFill>
                  <a:srgbClr val="000000"/>
                </a:solidFill>
                <a:latin typeface="微软雅黑" panose="020B0503020204020204" pitchFamily="34" charset="-122"/>
                <a:ea typeface="微软雅黑" panose="020B0503020204020204" pitchFamily="34" charset="-122"/>
                <a:sym typeface="Calibri" panose="020F0502020204030204"/>
              </a:rPr>
              <a:t>组织的</a:t>
            </a:r>
            <a:r>
              <a:rPr lang="en-US" altLang="zh-CN" sz="1600" kern="0">
                <a:solidFill>
                  <a:srgbClr val="000000"/>
                </a:solidFill>
                <a:latin typeface="微软雅黑" panose="020B0503020204020204" pitchFamily="34" charset="-122"/>
                <a:ea typeface="微软雅黑" panose="020B0503020204020204" pitchFamily="34" charset="-122"/>
                <a:sym typeface="Calibri" panose="020F0502020204030204"/>
              </a:rPr>
              <a:t>PCI-DSS</a:t>
            </a:r>
            <a:r>
              <a:rPr lang="zh-CN" altLang="en-US" sz="1600" kern="0">
                <a:solidFill>
                  <a:srgbClr val="000000"/>
                </a:solidFill>
                <a:latin typeface="微软雅黑" panose="020B0503020204020204" pitchFamily="34" charset="-122"/>
                <a:ea typeface="微软雅黑" panose="020B0503020204020204" pitchFamily="34" charset="-122"/>
                <a:sym typeface="Calibri" panose="020F0502020204030204"/>
              </a:rPr>
              <a:t>认证，方可顺利上线在线支付业务。</a:t>
            </a:r>
            <a:endParaRPr kumimoji="0" lang="en-US" altLang="zh-CN"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sp>
        <p:nvSpPr>
          <p:cNvPr id="24" name="文本框 23">
            <a:extLst>
              <a:ext uri="{FF2B5EF4-FFF2-40B4-BE49-F238E27FC236}">
                <a16:creationId xmlns:a16="http://schemas.microsoft.com/office/drawing/2014/main" id="{33358FAA-C6A8-4E45-8227-8E977EFC8D05}"/>
              </a:ext>
            </a:extLst>
          </p:cNvPr>
          <p:cNvSpPr txBox="1"/>
          <p:nvPr/>
        </p:nvSpPr>
        <p:spPr>
          <a:xfrm>
            <a:off x="6830318" y="1518790"/>
            <a:ext cx="4640912" cy="1526187"/>
          </a:xfrm>
          <a:prstGeom prst="rect">
            <a:avLst/>
          </a:prstGeom>
          <a:solidFill>
            <a:srgbClr val="FFFFFF">
              <a:lumMod val="95000"/>
            </a:srgbClr>
          </a:solidFill>
          <a:ln w="12700" cap="flat">
            <a:noFill/>
            <a:prstDash val="sysDot"/>
            <a:miter lim="400000"/>
          </a:ln>
          <a:effectLst/>
        </p:spPr>
        <p:txBody>
          <a:bodyPr wrap="square">
            <a:spAutoFit/>
          </a:bodyPr>
          <a:lstStyle/>
          <a:p>
            <a:pPr marL="0" marR="0" lvl="0" indent="0" defTabSz="914400" eaLnBrk="1" fontAlgn="auto" latinLnBrk="0" hangingPunct="1">
              <a:lnSpc>
                <a:spcPct val="150000"/>
              </a:lnSpc>
              <a:spcBef>
                <a:spcPts val="0"/>
              </a:spcBef>
              <a:spcAft>
                <a:spcPts val="600"/>
              </a:spcAft>
              <a:buClrTx/>
              <a:buSzTx/>
              <a:buFontTx/>
              <a:buNone/>
              <a:tabLst/>
              <a:defRPr/>
            </a:pPr>
            <a:r>
              <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rPr>
              <a:t>中国境内而言，通过等级保护</a:t>
            </a:r>
            <a:r>
              <a:rPr kumimoji="0" lang="en-US" altLang="zh-CN"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rPr>
              <a:t>2.0</a:t>
            </a:r>
            <a:r>
              <a:rPr kumimoji="0" lang="zh-CN" altLang="en-US"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rPr>
              <a:t>的认证是公司满足上市公司合规性审计与政府信息安全要求的必备动作。公司喵影产品每年的等保测评临近窗口期，天幕大模型申请等保测评。</a:t>
            </a:r>
            <a:endParaRPr kumimoji="0" lang="en-US" altLang="zh-CN"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21" name="îṣ1iḋe">
            <a:extLst>
              <a:ext uri="{FF2B5EF4-FFF2-40B4-BE49-F238E27FC236}">
                <a16:creationId xmlns:a16="http://schemas.microsoft.com/office/drawing/2014/main" id="{55057664-AA75-480B-AE79-DB5489B891EC}"/>
              </a:ext>
            </a:extLst>
          </p:cNvPr>
          <p:cNvSpPr txBox="1"/>
          <p:nvPr/>
        </p:nvSpPr>
        <p:spPr>
          <a:xfrm>
            <a:off x="4217957" y="3437209"/>
            <a:ext cx="2196979" cy="847934"/>
          </a:xfrm>
          <a:prstGeom prst="rect">
            <a:avLst/>
          </a:prstGeom>
          <a:solidFill>
            <a:srgbClr val="548BB7"/>
          </a:solidFill>
          <a:ln>
            <a:noFill/>
          </a:ln>
        </p:spPr>
        <p:txBody>
          <a:bodyPr lIns="91440" tIns="45720" rIns="91440" bIns="45720" anchor="t"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Helvetica"/>
              </a:rPr>
              <a:t>在线支付业务（线上收款）需认证</a:t>
            </a:r>
            <a:endParaRPr kumimoji="0" lang="de-DE" altLang="zh-CN"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p:txBody>
      </p:sp>
      <p:sp>
        <p:nvSpPr>
          <p:cNvPr id="23" name="îṣ1iḋe">
            <a:extLst>
              <a:ext uri="{FF2B5EF4-FFF2-40B4-BE49-F238E27FC236}">
                <a16:creationId xmlns:a16="http://schemas.microsoft.com/office/drawing/2014/main" id="{55057664-AA75-480B-AE79-DB5489B891EC}"/>
              </a:ext>
            </a:extLst>
          </p:cNvPr>
          <p:cNvSpPr txBox="1"/>
          <p:nvPr/>
        </p:nvSpPr>
        <p:spPr>
          <a:xfrm>
            <a:off x="4219627" y="1878758"/>
            <a:ext cx="2196979" cy="844757"/>
          </a:xfrm>
          <a:prstGeom prst="rect">
            <a:avLst/>
          </a:prstGeom>
          <a:solidFill>
            <a:srgbClr val="548BB7"/>
          </a:solidFill>
          <a:ln>
            <a:noFill/>
          </a:ln>
        </p:spPr>
        <p:txBody>
          <a:bodyPr lIns="91440" tIns="45720" rIns="91440" bIns="45720" anchor="ctr" anchorCtr="0">
            <a:noAutofit/>
          </a:bodyPr>
          <a:lstStyle/>
          <a:p>
            <a:pPr marL="0" marR="0" lvl="0" indent="0" algn="ctr" defTabSz="914400" eaLnBrk="1" fontAlgn="auto" latinLnBrk="0" hangingPunct="1">
              <a:lnSpc>
                <a:spcPct val="150000"/>
              </a:lnSpc>
              <a:spcBef>
                <a:spcPts val="0"/>
              </a:spcBef>
              <a:spcAft>
                <a:spcPts val="0"/>
              </a:spcAft>
              <a:buClrTx/>
              <a:buSzPct val="25000"/>
              <a:buFontTx/>
              <a:buNone/>
              <a:tabLst/>
              <a:defRPr/>
            </a:pPr>
            <a:r>
              <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rPr>
              <a:t>开展国内业务需要通过等保测评</a:t>
            </a:r>
            <a:endParaRPr kumimoji="0" lang="de-DE" sz="1200" b="1" i="0" u="none" strike="noStrike" kern="0" cap="none" spc="0" normalizeH="0" baseline="0" noProof="0">
              <a:ln>
                <a:noFill/>
              </a:ln>
              <a:solidFill>
                <a:srgbClr val="FFFFFF"/>
              </a:solidFill>
              <a:effectLst/>
              <a:uLnTx/>
              <a:uFillTx/>
              <a:ea typeface="微软雅黑"/>
            </a:endParaRPr>
          </a:p>
        </p:txBody>
      </p:sp>
      <p:sp>
        <p:nvSpPr>
          <p:cNvPr id="28" name="文本框 27"/>
          <p:cNvSpPr txBox="1"/>
          <p:nvPr/>
        </p:nvSpPr>
        <p:spPr>
          <a:xfrm>
            <a:off x="0" y="802927"/>
            <a:ext cx="12192001"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algn="ctr" defTabSz="1828800" hangingPunct="0">
              <a:defRPr/>
            </a:pPr>
            <a:r>
              <a:rPr lang="en-US" altLang="zh-CN" sz="2800" b="1">
                <a:solidFill>
                  <a:schemeClr val="accent6">
                    <a:lumMod val="75000"/>
                  </a:schemeClr>
                </a:solidFill>
                <a:latin typeface="Calibri"/>
                <a:ea typeface="微软雅黑"/>
                <a:cs typeface="Calibri"/>
                <a:sym typeface="Calibri" panose="020F0502020204030204"/>
              </a:rPr>
              <a:t>2024</a:t>
            </a:r>
            <a:r>
              <a:rPr lang="zh-CN" altLang="en-US" sz="2800" b="1">
                <a:solidFill>
                  <a:schemeClr val="accent6">
                    <a:lumMod val="75000"/>
                  </a:schemeClr>
                </a:solidFill>
                <a:latin typeface="Calibri"/>
                <a:ea typeface="微软雅黑"/>
                <a:cs typeface="Calibri"/>
                <a:sym typeface="Calibri" panose="020F0502020204030204"/>
              </a:rPr>
              <a:t>年等保与支付安全测评窗口期临近，组织测评以保障业务合规</a:t>
            </a:r>
            <a:endParaRPr kumimoji="0" lang="zh-CN" altLang="en-US" sz="2400" b="1" i="0" u="none" strike="noStrike" kern="1200" cap="none" spc="0" normalizeH="0" baseline="0" noProof="0">
              <a:ln>
                <a:noFill/>
              </a:ln>
              <a:solidFill>
                <a:schemeClr val="accent6">
                  <a:lumMod val="75000"/>
                </a:schemeClr>
              </a:solidFill>
              <a:effectLst/>
              <a:uLnTx/>
              <a:uFillTx/>
              <a:latin typeface="Calibri"/>
              <a:ea typeface="+mj-ea"/>
              <a:cs typeface="Calibri"/>
              <a:sym typeface="Calibri" panose="020F0502020204030204"/>
            </a:endParaRPr>
          </a:p>
        </p:txBody>
      </p:sp>
      <p:sp>
        <p:nvSpPr>
          <p:cNvPr id="12" name="îṣ1iḋe">
            <a:extLst>
              <a:ext uri="{FF2B5EF4-FFF2-40B4-BE49-F238E27FC236}">
                <a16:creationId xmlns:a16="http://schemas.microsoft.com/office/drawing/2014/main" id="{81550B54-F53E-44D2-BE48-9A7BA8FEF8B5}"/>
              </a:ext>
            </a:extLst>
          </p:cNvPr>
          <p:cNvSpPr txBox="1"/>
          <p:nvPr/>
        </p:nvSpPr>
        <p:spPr>
          <a:xfrm>
            <a:off x="4217957" y="4886404"/>
            <a:ext cx="2196979" cy="847934"/>
          </a:xfrm>
          <a:prstGeom prst="rect">
            <a:avLst/>
          </a:prstGeom>
          <a:solidFill>
            <a:srgbClr val="548BB7"/>
          </a:solidFill>
          <a:ln>
            <a:noFill/>
          </a:ln>
        </p:spPr>
        <p:txBody>
          <a:bodyPr lIns="91440" tIns="45720" rIns="91440" bIns="45720" anchor="ctr"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Helvetica"/>
              </a:rPr>
              <a:t>今年的测评与认证窗口已临近</a:t>
            </a:r>
            <a:endParaRPr kumimoji="0" lang="en-US" altLang="zh-CN" sz="1800" b="1"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p:txBody>
      </p:sp>
      <p:sp>
        <p:nvSpPr>
          <p:cNvPr id="13" name="文本框 12">
            <a:extLst>
              <a:ext uri="{FF2B5EF4-FFF2-40B4-BE49-F238E27FC236}">
                <a16:creationId xmlns:a16="http://schemas.microsoft.com/office/drawing/2014/main" id="{09288F52-9835-499A-A487-EBE39CED11CA}"/>
              </a:ext>
            </a:extLst>
          </p:cNvPr>
          <p:cNvSpPr txBox="1"/>
          <p:nvPr/>
        </p:nvSpPr>
        <p:spPr>
          <a:xfrm>
            <a:off x="6830319" y="4727515"/>
            <a:ext cx="4669849" cy="1156855"/>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a:solidFill>
                  <a:srgbClr val="000000"/>
                </a:solidFill>
                <a:latin typeface="微软雅黑" panose="020B0503020204020204" pitchFamily="34" charset="-122"/>
                <a:ea typeface="微软雅黑" panose="020B0503020204020204" pitchFamily="34" charset="-122"/>
                <a:sym typeface="Calibri"/>
              </a:rPr>
              <a:t>公司已连续多年开展等保测评与</a:t>
            </a:r>
            <a:r>
              <a:rPr lang="en-US" altLang="zh-CN" sz="1600" kern="0">
                <a:solidFill>
                  <a:srgbClr val="000000"/>
                </a:solidFill>
                <a:latin typeface="微软雅黑" panose="020B0503020204020204" pitchFamily="34" charset="-122"/>
                <a:ea typeface="微软雅黑" panose="020B0503020204020204" pitchFamily="34" charset="-122"/>
                <a:sym typeface="Calibri"/>
              </a:rPr>
              <a:t>PCI-DSS</a:t>
            </a:r>
            <a:r>
              <a:rPr lang="zh-CN" altLang="en-US" sz="1600" kern="0">
                <a:solidFill>
                  <a:srgbClr val="000000"/>
                </a:solidFill>
                <a:latin typeface="微软雅黑" panose="020B0503020204020204" pitchFamily="34" charset="-122"/>
                <a:ea typeface="微软雅黑" panose="020B0503020204020204" pitchFamily="34" charset="-122"/>
                <a:sym typeface="Calibri"/>
              </a:rPr>
              <a:t>认证，今年的认证工作应于</a:t>
            </a:r>
            <a:r>
              <a:rPr lang="en-US" altLang="zh-CN" sz="1600" kern="0">
                <a:solidFill>
                  <a:srgbClr val="000000"/>
                </a:solidFill>
                <a:latin typeface="微软雅黑" panose="020B0503020204020204" pitchFamily="34" charset="-122"/>
                <a:ea typeface="微软雅黑" panose="020B0503020204020204" pitchFamily="34" charset="-122"/>
                <a:sym typeface="Calibri"/>
              </a:rPr>
              <a:t>Q2</a:t>
            </a:r>
            <a:r>
              <a:rPr lang="zh-CN" altLang="en-US" sz="1600" kern="0">
                <a:solidFill>
                  <a:srgbClr val="000000"/>
                </a:solidFill>
                <a:latin typeface="微软雅黑" panose="020B0503020204020204" pitchFamily="34" charset="-122"/>
                <a:ea typeface="微软雅黑" panose="020B0503020204020204" pitchFamily="34" charset="-122"/>
                <a:sym typeface="Calibri"/>
              </a:rPr>
              <a:t>内完成，以确保相关资质不出现断档，保障公司业务合规开展。</a:t>
            </a:r>
            <a:endParaRPr kumimoji="0" lang="en-US" altLang="zh-CN" sz="1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grpSp>
        <p:nvGrpSpPr>
          <p:cNvPr id="14" name="组合 13">
            <a:extLst>
              <a:ext uri="{FF2B5EF4-FFF2-40B4-BE49-F238E27FC236}">
                <a16:creationId xmlns:a16="http://schemas.microsoft.com/office/drawing/2014/main" id="{5B175FA0-DEE1-4BA6-861D-376523DCC4CB}"/>
              </a:ext>
            </a:extLst>
          </p:cNvPr>
          <p:cNvGrpSpPr/>
          <p:nvPr/>
        </p:nvGrpSpPr>
        <p:grpSpPr>
          <a:xfrm>
            <a:off x="943012" y="2901316"/>
            <a:ext cx="2434167" cy="2293143"/>
            <a:chOff x="3797300" y="1266826"/>
            <a:chExt cx="4521200" cy="4259263"/>
          </a:xfrm>
        </p:grpSpPr>
        <p:sp>
          <p:nvSpPr>
            <p:cNvPr id="15" name="任意多边形 4">
              <a:extLst>
                <a:ext uri="{FF2B5EF4-FFF2-40B4-BE49-F238E27FC236}">
                  <a16:creationId xmlns:a16="http://schemas.microsoft.com/office/drawing/2014/main" id="{F72DA14F-D02C-485B-AA73-972B09E9C54A}"/>
                </a:ext>
              </a:extLst>
            </p:cNvPr>
            <p:cNvSpPr/>
            <p:nvPr/>
          </p:nvSpPr>
          <p:spPr bwMode="auto">
            <a:xfrm>
              <a:off x="3797300" y="1266826"/>
              <a:ext cx="2174875" cy="4259263"/>
            </a:xfrm>
            <a:custGeom>
              <a:avLst/>
              <a:gdLst>
                <a:gd name="T0" fmla="*/ 443 w 459"/>
                <a:gd name="T1" fmla="*/ 786 h 898"/>
                <a:gd name="T2" fmla="*/ 185 w 459"/>
                <a:gd name="T3" fmla="*/ 733 h 898"/>
                <a:gd name="T4" fmla="*/ 60 w 459"/>
                <a:gd name="T5" fmla="*/ 574 h 898"/>
                <a:gd name="T6" fmla="*/ 63 w 459"/>
                <a:gd name="T7" fmla="*/ 377 h 898"/>
                <a:gd name="T8" fmla="*/ 190 w 459"/>
                <a:gd name="T9" fmla="*/ 208 h 898"/>
                <a:gd name="T10" fmla="*/ 443 w 459"/>
                <a:gd name="T11" fmla="*/ 91 h 898"/>
                <a:gd name="T12" fmla="*/ 443 w 459"/>
                <a:gd name="T13" fmla="*/ 786 h 898"/>
              </a:gdLst>
              <a:ahLst/>
              <a:cxnLst>
                <a:cxn ang="0">
                  <a:pos x="T0" y="T1"/>
                </a:cxn>
                <a:cxn ang="0">
                  <a:pos x="T2" y="T3"/>
                </a:cxn>
                <a:cxn ang="0">
                  <a:pos x="T4" y="T5"/>
                </a:cxn>
                <a:cxn ang="0">
                  <a:pos x="T6" y="T7"/>
                </a:cxn>
                <a:cxn ang="0">
                  <a:pos x="T8" y="T9"/>
                </a:cxn>
                <a:cxn ang="0">
                  <a:pos x="T10" y="T11"/>
                </a:cxn>
                <a:cxn ang="0">
                  <a:pos x="T12" y="T13"/>
                </a:cxn>
              </a:cxnLst>
              <a:rect l="0" t="0" r="r" b="b"/>
              <a:pathLst>
                <a:path w="459" h="898">
                  <a:moveTo>
                    <a:pt x="443" y="786"/>
                  </a:moveTo>
                  <a:cubicBezTo>
                    <a:pt x="459" y="894"/>
                    <a:pt x="206" y="898"/>
                    <a:pt x="185" y="733"/>
                  </a:cubicBezTo>
                  <a:cubicBezTo>
                    <a:pt x="81" y="762"/>
                    <a:pt x="10" y="662"/>
                    <a:pt x="60" y="574"/>
                  </a:cubicBezTo>
                  <a:cubicBezTo>
                    <a:pt x="0" y="533"/>
                    <a:pt x="1" y="413"/>
                    <a:pt x="63" y="377"/>
                  </a:cubicBezTo>
                  <a:cubicBezTo>
                    <a:pt x="16" y="326"/>
                    <a:pt x="74" y="183"/>
                    <a:pt x="190" y="208"/>
                  </a:cubicBezTo>
                  <a:cubicBezTo>
                    <a:pt x="158" y="93"/>
                    <a:pt x="326" y="0"/>
                    <a:pt x="443" y="91"/>
                  </a:cubicBezTo>
                  <a:lnTo>
                    <a:pt x="443" y="786"/>
                  </a:lnTo>
                  <a:close/>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5">
              <a:extLst>
                <a:ext uri="{FF2B5EF4-FFF2-40B4-BE49-F238E27FC236}">
                  <a16:creationId xmlns:a16="http://schemas.microsoft.com/office/drawing/2014/main" id="{B10B3329-E83F-4077-841E-03C211F5E9F2}"/>
                </a:ext>
              </a:extLst>
            </p:cNvPr>
            <p:cNvSpPr/>
            <p:nvPr/>
          </p:nvSpPr>
          <p:spPr bwMode="auto">
            <a:xfrm>
              <a:off x="4678363" y="2133601"/>
              <a:ext cx="498475" cy="469900"/>
            </a:xfrm>
            <a:custGeom>
              <a:avLst/>
              <a:gdLst>
                <a:gd name="T0" fmla="*/ 0 w 105"/>
                <a:gd name="T1" fmla="*/ 0 h 99"/>
                <a:gd name="T2" fmla="*/ 105 w 105"/>
                <a:gd name="T3" fmla="*/ 99 h 99"/>
              </a:gdLst>
              <a:ahLst/>
              <a:cxnLst>
                <a:cxn ang="0">
                  <a:pos x="T0" y="T1"/>
                </a:cxn>
                <a:cxn ang="0">
                  <a:pos x="T2" y="T3"/>
                </a:cxn>
              </a:cxnLst>
              <a:rect l="0" t="0" r="r" b="b"/>
              <a:pathLst>
                <a:path w="105" h="99">
                  <a:moveTo>
                    <a:pt x="0" y="0"/>
                  </a:moveTo>
                  <a:cubicBezTo>
                    <a:pt x="9" y="51"/>
                    <a:pt x="54" y="90"/>
                    <a:pt x="105" y="9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6">
              <a:extLst>
                <a:ext uri="{FF2B5EF4-FFF2-40B4-BE49-F238E27FC236}">
                  <a16:creationId xmlns:a16="http://schemas.microsoft.com/office/drawing/2014/main" id="{5D82BB52-3E8B-4966-A516-04FE090AA9AC}"/>
                </a:ext>
              </a:extLst>
            </p:cNvPr>
            <p:cNvSpPr/>
            <p:nvPr/>
          </p:nvSpPr>
          <p:spPr bwMode="auto">
            <a:xfrm>
              <a:off x="5119688" y="1949451"/>
              <a:ext cx="768350" cy="517525"/>
            </a:xfrm>
            <a:custGeom>
              <a:avLst/>
              <a:gdLst>
                <a:gd name="T0" fmla="*/ 12 w 162"/>
                <a:gd name="T1" fmla="*/ 0 h 109"/>
                <a:gd name="T2" fmla="*/ 162 w 162"/>
                <a:gd name="T3" fmla="*/ 59 h 109"/>
              </a:gdLst>
              <a:ahLst/>
              <a:cxnLst>
                <a:cxn ang="0">
                  <a:pos x="T0" y="T1"/>
                </a:cxn>
                <a:cxn ang="0">
                  <a:pos x="T2" y="T3"/>
                </a:cxn>
              </a:cxnLst>
              <a:rect l="0" t="0" r="r" b="b"/>
              <a:pathLst>
                <a:path w="162" h="109">
                  <a:moveTo>
                    <a:pt x="12" y="0"/>
                  </a:moveTo>
                  <a:cubicBezTo>
                    <a:pt x="0" y="77"/>
                    <a:pt x="128" y="109"/>
                    <a:pt x="162" y="5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7">
              <a:extLst>
                <a:ext uri="{FF2B5EF4-FFF2-40B4-BE49-F238E27FC236}">
                  <a16:creationId xmlns:a16="http://schemas.microsoft.com/office/drawing/2014/main" id="{BC7526F8-2952-4266-8720-2AB663126B06}"/>
                </a:ext>
              </a:extLst>
            </p:cNvPr>
            <p:cNvSpPr/>
            <p:nvPr/>
          </p:nvSpPr>
          <p:spPr bwMode="auto">
            <a:xfrm>
              <a:off x="4606925" y="2486026"/>
              <a:ext cx="266700" cy="327025"/>
            </a:xfrm>
            <a:custGeom>
              <a:avLst/>
              <a:gdLst>
                <a:gd name="T0" fmla="*/ 56 w 56"/>
                <a:gd name="T1" fmla="*/ 0 h 69"/>
                <a:gd name="T2" fmla="*/ 0 w 56"/>
                <a:gd name="T3" fmla="*/ 69 h 69"/>
              </a:gdLst>
              <a:ahLst/>
              <a:cxnLst>
                <a:cxn ang="0">
                  <a:pos x="T0" y="T1"/>
                </a:cxn>
                <a:cxn ang="0">
                  <a:pos x="T2" y="T3"/>
                </a:cxn>
              </a:cxnLst>
              <a:rect l="0" t="0" r="r" b="b"/>
              <a:pathLst>
                <a:path w="56" h="69">
                  <a:moveTo>
                    <a:pt x="56" y="0"/>
                  </a:moveTo>
                  <a:cubicBezTo>
                    <a:pt x="56" y="27"/>
                    <a:pt x="20" y="61"/>
                    <a:pt x="0" y="6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8">
              <a:extLst>
                <a:ext uri="{FF2B5EF4-FFF2-40B4-BE49-F238E27FC236}">
                  <a16:creationId xmlns:a16="http://schemas.microsoft.com/office/drawing/2014/main" id="{2D94599F-791C-4A5A-BD1F-BEE1BEA1AEF9}"/>
                </a:ext>
              </a:extLst>
            </p:cNvPr>
            <p:cNvSpPr/>
            <p:nvPr/>
          </p:nvSpPr>
          <p:spPr bwMode="auto">
            <a:xfrm>
              <a:off x="4498975" y="3021013"/>
              <a:ext cx="1365250" cy="593725"/>
            </a:xfrm>
            <a:custGeom>
              <a:avLst/>
              <a:gdLst>
                <a:gd name="T0" fmla="*/ 0 w 288"/>
                <a:gd name="T1" fmla="*/ 43 h 125"/>
                <a:gd name="T2" fmla="*/ 66 w 288"/>
                <a:gd name="T3" fmla="*/ 114 h 125"/>
                <a:gd name="T4" fmla="*/ 136 w 288"/>
                <a:gd name="T5" fmla="*/ 58 h 125"/>
                <a:gd name="T6" fmla="*/ 237 w 288"/>
                <a:gd name="T7" fmla="*/ 7 h 125"/>
                <a:gd name="T8" fmla="*/ 288 w 288"/>
                <a:gd name="T9" fmla="*/ 25 h 125"/>
              </a:gdLst>
              <a:ahLst/>
              <a:cxnLst>
                <a:cxn ang="0">
                  <a:pos x="T0" y="T1"/>
                </a:cxn>
                <a:cxn ang="0">
                  <a:pos x="T2" y="T3"/>
                </a:cxn>
                <a:cxn ang="0">
                  <a:pos x="T4" y="T5"/>
                </a:cxn>
                <a:cxn ang="0">
                  <a:pos x="T6" y="T7"/>
                </a:cxn>
                <a:cxn ang="0">
                  <a:pos x="T8" y="T9"/>
                </a:cxn>
              </a:cxnLst>
              <a:rect l="0" t="0" r="r" b="b"/>
              <a:pathLst>
                <a:path w="288" h="125">
                  <a:moveTo>
                    <a:pt x="0" y="43"/>
                  </a:moveTo>
                  <a:cubicBezTo>
                    <a:pt x="31" y="58"/>
                    <a:pt x="32" y="104"/>
                    <a:pt x="66" y="114"/>
                  </a:cubicBezTo>
                  <a:cubicBezTo>
                    <a:pt x="102" y="125"/>
                    <a:pt x="121" y="86"/>
                    <a:pt x="136" y="58"/>
                  </a:cubicBezTo>
                  <a:cubicBezTo>
                    <a:pt x="157" y="16"/>
                    <a:pt x="190" y="0"/>
                    <a:pt x="237" y="7"/>
                  </a:cubicBezTo>
                  <a:cubicBezTo>
                    <a:pt x="253" y="9"/>
                    <a:pt x="279" y="20"/>
                    <a:pt x="288" y="25"/>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9">
              <a:extLst>
                <a:ext uri="{FF2B5EF4-FFF2-40B4-BE49-F238E27FC236}">
                  <a16:creationId xmlns:a16="http://schemas.microsoft.com/office/drawing/2014/main" id="{47F246B7-6CE9-4BBE-9AA9-A042DC21B90D}"/>
                </a:ext>
              </a:extLst>
            </p:cNvPr>
            <p:cNvSpPr/>
            <p:nvPr/>
          </p:nvSpPr>
          <p:spPr bwMode="auto">
            <a:xfrm>
              <a:off x="4327525" y="3016251"/>
              <a:ext cx="303213" cy="336550"/>
            </a:xfrm>
            <a:custGeom>
              <a:avLst/>
              <a:gdLst>
                <a:gd name="T0" fmla="*/ 0 w 64"/>
                <a:gd name="T1" fmla="*/ 41 h 71"/>
                <a:gd name="T2" fmla="*/ 38 w 64"/>
                <a:gd name="T3" fmla="*/ 0 h 71"/>
              </a:gdLst>
              <a:ahLst/>
              <a:cxnLst>
                <a:cxn ang="0">
                  <a:pos x="T0" y="T1"/>
                </a:cxn>
                <a:cxn ang="0">
                  <a:pos x="T2" y="T3"/>
                </a:cxn>
              </a:cxnLst>
              <a:rect l="0" t="0" r="r" b="b"/>
              <a:pathLst>
                <a:path w="64" h="71">
                  <a:moveTo>
                    <a:pt x="0" y="41"/>
                  </a:moveTo>
                  <a:cubicBezTo>
                    <a:pt x="24" y="71"/>
                    <a:pt x="64" y="27"/>
                    <a:pt x="38" y="0"/>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0">
              <a:extLst>
                <a:ext uri="{FF2B5EF4-FFF2-40B4-BE49-F238E27FC236}">
                  <a16:creationId xmlns:a16="http://schemas.microsoft.com/office/drawing/2014/main" id="{FA0226A6-E08E-44AB-9D27-4D32FC1AF627}"/>
                </a:ext>
              </a:extLst>
            </p:cNvPr>
            <p:cNvSpPr/>
            <p:nvPr/>
          </p:nvSpPr>
          <p:spPr bwMode="auto">
            <a:xfrm>
              <a:off x="5248275" y="3803651"/>
              <a:ext cx="654050" cy="1087438"/>
            </a:xfrm>
            <a:custGeom>
              <a:avLst/>
              <a:gdLst>
                <a:gd name="T0" fmla="*/ 138 w 138"/>
                <a:gd name="T1" fmla="*/ 33 h 229"/>
                <a:gd name="T2" fmla="*/ 41 w 138"/>
                <a:gd name="T3" fmla="*/ 74 h 229"/>
                <a:gd name="T4" fmla="*/ 54 w 138"/>
                <a:gd name="T5" fmla="*/ 193 h 229"/>
                <a:gd name="T6" fmla="*/ 0 w 138"/>
                <a:gd name="T7" fmla="*/ 225 h 229"/>
              </a:gdLst>
              <a:ahLst/>
              <a:cxnLst>
                <a:cxn ang="0">
                  <a:pos x="T0" y="T1"/>
                </a:cxn>
                <a:cxn ang="0">
                  <a:pos x="T2" y="T3"/>
                </a:cxn>
                <a:cxn ang="0">
                  <a:pos x="T4" y="T5"/>
                </a:cxn>
                <a:cxn ang="0">
                  <a:pos x="T6" y="T7"/>
                </a:cxn>
              </a:cxnLst>
              <a:rect l="0" t="0" r="r" b="b"/>
              <a:pathLst>
                <a:path w="138" h="229">
                  <a:moveTo>
                    <a:pt x="138" y="33"/>
                  </a:moveTo>
                  <a:cubicBezTo>
                    <a:pt x="104" y="0"/>
                    <a:pt x="52" y="38"/>
                    <a:pt x="41" y="74"/>
                  </a:cubicBezTo>
                  <a:cubicBezTo>
                    <a:pt x="28" y="116"/>
                    <a:pt x="68" y="151"/>
                    <a:pt x="54" y="193"/>
                  </a:cubicBezTo>
                  <a:cubicBezTo>
                    <a:pt x="45" y="218"/>
                    <a:pt x="25" y="229"/>
                    <a:pt x="0" y="225"/>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11">
              <a:extLst>
                <a:ext uri="{FF2B5EF4-FFF2-40B4-BE49-F238E27FC236}">
                  <a16:creationId xmlns:a16="http://schemas.microsoft.com/office/drawing/2014/main" id="{619C0B75-62A2-4E3E-8D05-52FCAEC5BFD6}"/>
                </a:ext>
              </a:extLst>
            </p:cNvPr>
            <p:cNvSpPr/>
            <p:nvPr/>
          </p:nvSpPr>
          <p:spPr bwMode="auto">
            <a:xfrm>
              <a:off x="4494213" y="3756026"/>
              <a:ext cx="923925" cy="1092200"/>
            </a:xfrm>
            <a:custGeom>
              <a:avLst/>
              <a:gdLst>
                <a:gd name="T0" fmla="*/ 39 w 195"/>
                <a:gd name="T1" fmla="*/ 230 h 230"/>
                <a:gd name="T2" fmla="*/ 111 w 195"/>
                <a:gd name="T3" fmla="*/ 0 h 230"/>
              </a:gdLst>
              <a:ahLst/>
              <a:cxnLst>
                <a:cxn ang="0">
                  <a:pos x="T0" y="T1"/>
                </a:cxn>
                <a:cxn ang="0">
                  <a:pos x="T2" y="T3"/>
                </a:cxn>
              </a:cxnLst>
              <a:rect l="0" t="0" r="r" b="b"/>
              <a:pathLst>
                <a:path w="195" h="230">
                  <a:moveTo>
                    <a:pt x="39" y="230"/>
                  </a:moveTo>
                  <a:cubicBezTo>
                    <a:pt x="0" y="127"/>
                    <a:pt x="195" y="156"/>
                    <a:pt x="111" y="0"/>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2">
              <a:extLst>
                <a:ext uri="{FF2B5EF4-FFF2-40B4-BE49-F238E27FC236}">
                  <a16:creationId xmlns:a16="http://schemas.microsoft.com/office/drawing/2014/main" id="{2876E874-B29D-4B0D-82F3-AFB100E5A1D7}"/>
                </a:ext>
              </a:extLst>
            </p:cNvPr>
            <p:cNvSpPr/>
            <p:nvPr/>
          </p:nvSpPr>
          <p:spPr bwMode="auto">
            <a:xfrm>
              <a:off x="4071938" y="3894138"/>
              <a:ext cx="606425" cy="119063"/>
            </a:xfrm>
            <a:custGeom>
              <a:avLst/>
              <a:gdLst>
                <a:gd name="T0" fmla="*/ 0 w 128"/>
                <a:gd name="T1" fmla="*/ 25 h 25"/>
                <a:gd name="T2" fmla="*/ 72 w 128"/>
                <a:gd name="T3" fmla="*/ 1 h 25"/>
                <a:gd name="T4" fmla="*/ 128 w 128"/>
                <a:gd name="T5" fmla="*/ 22 h 25"/>
              </a:gdLst>
              <a:ahLst/>
              <a:cxnLst>
                <a:cxn ang="0">
                  <a:pos x="T0" y="T1"/>
                </a:cxn>
                <a:cxn ang="0">
                  <a:pos x="T2" y="T3"/>
                </a:cxn>
                <a:cxn ang="0">
                  <a:pos x="T4" y="T5"/>
                </a:cxn>
              </a:cxnLst>
              <a:rect l="0" t="0" r="r" b="b"/>
              <a:pathLst>
                <a:path w="128" h="25">
                  <a:moveTo>
                    <a:pt x="0" y="25"/>
                  </a:moveTo>
                  <a:cubicBezTo>
                    <a:pt x="14" y="2"/>
                    <a:pt x="48" y="0"/>
                    <a:pt x="72" y="1"/>
                  </a:cubicBezTo>
                  <a:cubicBezTo>
                    <a:pt x="94" y="3"/>
                    <a:pt x="119" y="19"/>
                    <a:pt x="128" y="22"/>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
              <a:extLst>
                <a:ext uri="{FF2B5EF4-FFF2-40B4-BE49-F238E27FC236}">
                  <a16:creationId xmlns:a16="http://schemas.microsoft.com/office/drawing/2014/main" id="{7BA2E590-0CA9-42B3-A12D-70EAE9515F53}"/>
                </a:ext>
              </a:extLst>
            </p:cNvPr>
            <p:cNvSpPr/>
            <p:nvPr/>
          </p:nvSpPr>
          <p:spPr bwMode="auto">
            <a:xfrm>
              <a:off x="6384925" y="1493838"/>
              <a:ext cx="1933575" cy="3865563"/>
            </a:xfrm>
            <a:custGeom>
              <a:avLst/>
              <a:gdLst>
                <a:gd name="T0" fmla="*/ 405 w 408"/>
                <a:gd name="T1" fmla="*/ 477 h 815"/>
                <a:gd name="T2" fmla="*/ 408 w 408"/>
                <a:gd name="T3" fmla="*/ 365 h 815"/>
                <a:gd name="T4" fmla="*/ 340 w 408"/>
                <a:gd name="T5" fmla="*/ 362 h 815"/>
                <a:gd name="T6" fmla="*/ 321 w 408"/>
                <a:gd name="T7" fmla="*/ 295 h 815"/>
                <a:gd name="T8" fmla="*/ 384 w 408"/>
                <a:gd name="T9" fmla="*/ 261 h 815"/>
                <a:gd name="T10" fmla="*/ 330 w 408"/>
                <a:gd name="T11" fmla="*/ 162 h 815"/>
                <a:gd name="T12" fmla="*/ 263 w 408"/>
                <a:gd name="T13" fmla="*/ 199 h 815"/>
                <a:gd name="T14" fmla="*/ 216 w 408"/>
                <a:gd name="T15" fmla="*/ 153 h 815"/>
                <a:gd name="T16" fmla="*/ 255 w 408"/>
                <a:gd name="T17" fmla="*/ 86 h 815"/>
                <a:gd name="T18" fmla="*/ 159 w 408"/>
                <a:gd name="T19" fmla="*/ 28 h 815"/>
                <a:gd name="T20" fmla="*/ 118 w 408"/>
                <a:gd name="T21" fmla="*/ 97 h 815"/>
                <a:gd name="T22" fmla="*/ 56 w 408"/>
                <a:gd name="T23" fmla="*/ 81 h 815"/>
                <a:gd name="T24" fmla="*/ 56 w 408"/>
                <a:gd name="T25" fmla="*/ 0 h 815"/>
                <a:gd name="T26" fmla="*/ 0 w 408"/>
                <a:gd name="T27" fmla="*/ 0 h 815"/>
                <a:gd name="T28" fmla="*/ 0 w 408"/>
                <a:gd name="T29" fmla="*/ 815 h 815"/>
                <a:gd name="T30" fmla="*/ 56 w 408"/>
                <a:gd name="T31" fmla="*/ 815 h 815"/>
                <a:gd name="T32" fmla="*/ 56 w 408"/>
                <a:gd name="T33" fmla="*/ 764 h 815"/>
                <a:gd name="T34" fmla="*/ 117 w 408"/>
                <a:gd name="T35" fmla="*/ 749 h 815"/>
                <a:gd name="T36" fmla="*/ 141 w 408"/>
                <a:gd name="T37" fmla="*/ 794 h 815"/>
                <a:gd name="T38" fmla="*/ 240 w 408"/>
                <a:gd name="T39" fmla="*/ 741 h 815"/>
                <a:gd name="T40" fmla="*/ 215 w 408"/>
                <a:gd name="T41" fmla="*/ 694 h 815"/>
                <a:gd name="T42" fmla="*/ 266 w 408"/>
                <a:gd name="T43" fmla="*/ 644 h 815"/>
                <a:gd name="T44" fmla="*/ 313 w 408"/>
                <a:gd name="T45" fmla="*/ 674 h 815"/>
                <a:gd name="T46" fmla="*/ 373 w 408"/>
                <a:gd name="T47" fmla="*/ 579 h 815"/>
                <a:gd name="T48" fmla="*/ 323 w 408"/>
                <a:gd name="T49" fmla="*/ 547 h 815"/>
                <a:gd name="T50" fmla="*/ 342 w 408"/>
                <a:gd name="T51" fmla="*/ 475 h 815"/>
                <a:gd name="T52" fmla="*/ 405 w 408"/>
                <a:gd name="T53"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8" h="815">
                  <a:moveTo>
                    <a:pt x="405" y="477"/>
                  </a:moveTo>
                  <a:cubicBezTo>
                    <a:pt x="408" y="365"/>
                    <a:pt x="408" y="365"/>
                    <a:pt x="408" y="365"/>
                  </a:cubicBezTo>
                  <a:cubicBezTo>
                    <a:pt x="340" y="362"/>
                    <a:pt x="340" y="362"/>
                    <a:pt x="340" y="362"/>
                  </a:cubicBezTo>
                  <a:cubicBezTo>
                    <a:pt x="336" y="339"/>
                    <a:pt x="330" y="317"/>
                    <a:pt x="321" y="295"/>
                  </a:cubicBezTo>
                  <a:cubicBezTo>
                    <a:pt x="384" y="261"/>
                    <a:pt x="384" y="261"/>
                    <a:pt x="384" y="261"/>
                  </a:cubicBezTo>
                  <a:cubicBezTo>
                    <a:pt x="330" y="162"/>
                    <a:pt x="330" y="162"/>
                    <a:pt x="330" y="162"/>
                  </a:cubicBezTo>
                  <a:cubicBezTo>
                    <a:pt x="263" y="199"/>
                    <a:pt x="263" y="199"/>
                    <a:pt x="263" y="199"/>
                  </a:cubicBezTo>
                  <a:cubicBezTo>
                    <a:pt x="249" y="182"/>
                    <a:pt x="233" y="166"/>
                    <a:pt x="216" y="153"/>
                  </a:cubicBezTo>
                  <a:cubicBezTo>
                    <a:pt x="255" y="86"/>
                    <a:pt x="255" y="86"/>
                    <a:pt x="255" y="86"/>
                  </a:cubicBezTo>
                  <a:cubicBezTo>
                    <a:pt x="159" y="28"/>
                    <a:pt x="159" y="28"/>
                    <a:pt x="159" y="28"/>
                  </a:cubicBezTo>
                  <a:cubicBezTo>
                    <a:pt x="118" y="97"/>
                    <a:pt x="118" y="97"/>
                    <a:pt x="118" y="97"/>
                  </a:cubicBezTo>
                  <a:cubicBezTo>
                    <a:pt x="98" y="90"/>
                    <a:pt x="77" y="85"/>
                    <a:pt x="56" y="81"/>
                  </a:cubicBezTo>
                  <a:cubicBezTo>
                    <a:pt x="56" y="0"/>
                    <a:pt x="56" y="0"/>
                    <a:pt x="56" y="0"/>
                  </a:cubicBezTo>
                  <a:cubicBezTo>
                    <a:pt x="0" y="0"/>
                    <a:pt x="0" y="0"/>
                    <a:pt x="0" y="0"/>
                  </a:cubicBezTo>
                  <a:cubicBezTo>
                    <a:pt x="0" y="815"/>
                    <a:pt x="0" y="815"/>
                    <a:pt x="0" y="815"/>
                  </a:cubicBezTo>
                  <a:cubicBezTo>
                    <a:pt x="56" y="815"/>
                    <a:pt x="56" y="815"/>
                    <a:pt x="56" y="815"/>
                  </a:cubicBezTo>
                  <a:cubicBezTo>
                    <a:pt x="56" y="764"/>
                    <a:pt x="56" y="764"/>
                    <a:pt x="56" y="764"/>
                  </a:cubicBezTo>
                  <a:cubicBezTo>
                    <a:pt x="77" y="761"/>
                    <a:pt x="97" y="756"/>
                    <a:pt x="117" y="749"/>
                  </a:cubicBezTo>
                  <a:cubicBezTo>
                    <a:pt x="141" y="794"/>
                    <a:pt x="141" y="794"/>
                    <a:pt x="141" y="794"/>
                  </a:cubicBezTo>
                  <a:cubicBezTo>
                    <a:pt x="240" y="741"/>
                    <a:pt x="240" y="741"/>
                    <a:pt x="240" y="741"/>
                  </a:cubicBezTo>
                  <a:cubicBezTo>
                    <a:pt x="215" y="694"/>
                    <a:pt x="215" y="694"/>
                    <a:pt x="215" y="694"/>
                  </a:cubicBezTo>
                  <a:cubicBezTo>
                    <a:pt x="234" y="679"/>
                    <a:pt x="251" y="662"/>
                    <a:pt x="266" y="644"/>
                  </a:cubicBezTo>
                  <a:cubicBezTo>
                    <a:pt x="313" y="674"/>
                    <a:pt x="313" y="674"/>
                    <a:pt x="313" y="674"/>
                  </a:cubicBezTo>
                  <a:cubicBezTo>
                    <a:pt x="373" y="579"/>
                    <a:pt x="373" y="579"/>
                    <a:pt x="373" y="579"/>
                  </a:cubicBezTo>
                  <a:cubicBezTo>
                    <a:pt x="323" y="547"/>
                    <a:pt x="323" y="547"/>
                    <a:pt x="323" y="547"/>
                  </a:cubicBezTo>
                  <a:cubicBezTo>
                    <a:pt x="332" y="524"/>
                    <a:pt x="338" y="500"/>
                    <a:pt x="342" y="475"/>
                  </a:cubicBezTo>
                  <a:lnTo>
                    <a:pt x="405" y="477"/>
                  </a:lnTo>
                  <a:close/>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4">
              <a:extLst>
                <a:ext uri="{FF2B5EF4-FFF2-40B4-BE49-F238E27FC236}">
                  <a16:creationId xmlns:a16="http://schemas.microsoft.com/office/drawing/2014/main" id="{C617893D-154A-49D0-A082-5C12A75A8C97}"/>
                </a:ext>
              </a:extLst>
            </p:cNvPr>
            <p:cNvSpPr/>
            <p:nvPr/>
          </p:nvSpPr>
          <p:spPr bwMode="auto">
            <a:xfrm>
              <a:off x="6384925" y="2262188"/>
              <a:ext cx="1162050" cy="2328863"/>
            </a:xfrm>
            <a:custGeom>
              <a:avLst/>
              <a:gdLst>
                <a:gd name="T0" fmla="*/ 0 w 245"/>
                <a:gd name="T1" fmla="*/ 0 h 491"/>
                <a:gd name="T2" fmla="*/ 0 w 245"/>
                <a:gd name="T3" fmla="*/ 77 h 491"/>
                <a:gd name="T4" fmla="*/ 168 w 245"/>
                <a:gd name="T5" fmla="*/ 245 h 491"/>
                <a:gd name="T6" fmla="*/ 0 w 245"/>
                <a:gd name="T7" fmla="*/ 414 h 491"/>
                <a:gd name="T8" fmla="*/ 0 w 245"/>
                <a:gd name="T9" fmla="*/ 491 h 491"/>
                <a:gd name="T10" fmla="*/ 245 w 245"/>
                <a:gd name="T11" fmla="*/ 245 h 491"/>
                <a:gd name="T12" fmla="*/ 0 w 245"/>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245" h="491">
                  <a:moveTo>
                    <a:pt x="0" y="0"/>
                  </a:moveTo>
                  <a:cubicBezTo>
                    <a:pt x="0" y="77"/>
                    <a:pt x="0" y="77"/>
                    <a:pt x="0" y="77"/>
                  </a:cubicBezTo>
                  <a:cubicBezTo>
                    <a:pt x="93" y="78"/>
                    <a:pt x="168" y="153"/>
                    <a:pt x="168" y="245"/>
                  </a:cubicBezTo>
                  <a:cubicBezTo>
                    <a:pt x="168" y="338"/>
                    <a:pt x="93" y="413"/>
                    <a:pt x="0" y="414"/>
                  </a:cubicBezTo>
                  <a:cubicBezTo>
                    <a:pt x="0" y="491"/>
                    <a:pt x="0" y="491"/>
                    <a:pt x="0" y="491"/>
                  </a:cubicBezTo>
                  <a:cubicBezTo>
                    <a:pt x="136" y="491"/>
                    <a:pt x="245" y="381"/>
                    <a:pt x="245" y="245"/>
                  </a:cubicBezTo>
                  <a:cubicBezTo>
                    <a:pt x="245" y="110"/>
                    <a:pt x="136" y="0"/>
                    <a:pt x="0" y="0"/>
                  </a:cubicBezTo>
                  <a:close/>
                </a:path>
              </a:pathLst>
            </a:custGeom>
            <a:solidFill>
              <a:srgbClr val="6FC9F3"/>
            </a:solidFill>
            <a:ln w="123825" cap="flat">
              <a:solidFill>
                <a:srgbClr val="0B318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67811813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A4652B8-9DE0-49F4-3F6C-9E84B7E4AEBC}"/>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131C9B74-B0FA-942C-9E49-43828F49C9A4}"/>
              </a:ext>
            </a:extLst>
          </p:cNvPr>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a:extLst>
              <a:ext uri="{FF2B5EF4-FFF2-40B4-BE49-F238E27FC236}">
                <a16:creationId xmlns:a16="http://schemas.microsoft.com/office/drawing/2014/main" id="{13B4AD4E-8E04-B7FB-7ADB-54854EA4308D}"/>
              </a:ext>
            </a:extLst>
          </p:cNvPr>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20" name="文本框 19">
            <a:extLst>
              <a:ext uri="{FF2B5EF4-FFF2-40B4-BE49-F238E27FC236}">
                <a16:creationId xmlns:a16="http://schemas.microsoft.com/office/drawing/2014/main" id="{2F6D3DE4-2FD2-B3F0-994E-38C0C1FD626F}"/>
              </a:ext>
            </a:extLst>
          </p:cNvPr>
          <p:cNvSpPr txBox="1"/>
          <p:nvPr/>
        </p:nvSpPr>
        <p:spPr>
          <a:xfrm>
            <a:off x="0" y="776898"/>
            <a:ext cx="12192000"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defPPr>
              <a:defRPr lang="zh-CN"/>
            </a:defPPr>
            <a:lvl1pPr lvl="0" algn="ctr" defTabSz="1828800" hangingPunct="0">
              <a:defRPr sz="2800" b="1">
                <a:solidFill>
                  <a:schemeClr val="accent6">
                    <a:lumMod val="75000"/>
                  </a:schemeClr>
                </a:solidFill>
                <a:latin typeface="Calibri"/>
                <a:ea typeface="微软雅黑"/>
                <a:cs typeface="Calibri"/>
              </a:defRPr>
            </a:lvl1pPr>
          </a:lstStyle>
          <a:p>
            <a:pPr marL="0" marR="0" lvl="0" indent="0" algn="ctr" defTabSz="1828800" rtl="0" eaLnBrk="1" fontAlgn="auto" latinLnBrk="0" hangingPunct="0">
              <a:lnSpc>
                <a:spcPct val="100000"/>
              </a:lnSpc>
              <a:spcBef>
                <a:spcPts val="0"/>
              </a:spcBef>
              <a:spcAft>
                <a:spcPts val="0"/>
              </a:spcAft>
              <a:buClrTx/>
              <a:buSzTx/>
              <a:buFontTx/>
              <a:buNone/>
              <a:tabLst/>
              <a:defRPr/>
            </a:pPr>
            <a:r>
              <a:rPr lang="zh-CN" altLang="en-US" dirty="0">
                <a:solidFill>
                  <a:srgbClr val="0078F6">
                    <a:lumMod val="75000"/>
                  </a:srgbClr>
                </a:solidFill>
                <a:latin typeface="微软雅黑"/>
              </a:rPr>
              <a:t>远程</a:t>
            </a:r>
            <a:r>
              <a:rPr kumimoji="0" lang="zh-CN" altLang="en-US" sz="2800" b="1" i="0" u="none" strike="noStrike" kern="1200" cap="none" spc="0" normalizeH="0" baseline="0" noProof="0" dirty="0">
                <a:ln>
                  <a:noFill/>
                </a:ln>
                <a:solidFill>
                  <a:srgbClr val="0078F6">
                    <a:lumMod val="75000"/>
                  </a:srgbClr>
                </a:solidFill>
                <a:effectLst/>
                <a:uLnTx/>
                <a:uFillTx/>
                <a:latin typeface="微软雅黑"/>
                <a:ea typeface="微软雅黑"/>
                <a:cs typeface="Calibri"/>
              </a:rPr>
              <a:t>安全监管缺失，存在边界突破风险</a:t>
            </a:r>
          </a:p>
        </p:txBody>
      </p:sp>
      <p:sp>
        <p:nvSpPr>
          <p:cNvPr id="7" name="文本框 6">
            <a:extLst>
              <a:ext uri="{FF2B5EF4-FFF2-40B4-BE49-F238E27FC236}">
                <a16:creationId xmlns:a16="http://schemas.microsoft.com/office/drawing/2014/main" id="{E5BFF1F6-4E37-8A07-1DE7-6C0CA4733291}"/>
              </a:ext>
            </a:extLst>
          </p:cNvPr>
          <p:cNvSpPr txBox="1"/>
          <p:nvPr/>
        </p:nvSpPr>
        <p:spPr>
          <a:xfrm>
            <a:off x="5388531" y="1780301"/>
            <a:ext cx="5076269" cy="3419013"/>
          </a:xfrm>
          <a:prstGeom prst="rect">
            <a:avLst/>
          </a:prstGeom>
          <a:noFill/>
          <a:ln>
            <a:noFill/>
          </a:ln>
        </p:spPr>
        <p:txBody>
          <a:bodyPr wrap="square" lIns="91440" tIns="45720" rIns="91440" bIns="45720" rtlCol="0" anchor="t">
            <a:spAutoFit/>
          </a:bodyPr>
          <a:lstStyle/>
          <a:p>
            <a:pPr marL="28829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微软雅黑"/>
                <a:ea typeface="微软雅黑"/>
                <a:cs typeface="Helvetica"/>
              </a:rPr>
              <a:t>终端行为风险：</a:t>
            </a:r>
          </a:p>
          <a:p>
            <a:pPr marL="103124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000000"/>
                </a:solidFill>
                <a:effectLst/>
                <a:uLnTx/>
                <a:uFillTx/>
                <a:latin typeface="微软雅黑"/>
                <a:ea typeface="微软雅黑"/>
                <a:cs typeface="Helvetica"/>
              </a:rPr>
              <a:t>远程支持全部在本地电脑设置权限，存在远程自己电脑签退、传输资料、</a:t>
            </a:r>
            <a:r>
              <a:rPr lang="zh-CN" altLang="en-US" sz="1600" dirty="0">
                <a:solidFill>
                  <a:srgbClr val="FF0000"/>
                </a:solidFill>
                <a:latin typeface="+mn-ea"/>
              </a:rPr>
              <a:t>网络违规访问、</a:t>
            </a:r>
            <a:r>
              <a:rPr kumimoji="0" lang="zh-CN" altLang="en-US" sz="1600" b="0" i="0" u="none" strike="noStrike" kern="1200" cap="none" spc="0" normalizeH="0" baseline="0" noProof="0" dirty="0">
                <a:ln>
                  <a:noFill/>
                </a:ln>
                <a:solidFill>
                  <a:srgbClr val="FF0000"/>
                </a:solidFill>
                <a:effectLst/>
                <a:uLnTx/>
                <a:uFillTx/>
                <a:latin typeface="微软雅黑"/>
                <a:ea typeface="微软雅黑"/>
                <a:cs typeface="Helvetica"/>
              </a:rPr>
              <a:t>滥用公司网络资源</a:t>
            </a:r>
            <a:r>
              <a:rPr kumimoji="0" lang="zh-CN" altLang="en-US" sz="1600" b="0" i="0" u="none" strike="noStrike" kern="1200" cap="none" spc="0" normalizeH="0" baseline="0" noProof="0" dirty="0">
                <a:ln>
                  <a:noFill/>
                </a:ln>
                <a:solidFill>
                  <a:srgbClr val="000000"/>
                </a:solidFill>
                <a:effectLst/>
                <a:uLnTx/>
                <a:uFillTx/>
                <a:latin typeface="微软雅黑"/>
                <a:ea typeface="微软雅黑"/>
                <a:cs typeface="Helvetica"/>
              </a:rPr>
              <a:t>等风险；</a:t>
            </a:r>
          </a:p>
          <a:p>
            <a:pPr marL="925195" marR="0" lvl="1" indent="-179705"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000000"/>
                </a:solidFill>
                <a:effectLst/>
                <a:uLnTx/>
                <a:uFillTx/>
                <a:latin typeface="微软雅黑"/>
                <a:ea typeface="微软雅黑"/>
                <a:cs typeface="Helvetica"/>
              </a:rPr>
              <a:t>远程支持软件版本多，导致管理困难，无法保障远程接入设备的安全性和合规性，存在</a:t>
            </a:r>
            <a:r>
              <a:rPr kumimoji="0" lang="zh-CN" altLang="en-US" sz="1600" b="0" i="0" u="none" strike="noStrike" kern="1200" cap="none" spc="0" normalizeH="0" baseline="0" noProof="0" dirty="0">
                <a:ln>
                  <a:noFill/>
                </a:ln>
                <a:solidFill>
                  <a:srgbClr val="FF0000"/>
                </a:solidFill>
                <a:effectLst/>
                <a:uLnTx/>
                <a:uFillTx/>
                <a:latin typeface="微软雅黑"/>
                <a:ea typeface="微软雅黑"/>
                <a:cs typeface="Helvetica"/>
              </a:rPr>
              <a:t>违规入网、非法接入、公司边界突破</a:t>
            </a:r>
            <a:r>
              <a:rPr kumimoji="0" lang="zh-CN" altLang="en-US" sz="1600" b="0" i="0" u="none" strike="noStrike" kern="1200" cap="none" spc="0" normalizeH="0" baseline="0" noProof="0" dirty="0">
                <a:ln>
                  <a:noFill/>
                </a:ln>
                <a:solidFill>
                  <a:srgbClr val="000000"/>
                </a:solidFill>
                <a:effectLst/>
                <a:uLnTx/>
                <a:uFillTx/>
                <a:latin typeface="微软雅黑"/>
                <a:ea typeface="微软雅黑"/>
                <a:cs typeface="Helvetica"/>
              </a:rPr>
              <a:t>等风险。</a:t>
            </a:r>
          </a:p>
          <a:p>
            <a:pPr marL="925195" marR="0" lvl="1" indent="-179705"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srgbClr val="000000"/>
                </a:solidFill>
                <a:effectLst/>
                <a:uLnTx/>
                <a:uFillTx/>
                <a:latin typeface="微软雅黑"/>
                <a:ea typeface="微软雅黑"/>
                <a:cs typeface="Helvetica"/>
              </a:rPr>
              <a:t>研发网申请远程仅在办公网络下开通，导致员工远程处理问题不方便，效率低下。</a:t>
            </a:r>
          </a:p>
        </p:txBody>
      </p:sp>
      <p:grpSp>
        <p:nvGrpSpPr>
          <p:cNvPr id="4" name="组合 463">
            <a:extLst>
              <a:ext uri="{FF2B5EF4-FFF2-40B4-BE49-F238E27FC236}">
                <a16:creationId xmlns:a16="http://schemas.microsoft.com/office/drawing/2014/main" id="{62B4688D-AE95-7F3D-CA3E-9EBAA4240E65}"/>
              </a:ext>
            </a:extLst>
          </p:cNvPr>
          <p:cNvGrpSpPr/>
          <p:nvPr/>
        </p:nvGrpSpPr>
        <p:grpSpPr>
          <a:xfrm>
            <a:off x="1060884" y="2289635"/>
            <a:ext cx="3691036" cy="3390507"/>
            <a:chOff x="6694488" y="1560513"/>
            <a:chExt cx="1308100" cy="1309688"/>
          </a:xfrm>
          <a:solidFill>
            <a:srgbClr val="00B0F0"/>
          </a:solidFill>
        </p:grpSpPr>
        <p:sp>
          <p:nvSpPr>
            <p:cNvPr id="5" name="Freeform 103">
              <a:extLst>
                <a:ext uri="{FF2B5EF4-FFF2-40B4-BE49-F238E27FC236}">
                  <a16:creationId xmlns:a16="http://schemas.microsoft.com/office/drawing/2014/main" id="{DFE8EB20-6F27-81C8-9DC0-B325E41E39A8}"/>
                </a:ext>
              </a:extLst>
            </p:cNvPr>
            <p:cNvSpPr>
              <a:spLocks/>
            </p:cNvSpPr>
            <p:nvPr/>
          </p:nvSpPr>
          <p:spPr bwMode="auto">
            <a:xfrm>
              <a:off x="6808788" y="1685926"/>
              <a:ext cx="479425" cy="481013"/>
            </a:xfrm>
            <a:custGeom>
              <a:avLst/>
              <a:gdLst>
                <a:gd name="T0" fmla="*/ 11 w 302"/>
                <a:gd name="T1" fmla="*/ 290 h 303"/>
                <a:gd name="T2" fmla="*/ 11 w 302"/>
                <a:gd name="T3" fmla="*/ 0 h 303"/>
                <a:gd name="T4" fmla="*/ 0 w 302"/>
                <a:gd name="T5" fmla="*/ 0 h 303"/>
                <a:gd name="T6" fmla="*/ 0 w 302"/>
                <a:gd name="T7" fmla="*/ 303 h 303"/>
                <a:gd name="T8" fmla="*/ 302 w 302"/>
                <a:gd name="T9" fmla="*/ 303 h 303"/>
                <a:gd name="T10" fmla="*/ 302 w 302"/>
                <a:gd name="T11" fmla="*/ 290 h 303"/>
                <a:gd name="T12" fmla="*/ 11 w 302"/>
                <a:gd name="T13" fmla="*/ 290 h 303"/>
              </a:gdLst>
              <a:ahLst/>
              <a:cxnLst>
                <a:cxn ang="0">
                  <a:pos x="T0" y="T1"/>
                </a:cxn>
                <a:cxn ang="0">
                  <a:pos x="T2" y="T3"/>
                </a:cxn>
                <a:cxn ang="0">
                  <a:pos x="T4" y="T5"/>
                </a:cxn>
                <a:cxn ang="0">
                  <a:pos x="T6" y="T7"/>
                </a:cxn>
                <a:cxn ang="0">
                  <a:pos x="T8" y="T9"/>
                </a:cxn>
                <a:cxn ang="0">
                  <a:pos x="T10" y="T11"/>
                </a:cxn>
                <a:cxn ang="0">
                  <a:pos x="T12" y="T13"/>
                </a:cxn>
              </a:cxnLst>
              <a:rect l="0" t="0" r="r" b="b"/>
              <a:pathLst>
                <a:path w="302" h="303">
                  <a:moveTo>
                    <a:pt x="11" y="290"/>
                  </a:moveTo>
                  <a:lnTo>
                    <a:pt x="11" y="0"/>
                  </a:lnTo>
                  <a:lnTo>
                    <a:pt x="0" y="0"/>
                  </a:lnTo>
                  <a:lnTo>
                    <a:pt x="0" y="303"/>
                  </a:lnTo>
                  <a:lnTo>
                    <a:pt x="302" y="303"/>
                  </a:lnTo>
                  <a:lnTo>
                    <a:pt x="302" y="290"/>
                  </a:lnTo>
                  <a:lnTo>
                    <a:pt x="11"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6" name="Rectangle 104">
              <a:extLst>
                <a:ext uri="{FF2B5EF4-FFF2-40B4-BE49-F238E27FC236}">
                  <a16:creationId xmlns:a16="http://schemas.microsoft.com/office/drawing/2014/main" id="{D77C1268-808A-BBDE-FD61-CB6D2C0D66EF}"/>
                </a:ext>
              </a:extLst>
            </p:cNvPr>
            <p:cNvSpPr>
              <a:spLocks noChangeArrowheads="1"/>
            </p:cNvSpPr>
            <p:nvPr/>
          </p:nvSpPr>
          <p:spPr bwMode="auto">
            <a:xfrm>
              <a:off x="7151688" y="1706563"/>
              <a:ext cx="87313" cy="411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8" name="Rectangle 105">
              <a:extLst>
                <a:ext uri="{FF2B5EF4-FFF2-40B4-BE49-F238E27FC236}">
                  <a16:creationId xmlns:a16="http://schemas.microsoft.com/office/drawing/2014/main" id="{CD7A13EA-E999-7B06-733E-9FBE62342772}"/>
                </a:ext>
              </a:extLst>
            </p:cNvPr>
            <p:cNvSpPr>
              <a:spLocks noChangeArrowheads="1"/>
            </p:cNvSpPr>
            <p:nvPr/>
          </p:nvSpPr>
          <p:spPr bwMode="auto">
            <a:xfrm>
              <a:off x="7007225" y="1811338"/>
              <a:ext cx="90488" cy="3063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9" name="Rectangle 106">
              <a:extLst>
                <a:ext uri="{FF2B5EF4-FFF2-40B4-BE49-F238E27FC236}">
                  <a16:creationId xmlns:a16="http://schemas.microsoft.com/office/drawing/2014/main" id="{BE9ACF6C-D17F-55A4-C1D6-BE28FFD61F4C}"/>
                </a:ext>
              </a:extLst>
            </p:cNvPr>
            <p:cNvSpPr>
              <a:spLocks noChangeArrowheads="1"/>
            </p:cNvSpPr>
            <p:nvPr/>
          </p:nvSpPr>
          <p:spPr bwMode="auto">
            <a:xfrm>
              <a:off x="6864350" y="1951038"/>
              <a:ext cx="90488" cy="166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1" name="Freeform 107">
              <a:extLst>
                <a:ext uri="{FF2B5EF4-FFF2-40B4-BE49-F238E27FC236}">
                  <a16:creationId xmlns:a16="http://schemas.microsoft.com/office/drawing/2014/main" id="{DA4D42F2-60F3-C3FA-FDB0-1D3EF44C3563}"/>
                </a:ext>
              </a:extLst>
            </p:cNvPr>
            <p:cNvSpPr>
              <a:spLocks/>
            </p:cNvSpPr>
            <p:nvPr/>
          </p:nvSpPr>
          <p:spPr bwMode="auto">
            <a:xfrm>
              <a:off x="6761163" y="2332038"/>
              <a:ext cx="381000" cy="436563"/>
            </a:xfrm>
            <a:custGeom>
              <a:avLst/>
              <a:gdLst>
                <a:gd name="T0" fmla="*/ 99 w 164"/>
                <a:gd name="T1" fmla="*/ 0 h 188"/>
                <a:gd name="T2" fmla="*/ 94 w 164"/>
                <a:gd name="T3" fmla="*/ 0 h 188"/>
                <a:gd name="T4" fmla="*/ 0 w 164"/>
                <a:gd name="T5" fmla="*/ 94 h 188"/>
                <a:gd name="T6" fmla="*/ 94 w 164"/>
                <a:gd name="T7" fmla="*/ 188 h 188"/>
                <a:gd name="T8" fmla="*/ 161 w 164"/>
                <a:gd name="T9" fmla="*/ 160 h 188"/>
                <a:gd name="T10" fmla="*/ 164 w 164"/>
                <a:gd name="T11" fmla="*/ 157 h 188"/>
                <a:gd name="T12" fmla="*/ 99 w 164"/>
                <a:gd name="T13" fmla="*/ 92 h 188"/>
                <a:gd name="T14" fmla="*/ 99 w 164"/>
                <a:gd name="T15" fmla="*/ 0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88">
                  <a:moveTo>
                    <a:pt x="99" y="0"/>
                  </a:moveTo>
                  <a:cubicBezTo>
                    <a:pt x="94" y="0"/>
                    <a:pt x="94" y="0"/>
                    <a:pt x="94" y="0"/>
                  </a:cubicBezTo>
                  <a:cubicBezTo>
                    <a:pt x="42" y="0"/>
                    <a:pt x="0" y="42"/>
                    <a:pt x="0" y="94"/>
                  </a:cubicBezTo>
                  <a:cubicBezTo>
                    <a:pt x="0" y="146"/>
                    <a:pt x="42" y="188"/>
                    <a:pt x="94" y="188"/>
                  </a:cubicBezTo>
                  <a:cubicBezTo>
                    <a:pt x="119" y="188"/>
                    <a:pt x="143" y="178"/>
                    <a:pt x="161" y="160"/>
                  </a:cubicBezTo>
                  <a:cubicBezTo>
                    <a:pt x="164" y="157"/>
                    <a:pt x="164" y="157"/>
                    <a:pt x="164" y="157"/>
                  </a:cubicBezTo>
                  <a:cubicBezTo>
                    <a:pt x="99" y="92"/>
                    <a:pt x="99" y="92"/>
                    <a:pt x="99" y="92"/>
                  </a:cubicBezTo>
                  <a:lnTo>
                    <a:pt x="9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2" name="Freeform 108">
              <a:extLst>
                <a:ext uri="{FF2B5EF4-FFF2-40B4-BE49-F238E27FC236}">
                  <a16:creationId xmlns:a16="http://schemas.microsoft.com/office/drawing/2014/main" id="{4ECA88E2-1AE6-7ADD-20A6-FFC6BFDE9CBC}"/>
                </a:ext>
              </a:extLst>
            </p:cNvPr>
            <p:cNvSpPr>
              <a:spLocks/>
            </p:cNvSpPr>
            <p:nvPr/>
          </p:nvSpPr>
          <p:spPr bwMode="auto">
            <a:xfrm>
              <a:off x="7010400" y="2379663"/>
              <a:ext cx="231775" cy="323850"/>
            </a:xfrm>
            <a:custGeom>
              <a:avLst/>
              <a:gdLst>
                <a:gd name="T0" fmla="*/ 73 w 100"/>
                <a:gd name="T1" fmla="*/ 3 h 139"/>
                <a:gd name="T2" fmla="*/ 70 w 100"/>
                <a:gd name="T3" fmla="*/ 0 h 139"/>
                <a:gd name="T4" fmla="*/ 0 w 100"/>
                <a:gd name="T5" fmla="*/ 69 h 139"/>
                <a:gd name="T6" fmla="*/ 70 w 100"/>
                <a:gd name="T7" fmla="*/ 139 h 139"/>
                <a:gd name="T8" fmla="*/ 73 w 100"/>
                <a:gd name="T9" fmla="*/ 136 h 139"/>
                <a:gd name="T10" fmla="*/ 100 w 100"/>
                <a:gd name="T11" fmla="*/ 69 h 139"/>
                <a:gd name="T12" fmla="*/ 73 w 100"/>
                <a:gd name="T13" fmla="*/ 3 h 139"/>
              </a:gdLst>
              <a:ahLst/>
              <a:cxnLst>
                <a:cxn ang="0">
                  <a:pos x="T0" y="T1"/>
                </a:cxn>
                <a:cxn ang="0">
                  <a:pos x="T2" y="T3"/>
                </a:cxn>
                <a:cxn ang="0">
                  <a:pos x="T4" y="T5"/>
                </a:cxn>
                <a:cxn ang="0">
                  <a:pos x="T6" y="T7"/>
                </a:cxn>
                <a:cxn ang="0">
                  <a:pos x="T8" y="T9"/>
                </a:cxn>
                <a:cxn ang="0">
                  <a:pos x="T10" y="T11"/>
                </a:cxn>
                <a:cxn ang="0">
                  <a:pos x="T12" y="T13"/>
                </a:cxn>
              </a:cxnLst>
              <a:rect l="0" t="0" r="r" b="b"/>
              <a:pathLst>
                <a:path w="100" h="139">
                  <a:moveTo>
                    <a:pt x="73" y="3"/>
                  </a:moveTo>
                  <a:cubicBezTo>
                    <a:pt x="70" y="0"/>
                    <a:pt x="70" y="0"/>
                    <a:pt x="70" y="0"/>
                  </a:cubicBezTo>
                  <a:cubicBezTo>
                    <a:pt x="0" y="69"/>
                    <a:pt x="0" y="69"/>
                    <a:pt x="0" y="69"/>
                  </a:cubicBezTo>
                  <a:cubicBezTo>
                    <a:pt x="70" y="139"/>
                    <a:pt x="70" y="139"/>
                    <a:pt x="70" y="139"/>
                  </a:cubicBezTo>
                  <a:cubicBezTo>
                    <a:pt x="73" y="136"/>
                    <a:pt x="73" y="136"/>
                    <a:pt x="73" y="136"/>
                  </a:cubicBezTo>
                  <a:cubicBezTo>
                    <a:pt x="90" y="118"/>
                    <a:pt x="100" y="94"/>
                    <a:pt x="100" y="69"/>
                  </a:cubicBezTo>
                  <a:cubicBezTo>
                    <a:pt x="100" y="44"/>
                    <a:pt x="90" y="21"/>
                    <a:pt x="7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3" name="Freeform 109">
              <a:extLst>
                <a:ext uri="{FF2B5EF4-FFF2-40B4-BE49-F238E27FC236}">
                  <a16:creationId xmlns:a16="http://schemas.microsoft.com/office/drawing/2014/main" id="{821DE020-4EA3-692E-8523-06FF74D0931E}"/>
                </a:ext>
              </a:extLst>
            </p:cNvPr>
            <p:cNvSpPr>
              <a:spLocks noEditPoints="1"/>
            </p:cNvSpPr>
            <p:nvPr/>
          </p:nvSpPr>
          <p:spPr bwMode="auto">
            <a:xfrm>
              <a:off x="7002463" y="2287588"/>
              <a:ext cx="173038" cy="241300"/>
            </a:xfrm>
            <a:custGeom>
              <a:avLst/>
              <a:gdLst>
                <a:gd name="T0" fmla="*/ 71 w 74"/>
                <a:gd name="T1" fmla="*/ 28 h 104"/>
                <a:gd name="T2" fmla="*/ 4 w 74"/>
                <a:gd name="T3" fmla="*/ 0 h 104"/>
                <a:gd name="T4" fmla="*/ 0 w 74"/>
                <a:gd name="T5" fmla="*/ 0 h 104"/>
                <a:gd name="T6" fmla="*/ 0 w 74"/>
                <a:gd name="T7" fmla="*/ 104 h 104"/>
                <a:gd name="T8" fmla="*/ 74 w 74"/>
                <a:gd name="T9" fmla="*/ 31 h 104"/>
                <a:gd name="T10" fmla="*/ 71 w 74"/>
                <a:gd name="T11" fmla="*/ 28 h 104"/>
                <a:gd name="T12" fmla="*/ 8 w 74"/>
                <a:gd name="T13" fmla="*/ 84 h 104"/>
                <a:gd name="T14" fmla="*/ 8 w 74"/>
                <a:gd name="T15" fmla="*/ 9 h 104"/>
                <a:gd name="T16" fmla="*/ 62 w 74"/>
                <a:gd name="T17" fmla="*/ 31 h 104"/>
                <a:gd name="T18" fmla="*/ 8 w 74"/>
                <a:gd name="T19" fmla="*/ 8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4" h="104">
                  <a:moveTo>
                    <a:pt x="71" y="28"/>
                  </a:moveTo>
                  <a:cubicBezTo>
                    <a:pt x="53" y="10"/>
                    <a:pt x="29" y="0"/>
                    <a:pt x="4" y="0"/>
                  </a:cubicBezTo>
                  <a:cubicBezTo>
                    <a:pt x="0" y="0"/>
                    <a:pt x="0" y="0"/>
                    <a:pt x="0" y="0"/>
                  </a:cubicBezTo>
                  <a:cubicBezTo>
                    <a:pt x="0" y="104"/>
                    <a:pt x="0" y="104"/>
                    <a:pt x="0" y="104"/>
                  </a:cubicBezTo>
                  <a:cubicBezTo>
                    <a:pt x="74" y="31"/>
                    <a:pt x="74" y="31"/>
                    <a:pt x="74" y="31"/>
                  </a:cubicBezTo>
                  <a:lnTo>
                    <a:pt x="71" y="28"/>
                  </a:lnTo>
                  <a:close/>
                  <a:moveTo>
                    <a:pt x="8" y="84"/>
                  </a:moveTo>
                  <a:cubicBezTo>
                    <a:pt x="8" y="9"/>
                    <a:pt x="8" y="9"/>
                    <a:pt x="8" y="9"/>
                  </a:cubicBezTo>
                  <a:cubicBezTo>
                    <a:pt x="28" y="10"/>
                    <a:pt x="47" y="17"/>
                    <a:pt x="62" y="31"/>
                  </a:cubicBezTo>
                  <a:lnTo>
                    <a:pt x="8" y="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4" name="Freeform 110">
              <a:extLst>
                <a:ext uri="{FF2B5EF4-FFF2-40B4-BE49-F238E27FC236}">
                  <a16:creationId xmlns:a16="http://schemas.microsoft.com/office/drawing/2014/main" id="{5DBA2353-EAF7-2833-A4A8-2BFA8CDACF48}"/>
                </a:ext>
              </a:extLst>
            </p:cNvPr>
            <p:cNvSpPr>
              <a:spLocks/>
            </p:cNvSpPr>
            <p:nvPr/>
          </p:nvSpPr>
          <p:spPr bwMode="auto">
            <a:xfrm>
              <a:off x="7429500" y="2252663"/>
              <a:ext cx="477838" cy="481013"/>
            </a:xfrm>
            <a:custGeom>
              <a:avLst/>
              <a:gdLst>
                <a:gd name="T0" fmla="*/ 12 w 301"/>
                <a:gd name="T1" fmla="*/ 291 h 303"/>
                <a:gd name="T2" fmla="*/ 12 w 301"/>
                <a:gd name="T3" fmla="*/ 0 h 303"/>
                <a:gd name="T4" fmla="*/ 0 w 301"/>
                <a:gd name="T5" fmla="*/ 0 h 303"/>
                <a:gd name="T6" fmla="*/ 0 w 301"/>
                <a:gd name="T7" fmla="*/ 303 h 303"/>
                <a:gd name="T8" fmla="*/ 301 w 301"/>
                <a:gd name="T9" fmla="*/ 303 h 303"/>
                <a:gd name="T10" fmla="*/ 301 w 301"/>
                <a:gd name="T11" fmla="*/ 291 h 303"/>
                <a:gd name="T12" fmla="*/ 12 w 301"/>
                <a:gd name="T13" fmla="*/ 291 h 303"/>
              </a:gdLst>
              <a:ahLst/>
              <a:cxnLst>
                <a:cxn ang="0">
                  <a:pos x="T0" y="T1"/>
                </a:cxn>
                <a:cxn ang="0">
                  <a:pos x="T2" y="T3"/>
                </a:cxn>
                <a:cxn ang="0">
                  <a:pos x="T4" y="T5"/>
                </a:cxn>
                <a:cxn ang="0">
                  <a:pos x="T6" y="T7"/>
                </a:cxn>
                <a:cxn ang="0">
                  <a:pos x="T8" y="T9"/>
                </a:cxn>
                <a:cxn ang="0">
                  <a:pos x="T10" y="T11"/>
                </a:cxn>
                <a:cxn ang="0">
                  <a:pos x="T12" y="T13"/>
                </a:cxn>
              </a:cxnLst>
              <a:rect l="0" t="0" r="r" b="b"/>
              <a:pathLst>
                <a:path w="301" h="303">
                  <a:moveTo>
                    <a:pt x="12" y="291"/>
                  </a:moveTo>
                  <a:lnTo>
                    <a:pt x="12" y="0"/>
                  </a:lnTo>
                  <a:lnTo>
                    <a:pt x="0" y="0"/>
                  </a:lnTo>
                  <a:lnTo>
                    <a:pt x="0" y="303"/>
                  </a:lnTo>
                  <a:lnTo>
                    <a:pt x="301" y="303"/>
                  </a:lnTo>
                  <a:lnTo>
                    <a:pt x="301" y="291"/>
                  </a:lnTo>
                  <a:lnTo>
                    <a:pt x="12"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5" name="Freeform 111">
              <a:extLst>
                <a:ext uri="{FF2B5EF4-FFF2-40B4-BE49-F238E27FC236}">
                  <a16:creationId xmlns:a16="http://schemas.microsoft.com/office/drawing/2014/main" id="{A9039B5D-F961-2C66-70D9-F244C9B60B41}"/>
                </a:ext>
              </a:extLst>
            </p:cNvPr>
            <p:cNvSpPr>
              <a:spLocks/>
            </p:cNvSpPr>
            <p:nvPr/>
          </p:nvSpPr>
          <p:spPr bwMode="auto">
            <a:xfrm>
              <a:off x="7459663" y="2349501"/>
              <a:ext cx="441325" cy="325438"/>
            </a:xfrm>
            <a:custGeom>
              <a:avLst/>
              <a:gdLst>
                <a:gd name="T0" fmla="*/ 17 w 190"/>
                <a:gd name="T1" fmla="*/ 140 h 140"/>
                <a:gd name="T2" fmla="*/ 35 w 190"/>
                <a:gd name="T3" fmla="*/ 123 h 140"/>
                <a:gd name="T4" fmla="*/ 31 w 190"/>
                <a:gd name="T5" fmla="*/ 112 h 140"/>
                <a:gd name="T6" fmla="*/ 57 w 190"/>
                <a:gd name="T7" fmla="*/ 80 h 140"/>
                <a:gd name="T8" fmla="*/ 64 w 190"/>
                <a:gd name="T9" fmla="*/ 81 h 140"/>
                <a:gd name="T10" fmla="*/ 78 w 190"/>
                <a:gd name="T11" fmla="*/ 74 h 140"/>
                <a:gd name="T12" fmla="*/ 108 w 190"/>
                <a:gd name="T13" fmla="*/ 87 h 140"/>
                <a:gd name="T14" fmla="*/ 108 w 190"/>
                <a:gd name="T15" fmla="*/ 89 h 140"/>
                <a:gd name="T16" fmla="*/ 125 w 190"/>
                <a:gd name="T17" fmla="*/ 107 h 140"/>
                <a:gd name="T18" fmla="*/ 142 w 190"/>
                <a:gd name="T19" fmla="*/ 89 h 140"/>
                <a:gd name="T20" fmla="*/ 138 w 190"/>
                <a:gd name="T21" fmla="*/ 78 h 140"/>
                <a:gd name="T22" fmla="*/ 167 w 190"/>
                <a:gd name="T23" fmla="*/ 33 h 140"/>
                <a:gd name="T24" fmla="*/ 173 w 190"/>
                <a:gd name="T25" fmla="*/ 34 h 140"/>
                <a:gd name="T26" fmla="*/ 190 w 190"/>
                <a:gd name="T27" fmla="*/ 17 h 140"/>
                <a:gd name="T28" fmla="*/ 173 w 190"/>
                <a:gd name="T29" fmla="*/ 0 h 140"/>
                <a:gd name="T30" fmla="*/ 156 w 190"/>
                <a:gd name="T31" fmla="*/ 17 h 140"/>
                <a:gd name="T32" fmla="*/ 160 w 190"/>
                <a:gd name="T33" fmla="*/ 28 h 140"/>
                <a:gd name="T34" fmla="*/ 131 w 190"/>
                <a:gd name="T35" fmla="*/ 73 h 140"/>
                <a:gd name="T36" fmla="*/ 125 w 190"/>
                <a:gd name="T37" fmla="*/ 72 h 140"/>
                <a:gd name="T38" fmla="*/ 111 w 190"/>
                <a:gd name="T39" fmla="*/ 79 h 140"/>
                <a:gd name="T40" fmla="*/ 81 w 190"/>
                <a:gd name="T41" fmla="*/ 67 h 140"/>
                <a:gd name="T42" fmla="*/ 81 w 190"/>
                <a:gd name="T43" fmla="*/ 64 h 140"/>
                <a:gd name="T44" fmla="*/ 64 w 190"/>
                <a:gd name="T45" fmla="*/ 47 h 140"/>
                <a:gd name="T46" fmla="*/ 47 w 190"/>
                <a:gd name="T47" fmla="*/ 64 h 140"/>
                <a:gd name="T48" fmla="*/ 50 w 190"/>
                <a:gd name="T49" fmla="*/ 75 h 140"/>
                <a:gd name="T50" fmla="*/ 25 w 190"/>
                <a:gd name="T51" fmla="*/ 107 h 140"/>
                <a:gd name="T52" fmla="*/ 17 w 190"/>
                <a:gd name="T53" fmla="*/ 106 h 140"/>
                <a:gd name="T54" fmla="*/ 0 w 190"/>
                <a:gd name="T55" fmla="*/ 123 h 140"/>
                <a:gd name="T56" fmla="*/ 17 w 190"/>
                <a:gd name="T5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 h="140">
                  <a:moveTo>
                    <a:pt x="17" y="140"/>
                  </a:moveTo>
                  <a:cubicBezTo>
                    <a:pt x="27" y="140"/>
                    <a:pt x="35" y="132"/>
                    <a:pt x="35" y="123"/>
                  </a:cubicBezTo>
                  <a:cubicBezTo>
                    <a:pt x="35" y="119"/>
                    <a:pt x="33" y="115"/>
                    <a:pt x="31" y="112"/>
                  </a:cubicBezTo>
                  <a:cubicBezTo>
                    <a:pt x="57" y="80"/>
                    <a:pt x="57" y="80"/>
                    <a:pt x="57" y="80"/>
                  </a:cubicBezTo>
                  <a:cubicBezTo>
                    <a:pt x="59" y="81"/>
                    <a:pt x="61" y="81"/>
                    <a:pt x="64" y="81"/>
                  </a:cubicBezTo>
                  <a:cubicBezTo>
                    <a:pt x="69" y="81"/>
                    <a:pt x="74" y="79"/>
                    <a:pt x="78" y="74"/>
                  </a:cubicBezTo>
                  <a:cubicBezTo>
                    <a:pt x="108" y="87"/>
                    <a:pt x="108" y="87"/>
                    <a:pt x="108" y="87"/>
                  </a:cubicBezTo>
                  <a:cubicBezTo>
                    <a:pt x="108" y="88"/>
                    <a:pt x="108" y="89"/>
                    <a:pt x="108" y="89"/>
                  </a:cubicBezTo>
                  <a:cubicBezTo>
                    <a:pt x="108" y="99"/>
                    <a:pt x="116" y="107"/>
                    <a:pt x="125" y="107"/>
                  </a:cubicBezTo>
                  <a:cubicBezTo>
                    <a:pt x="135" y="107"/>
                    <a:pt x="142" y="99"/>
                    <a:pt x="142" y="89"/>
                  </a:cubicBezTo>
                  <a:cubicBezTo>
                    <a:pt x="142" y="85"/>
                    <a:pt x="141" y="81"/>
                    <a:pt x="138" y="78"/>
                  </a:cubicBezTo>
                  <a:cubicBezTo>
                    <a:pt x="167" y="33"/>
                    <a:pt x="167" y="33"/>
                    <a:pt x="167" y="33"/>
                  </a:cubicBezTo>
                  <a:cubicBezTo>
                    <a:pt x="169" y="34"/>
                    <a:pt x="171" y="34"/>
                    <a:pt x="173" y="34"/>
                  </a:cubicBezTo>
                  <a:cubicBezTo>
                    <a:pt x="182" y="34"/>
                    <a:pt x="190" y="26"/>
                    <a:pt x="190" y="17"/>
                  </a:cubicBezTo>
                  <a:cubicBezTo>
                    <a:pt x="190" y="7"/>
                    <a:pt x="182" y="0"/>
                    <a:pt x="173" y="0"/>
                  </a:cubicBezTo>
                  <a:cubicBezTo>
                    <a:pt x="163" y="0"/>
                    <a:pt x="156" y="7"/>
                    <a:pt x="156" y="17"/>
                  </a:cubicBezTo>
                  <a:cubicBezTo>
                    <a:pt x="156" y="21"/>
                    <a:pt x="157" y="25"/>
                    <a:pt x="160" y="28"/>
                  </a:cubicBezTo>
                  <a:cubicBezTo>
                    <a:pt x="131" y="73"/>
                    <a:pt x="131" y="73"/>
                    <a:pt x="131" y="73"/>
                  </a:cubicBezTo>
                  <a:cubicBezTo>
                    <a:pt x="129" y="73"/>
                    <a:pt x="127" y="72"/>
                    <a:pt x="125" y="72"/>
                  </a:cubicBezTo>
                  <a:cubicBezTo>
                    <a:pt x="119" y="72"/>
                    <a:pt x="114" y="75"/>
                    <a:pt x="111" y="79"/>
                  </a:cubicBezTo>
                  <a:cubicBezTo>
                    <a:pt x="81" y="67"/>
                    <a:pt x="81" y="67"/>
                    <a:pt x="81" y="67"/>
                  </a:cubicBezTo>
                  <a:cubicBezTo>
                    <a:pt x="81" y="66"/>
                    <a:pt x="81" y="65"/>
                    <a:pt x="81" y="64"/>
                  </a:cubicBezTo>
                  <a:cubicBezTo>
                    <a:pt x="81" y="55"/>
                    <a:pt x="73" y="47"/>
                    <a:pt x="64" y="47"/>
                  </a:cubicBezTo>
                  <a:cubicBezTo>
                    <a:pt x="54" y="47"/>
                    <a:pt x="47" y="55"/>
                    <a:pt x="47" y="64"/>
                  </a:cubicBezTo>
                  <a:cubicBezTo>
                    <a:pt x="47" y="68"/>
                    <a:pt x="48" y="72"/>
                    <a:pt x="50" y="75"/>
                  </a:cubicBezTo>
                  <a:cubicBezTo>
                    <a:pt x="25" y="107"/>
                    <a:pt x="25" y="107"/>
                    <a:pt x="25" y="107"/>
                  </a:cubicBezTo>
                  <a:cubicBezTo>
                    <a:pt x="22" y="106"/>
                    <a:pt x="20" y="106"/>
                    <a:pt x="17" y="106"/>
                  </a:cubicBezTo>
                  <a:cubicBezTo>
                    <a:pt x="8" y="106"/>
                    <a:pt x="0" y="113"/>
                    <a:pt x="0" y="123"/>
                  </a:cubicBezTo>
                  <a:cubicBezTo>
                    <a:pt x="0" y="132"/>
                    <a:pt x="8" y="140"/>
                    <a:pt x="17"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6" name="Freeform 112">
              <a:extLst>
                <a:ext uri="{FF2B5EF4-FFF2-40B4-BE49-F238E27FC236}">
                  <a16:creationId xmlns:a16="http://schemas.microsoft.com/office/drawing/2014/main" id="{494DD8EC-9606-C3A1-ED9D-2580B2F24CEB}"/>
                </a:ext>
              </a:extLst>
            </p:cNvPr>
            <p:cNvSpPr>
              <a:spLocks/>
            </p:cNvSpPr>
            <p:nvPr/>
          </p:nvSpPr>
          <p:spPr bwMode="auto">
            <a:xfrm>
              <a:off x="7497763" y="2047876"/>
              <a:ext cx="66675" cy="68263"/>
            </a:xfrm>
            <a:custGeom>
              <a:avLst/>
              <a:gdLst>
                <a:gd name="T0" fmla="*/ 7 w 42"/>
                <a:gd name="T1" fmla="*/ 43 h 43"/>
                <a:gd name="T2" fmla="*/ 20 w 42"/>
                <a:gd name="T3" fmla="*/ 30 h 43"/>
                <a:gd name="T4" fmla="*/ 33 w 42"/>
                <a:gd name="T5" fmla="*/ 43 h 43"/>
                <a:gd name="T6" fmla="*/ 42 w 42"/>
                <a:gd name="T7" fmla="*/ 34 h 43"/>
                <a:gd name="T8" fmla="*/ 29 w 42"/>
                <a:gd name="T9" fmla="*/ 21 h 43"/>
                <a:gd name="T10" fmla="*/ 42 w 42"/>
                <a:gd name="T11" fmla="*/ 9 h 43"/>
                <a:gd name="T12" fmla="*/ 33 w 42"/>
                <a:gd name="T13" fmla="*/ 0 h 43"/>
                <a:gd name="T14" fmla="*/ 20 w 42"/>
                <a:gd name="T15" fmla="*/ 13 h 43"/>
                <a:gd name="T16" fmla="*/ 7 w 42"/>
                <a:gd name="T17" fmla="*/ 0 h 43"/>
                <a:gd name="T18" fmla="*/ 0 w 42"/>
                <a:gd name="T19" fmla="*/ 9 h 43"/>
                <a:gd name="T20" fmla="*/ 13 w 42"/>
                <a:gd name="T21" fmla="*/ 21 h 43"/>
                <a:gd name="T22" fmla="*/ 0 w 42"/>
                <a:gd name="T23" fmla="*/ 34 h 43"/>
                <a:gd name="T24" fmla="*/ 7 w 42"/>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7" y="43"/>
                  </a:moveTo>
                  <a:lnTo>
                    <a:pt x="20" y="30"/>
                  </a:lnTo>
                  <a:lnTo>
                    <a:pt x="33" y="43"/>
                  </a:lnTo>
                  <a:lnTo>
                    <a:pt x="42" y="34"/>
                  </a:lnTo>
                  <a:lnTo>
                    <a:pt x="29" y="21"/>
                  </a:lnTo>
                  <a:lnTo>
                    <a:pt x="42" y="9"/>
                  </a:lnTo>
                  <a:lnTo>
                    <a:pt x="33" y="0"/>
                  </a:lnTo>
                  <a:lnTo>
                    <a:pt x="20" y="13"/>
                  </a:lnTo>
                  <a:lnTo>
                    <a:pt x="7" y="0"/>
                  </a:lnTo>
                  <a:lnTo>
                    <a:pt x="0" y="9"/>
                  </a:lnTo>
                  <a:lnTo>
                    <a:pt x="13" y="21"/>
                  </a:lnTo>
                  <a:lnTo>
                    <a:pt x="0" y="34"/>
                  </a:lnTo>
                  <a:lnTo>
                    <a:pt x="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7" name="Freeform 113">
              <a:extLst>
                <a:ext uri="{FF2B5EF4-FFF2-40B4-BE49-F238E27FC236}">
                  <a16:creationId xmlns:a16="http://schemas.microsoft.com/office/drawing/2014/main" id="{789BEF6B-1CDC-1FDA-F171-56C8F66316A2}"/>
                </a:ext>
              </a:extLst>
            </p:cNvPr>
            <p:cNvSpPr>
              <a:spLocks/>
            </p:cNvSpPr>
            <p:nvPr/>
          </p:nvSpPr>
          <p:spPr bwMode="auto">
            <a:xfrm>
              <a:off x="7575550" y="1892301"/>
              <a:ext cx="68263" cy="68263"/>
            </a:xfrm>
            <a:custGeom>
              <a:avLst/>
              <a:gdLst>
                <a:gd name="T0" fmla="*/ 9 w 43"/>
                <a:gd name="T1" fmla="*/ 43 h 43"/>
                <a:gd name="T2" fmla="*/ 21 w 43"/>
                <a:gd name="T3" fmla="*/ 30 h 43"/>
                <a:gd name="T4" fmla="*/ 34 w 43"/>
                <a:gd name="T5" fmla="*/ 43 h 43"/>
                <a:gd name="T6" fmla="*/ 43 w 43"/>
                <a:gd name="T7" fmla="*/ 34 h 43"/>
                <a:gd name="T8" fmla="*/ 30 w 43"/>
                <a:gd name="T9" fmla="*/ 21 h 43"/>
                <a:gd name="T10" fmla="*/ 43 w 43"/>
                <a:gd name="T11" fmla="*/ 8 h 43"/>
                <a:gd name="T12" fmla="*/ 34 w 43"/>
                <a:gd name="T13" fmla="*/ 0 h 43"/>
                <a:gd name="T14" fmla="*/ 21 w 43"/>
                <a:gd name="T15" fmla="*/ 13 h 43"/>
                <a:gd name="T16" fmla="*/ 9 w 43"/>
                <a:gd name="T17" fmla="*/ 0 h 43"/>
                <a:gd name="T18" fmla="*/ 0 w 43"/>
                <a:gd name="T19" fmla="*/ 8 h 43"/>
                <a:gd name="T20" fmla="*/ 14 w 43"/>
                <a:gd name="T21" fmla="*/ 21 h 43"/>
                <a:gd name="T22" fmla="*/ 0 w 43"/>
                <a:gd name="T23" fmla="*/ 34 h 43"/>
                <a:gd name="T24" fmla="*/ 9 w 43"/>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3">
                  <a:moveTo>
                    <a:pt x="9" y="43"/>
                  </a:moveTo>
                  <a:lnTo>
                    <a:pt x="21" y="30"/>
                  </a:lnTo>
                  <a:lnTo>
                    <a:pt x="34" y="43"/>
                  </a:lnTo>
                  <a:lnTo>
                    <a:pt x="43" y="34"/>
                  </a:lnTo>
                  <a:lnTo>
                    <a:pt x="30" y="21"/>
                  </a:lnTo>
                  <a:lnTo>
                    <a:pt x="43" y="8"/>
                  </a:lnTo>
                  <a:lnTo>
                    <a:pt x="34" y="0"/>
                  </a:lnTo>
                  <a:lnTo>
                    <a:pt x="21" y="13"/>
                  </a:lnTo>
                  <a:lnTo>
                    <a:pt x="9" y="0"/>
                  </a:lnTo>
                  <a:lnTo>
                    <a:pt x="0" y="8"/>
                  </a:lnTo>
                  <a:lnTo>
                    <a:pt x="14" y="21"/>
                  </a:lnTo>
                  <a:lnTo>
                    <a:pt x="0" y="34"/>
                  </a:lnTo>
                  <a:lnTo>
                    <a:pt x="9"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8" name="Freeform 114">
              <a:extLst>
                <a:ext uri="{FF2B5EF4-FFF2-40B4-BE49-F238E27FC236}">
                  <a16:creationId xmlns:a16="http://schemas.microsoft.com/office/drawing/2014/main" id="{804AF848-6B30-1A9B-7EC5-37A4CE33A0DE}"/>
                </a:ext>
              </a:extLst>
            </p:cNvPr>
            <p:cNvSpPr>
              <a:spLocks/>
            </p:cNvSpPr>
            <p:nvPr/>
          </p:nvSpPr>
          <p:spPr bwMode="auto">
            <a:xfrm>
              <a:off x="7689850" y="1892301"/>
              <a:ext cx="66675" cy="68263"/>
            </a:xfrm>
            <a:custGeom>
              <a:avLst/>
              <a:gdLst>
                <a:gd name="T0" fmla="*/ 9 w 42"/>
                <a:gd name="T1" fmla="*/ 43 h 43"/>
                <a:gd name="T2" fmla="*/ 22 w 42"/>
                <a:gd name="T3" fmla="*/ 30 h 43"/>
                <a:gd name="T4" fmla="*/ 34 w 42"/>
                <a:gd name="T5" fmla="*/ 43 h 43"/>
                <a:gd name="T6" fmla="*/ 42 w 42"/>
                <a:gd name="T7" fmla="*/ 34 h 43"/>
                <a:gd name="T8" fmla="*/ 29 w 42"/>
                <a:gd name="T9" fmla="*/ 21 h 43"/>
                <a:gd name="T10" fmla="*/ 42 w 42"/>
                <a:gd name="T11" fmla="*/ 8 h 43"/>
                <a:gd name="T12" fmla="*/ 34 w 42"/>
                <a:gd name="T13" fmla="*/ 0 h 43"/>
                <a:gd name="T14" fmla="*/ 22 w 42"/>
                <a:gd name="T15" fmla="*/ 13 h 43"/>
                <a:gd name="T16" fmla="*/ 9 w 42"/>
                <a:gd name="T17" fmla="*/ 0 h 43"/>
                <a:gd name="T18" fmla="*/ 0 w 42"/>
                <a:gd name="T19" fmla="*/ 8 h 43"/>
                <a:gd name="T20" fmla="*/ 13 w 42"/>
                <a:gd name="T21" fmla="*/ 21 h 43"/>
                <a:gd name="T22" fmla="*/ 0 w 42"/>
                <a:gd name="T23" fmla="*/ 34 h 43"/>
                <a:gd name="T24" fmla="*/ 9 w 42"/>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9" y="43"/>
                  </a:moveTo>
                  <a:lnTo>
                    <a:pt x="22" y="30"/>
                  </a:lnTo>
                  <a:lnTo>
                    <a:pt x="34" y="43"/>
                  </a:lnTo>
                  <a:lnTo>
                    <a:pt x="42" y="34"/>
                  </a:lnTo>
                  <a:lnTo>
                    <a:pt x="29" y="21"/>
                  </a:lnTo>
                  <a:lnTo>
                    <a:pt x="42" y="8"/>
                  </a:lnTo>
                  <a:lnTo>
                    <a:pt x="34" y="0"/>
                  </a:lnTo>
                  <a:lnTo>
                    <a:pt x="22" y="13"/>
                  </a:lnTo>
                  <a:lnTo>
                    <a:pt x="9" y="0"/>
                  </a:lnTo>
                  <a:lnTo>
                    <a:pt x="0" y="8"/>
                  </a:lnTo>
                  <a:lnTo>
                    <a:pt x="13" y="21"/>
                  </a:lnTo>
                  <a:lnTo>
                    <a:pt x="0" y="34"/>
                  </a:lnTo>
                  <a:lnTo>
                    <a:pt x="9"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19" name="Freeform 115">
              <a:extLst>
                <a:ext uri="{FF2B5EF4-FFF2-40B4-BE49-F238E27FC236}">
                  <a16:creationId xmlns:a16="http://schemas.microsoft.com/office/drawing/2014/main" id="{3CA9B7D0-C6C8-D542-7D09-55C0A2E4C776}"/>
                </a:ext>
              </a:extLst>
            </p:cNvPr>
            <p:cNvSpPr>
              <a:spLocks/>
            </p:cNvSpPr>
            <p:nvPr/>
          </p:nvSpPr>
          <p:spPr bwMode="auto">
            <a:xfrm>
              <a:off x="7778750" y="1943101"/>
              <a:ext cx="66675" cy="68263"/>
            </a:xfrm>
            <a:custGeom>
              <a:avLst/>
              <a:gdLst>
                <a:gd name="T0" fmla="*/ 7 w 42"/>
                <a:gd name="T1" fmla="*/ 43 h 43"/>
                <a:gd name="T2" fmla="*/ 20 w 42"/>
                <a:gd name="T3" fmla="*/ 30 h 43"/>
                <a:gd name="T4" fmla="*/ 33 w 42"/>
                <a:gd name="T5" fmla="*/ 43 h 43"/>
                <a:gd name="T6" fmla="*/ 42 w 42"/>
                <a:gd name="T7" fmla="*/ 34 h 43"/>
                <a:gd name="T8" fmla="*/ 29 w 42"/>
                <a:gd name="T9" fmla="*/ 21 h 43"/>
                <a:gd name="T10" fmla="*/ 42 w 42"/>
                <a:gd name="T11" fmla="*/ 8 h 43"/>
                <a:gd name="T12" fmla="*/ 33 w 42"/>
                <a:gd name="T13" fmla="*/ 0 h 43"/>
                <a:gd name="T14" fmla="*/ 20 w 42"/>
                <a:gd name="T15" fmla="*/ 14 h 43"/>
                <a:gd name="T16" fmla="*/ 7 w 42"/>
                <a:gd name="T17" fmla="*/ 0 h 43"/>
                <a:gd name="T18" fmla="*/ 0 w 42"/>
                <a:gd name="T19" fmla="*/ 8 h 43"/>
                <a:gd name="T20" fmla="*/ 13 w 42"/>
                <a:gd name="T21" fmla="*/ 21 h 43"/>
                <a:gd name="T22" fmla="*/ 0 w 42"/>
                <a:gd name="T23" fmla="*/ 34 h 43"/>
                <a:gd name="T24" fmla="*/ 7 w 42"/>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7" y="43"/>
                  </a:moveTo>
                  <a:lnTo>
                    <a:pt x="20" y="30"/>
                  </a:lnTo>
                  <a:lnTo>
                    <a:pt x="33" y="43"/>
                  </a:lnTo>
                  <a:lnTo>
                    <a:pt x="42" y="34"/>
                  </a:lnTo>
                  <a:lnTo>
                    <a:pt x="29" y="21"/>
                  </a:lnTo>
                  <a:lnTo>
                    <a:pt x="42" y="8"/>
                  </a:lnTo>
                  <a:lnTo>
                    <a:pt x="33" y="0"/>
                  </a:lnTo>
                  <a:lnTo>
                    <a:pt x="20" y="14"/>
                  </a:lnTo>
                  <a:lnTo>
                    <a:pt x="7" y="0"/>
                  </a:lnTo>
                  <a:lnTo>
                    <a:pt x="0" y="8"/>
                  </a:lnTo>
                  <a:lnTo>
                    <a:pt x="13" y="21"/>
                  </a:lnTo>
                  <a:lnTo>
                    <a:pt x="0" y="34"/>
                  </a:lnTo>
                  <a:lnTo>
                    <a:pt x="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21" name="Freeform 116">
              <a:extLst>
                <a:ext uri="{FF2B5EF4-FFF2-40B4-BE49-F238E27FC236}">
                  <a16:creationId xmlns:a16="http://schemas.microsoft.com/office/drawing/2014/main" id="{47B81813-A5A0-8DD1-0E54-0AF4F7E54547}"/>
                </a:ext>
              </a:extLst>
            </p:cNvPr>
            <p:cNvSpPr>
              <a:spLocks/>
            </p:cNvSpPr>
            <p:nvPr/>
          </p:nvSpPr>
          <p:spPr bwMode="auto">
            <a:xfrm>
              <a:off x="7785100" y="1857376"/>
              <a:ext cx="66675" cy="68263"/>
            </a:xfrm>
            <a:custGeom>
              <a:avLst/>
              <a:gdLst>
                <a:gd name="T0" fmla="*/ 7 w 42"/>
                <a:gd name="T1" fmla="*/ 43 h 43"/>
                <a:gd name="T2" fmla="*/ 20 w 42"/>
                <a:gd name="T3" fmla="*/ 30 h 43"/>
                <a:gd name="T4" fmla="*/ 34 w 42"/>
                <a:gd name="T5" fmla="*/ 43 h 43"/>
                <a:gd name="T6" fmla="*/ 42 w 42"/>
                <a:gd name="T7" fmla="*/ 34 h 43"/>
                <a:gd name="T8" fmla="*/ 29 w 42"/>
                <a:gd name="T9" fmla="*/ 21 h 43"/>
                <a:gd name="T10" fmla="*/ 42 w 42"/>
                <a:gd name="T11" fmla="*/ 9 h 43"/>
                <a:gd name="T12" fmla="*/ 34 w 42"/>
                <a:gd name="T13" fmla="*/ 0 h 43"/>
                <a:gd name="T14" fmla="*/ 20 w 42"/>
                <a:gd name="T15" fmla="*/ 14 h 43"/>
                <a:gd name="T16" fmla="*/ 7 w 42"/>
                <a:gd name="T17" fmla="*/ 0 h 43"/>
                <a:gd name="T18" fmla="*/ 0 w 42"/>
                <a:gd name="T19" fmla="*/ 9 h 43"/>
                <a:gd name="T20" fmla="*/ 12 w 42"/>
                <a:gd name="T21" fmla="*/ 21 h 43"/>
                <a:gd name="T22" fmla="*/ 0 w 42"/>
                <a:gd name="T23" fmla="*/ 34 h 43"/>
                <a:gd name="T24" fmla="*/ 7 w 42"/>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7" y="43"/>
                  </a:moveTo>
                  <a:lnTo>
                    <a:pt x="20" y="30"/>
                  </a:lnTo>
                  <a:lnTo>
                    <a:pt x="34" y="43"/>
                  </a:lnTo>
                  <a:lnTo>
                    <a:pt x="42" y="34"/>
                  </a:lnTo>
                  <a:lnTo>
                    <a:pt x="29" y="21"/>
                  </a:lnTo>
                  <a:lnTo>
                    <a:pt x="42" y="9"/>
                  </a:lnTo>
                  <a:lnTo>
                    <a:pt x="34" y="0"/>
                  </a:lnTo>
                  <a:lnTo>
                    <a:pt x="20" y="14"/>
                  </a:lnTo>
                  <a:lnTo>
                    <a:pt x="7" y="0"/>
                  </a:lnTo>
                  <a:lnTo>
                    <a:pt x="0" y="9"/>
                  </a:lnTo>
                  <a:lnTo>
                    <a:pt x="12" y="21"/>
                  </a:lnTo>
                  <a:lnTo>
                    <a:pt x="0" y="34"/>
                  </a:lnTo>
                  <a:lnTo>
                    <a:pt x="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22" name="Freeform 117">
              <a:extLst>
                <a:ext uri="{FF2B5EF4-FFF2-40B4-BE49-F238E27FC236}">
                  <a16:creationId xmlns:a16="http://schemas.microsoft.com/office/drawing/2014/main" id="{DE3EE429-CE59-737E-FCA8-FD01344C0D05}"/>
                </a:ext>
              </a:extLst>
            </p:cNvPr>
            <p:cNvSpPr>
              <a:spLocks/>
            </p:cNvSpPr>
            <p:nvPr/>
          </p:nvSpPr>
          <p:spPr bwMode="auto">
            <a:xfrm>
              <a:off x="7785100" y="1762126"/>
              <a:ext cx="66675" cy="68263"/>
            </a:xfrm>
            <a:custGeom>
              <a:avLst/>
              <a:gdLst>
                <a:gd name="T0" fmla="*/ 7 w 42"/>
                <a:gd name="T1" fmla="*/ 43 h 43"/>
                <a:gd name="T2" fmla="*/ 20 w 42"/>
                <a:gd name="T3" fmla="*/ 30 h 43"/>
                <a:gd name="T4" fmla="*/ 34 w 42"/>
                <a:gd name="T5" fmla="*/ 43 h 43"/>
                <a:gd name="T6" fmla="*/ 42 w 42"/>
                <a:gd name="T7" fmla="*/ 34 h 43"/>
                <a:gd name="T8" fmla="*/ 29 w 42"/>
                <a:gd name="T9" fmla="*/ 22 h 43"/>
                <a:gd name="T10" fmla="*/ 42 w 42"/>
                <a:gd name="T11" fmla="*/ 9 h 43"/>
                <a:gd name="T12" fmla="*/ 34 w 42"/>
                <a:gd name="T13" fmla="*/ 0 h 43"/>
                <a:gd name="T14" fmla="*/ 20 w 42"/>
                <a:gd name="T15" fmla="*/ 14 h 43"/>
                <a:gd name="T16" fmla="*/ 7 w 42"/>
                <a:gd name="T17" fmla="*/ 0 h 43"/>
                <a:gd name="T18" fmla="*/ 0 w 42"/>
                <a:gd name="T19" fmla="*/ 9 h 43"/>
                <a:gd name="T20" fmla="*/ 12 w 42"/>
                <a:gd name="T21" fmla="*/ 22 h 43"/>
                <a:gd name="T22" fmla="*/ 0 w 42"/>
                <a:gd name="T23" fmla="*/ 34 h 43"/>
                <a:gd name="T24" fmla="*/ 7 w 42"/>
                <a:gd name="T25"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3">
                  <a:moveTo>
                    <a:pt x="7" y="43"/>
                  </a:moveTo>
                  <a:lnTo>
                    <a:pt x="20" y="30"/>
                  </a:lnTo>
                  <a:lnTo>
                    <a:pt x="34" y="43"/>
                  </a:lnTo>
                  <a:lnTo>
                    <a:pt x="42" y="34"/>
                  </a:lnTo>
                  <a:lnTo>
                    <a:pt x="29" y="22"/>
                  </a:lnTo>
                  <a:lnTo>
                    <a:pt x="42" y="9"/>
                  </a:lnTo>
                  <a:lnTo>
                    <a:pt x="34" y="0"/>
                  </a:lnTo>
                  <a:lnTo>
                    <a:pt x="20" y="14"/>
                  </a:lnTo>
                  <a:lnTo>
                    <a:pt x="7" y="0"/>
                  </a:lnTo>
                  <a:lnTo>
                    <a:pt x="0" y="9"/>
                  </a:lnTo>
                  <a:lnTo>
                    <a:pt x="12" y="22"/>
                  </a:lnTo>
                  <a:lnTo>
                    <a:pt x="0" y="34"/>
                  </a:lnTo>
                  <a:lnTo>
                    <a:pt x="7"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23" name="Freeform 118">
              <a:extLst>
                <a:ext uri="{FF2B5EF4-FFF2-40B4-BE49-F238E27FC236}">
                  <a16:creationId xmlns:a16="http://schemas.microsoft.com/office/drawing/2014/main" id="{91EE6148-591D-5EB3-6916-156278FE5FA6}"/>
                </a:ext>
              </a:extLst>
            </p:cNvPr>
            <p:cNvSpPr>
              <a:spLocks/>
            </p:cNvSpPr>
            <p:nvPr/>
          </p:nvSpPr>
          <p:spPr bwMode="auto">
            <a:xfrm>
              <a:off x="7575550" y="1971676"/>
              <a:ext cx="68263" cy="66675"/>
            </a:xfrm>
            <a:custGeom>
              <a:avLst/>
              <a:gdLst>
                <a:gd name="T0" fmla="*/ 9 w 43"/>
                <a:gd name="T1" fmla="*/ 42 h 42"/>
                <a:gd name="T2" fmla="*/ 21 w 43"/>
                <a:gd name="T3" fmla="*/ 29 h 42"/>
                <a:gd name="T4" fmla="*/ 34 w 43"/>
                <a:gd name="T5" fmla="*/ 42 h 42"/>
                <a:gd name="T6" fmla="*/ 43 w 43"/>
                <a:gd name="T7" fmla="*/ 34 h 42"/>
                <a:gd name="T8" fmla="*/ 30 w 43"/>
                <a:gd name="T9" fmla="*/ 20 h 42"/>
                <a:gd name="T10" fmla="*/ 43 w 43"/>
                <a:gd name="T11" fmla="*/ 7 h 42"/>
                <a:gd name="T12" fmla="*/ 34 w 43"/>
                <a:gd name="T13" fmla="*/ 0 h 42"/>
                <a:gd name="T14" fmla="*/ 21 w 43"/>
                <a:gd name="T15" fmla="*/ 12 h 42"/>
                <a:gd name="T16" fmla="*/ 9 w 43"/>
                <a:gd name="T17" fmla="*/ 0 h 42"/>
                <a:gd name="T18" fmla="*/ 0 w 43"/>
                <a:gd name="T19" fmla="*/ 7 h 42"/>
                <a:gd name="T20" fmla="*/ 14 w 43"/>
                <a:gd name="T21" fmla="*/ 20 h 42"/>
                <a:gd name="T22" fmla="*/ 0 w 43"/>
                <a:gd name="T23" fmla="*/ 34 h 42"/>
                <a:gd name="T24" fmla="*/ 9 w 43"/>
                <a:gd name="T25"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 h="42">
                  <a:moveTo>
                    <a:pt x="9" y="42"/>
                  </a:moveTo>
                  <a:lnTo>
                    <a:pt x="21" y="29"/>
                  </a:lnTo>
                  <a:lnTo>
                    <a:pt x="34" y="42"/>
                  </a:lnTo>
                  <a:lnTo>
                    <a:pt x="43" y="34"/>
                  </a:lnTo>
                  <a:lnTo>
                    <a:pt x="30" y="20"/>
                  </a:lnTo>
                  <a:lnTo>
                    <a:pt x="43" y="7"/>
                  </a:lnTo>
                  <a:lnTo>
                    <a:pt x="34" y="0"/>
                  </a:lnTo>
                  <a:lnTo>
                    <a:pt x="21" y="12"/>
                  </a:lnTo>
                  <a:lnTo>
                    <a:pt x="9" y="0"/>
                  </a:lnTo>
                  <a:lnTo>
                    <a:pt x="0" y="7"/>
                  </a:lnTo>
                  <a:lnTo>
                    <a:pt x="14" y="20"/>
                  </a:lnTo>
                  <a:lnTo>
                    <a:pt x="0" y="34"/>
                  </a:lnTo>
                  <a:lnTo>
                    <a:pt x="9"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24" name="Freeform 119">
              <a:extLst>
                <a:ext uri="{FF2B5EF4-FFF2-40B4-BE49-F238E27FC236}">
                  <a16:creationId xmlns:a16="http://schemas.microsoft.com/office/drawing/2014/main" id="{A077F032-869D-A318-3E21-DD40D002A8F4}"/>
                </a:ext>
              </a:extLst>
            </p:cNvPr>
            <p:cNvSpPr>
              <a:spLocks/>
            </p:cNvSpPr>
            <p:nvPr/>
          </p:nvSpPr>
          <p:spPr bwMode="auto">
            <a:xfrm>
              <a:off x="7429500" y="1690688"/>
              <a:ext cx="477838" cy="477838"/>
            </a:xfrm>
            <a:custGeom>
              <a:avLst/>
              <a:gdLst>
                <a:gd name="T0" fmla="*/ 12 w 301"/>
                <a:gd name="T1" fmla="*/ 290 h 301"/>
                <a:gd name="T2" fmla="*/ 12 w 301"/>
                <a:gd name="T3" fmla="*/ 0 h 301"/>
                <a:gd name="T4" fmla="*/ 0 w 301"/>
                <a:gd name="T5" fmla="*/ 0 h 301"/>
                <a:gd name="T6" fmla="*/ 0 w 301"/>
                <a:gd name="T7" fmla="*/ 301 h 301"/>
                <a:gd name="T8" fmla="*/ 301 w 301"/>
                <a:gd name="T9" fmla="*/ 301 h 301"/>
                <a:gd name="T10" fmla="*/ 301 w 301"/>
                <a:gd name="T11" fmla="*/ 290 h 301"/>
                <a:gd name="T12" fmla="*/ 12 w 301"/>
                <a:gd name="T13" fmla="*/ 290 h 301"/>
              </a:gdLst>
              <a:ahLst/>
              <a:cxnLst>
                <a:cxn ang="0">
                  <a:pos x="T0" y="T1"/>
                </a:cxn>
                <a:cxn ang="0">
                  <a:pos x="T2" y="T3"/>
                </a:cxn>
                <a:cxn ang="0">
                  <a:pos x="T4" y="T5"/>
                </a:cxn>
                <a:cxn ang="0">
                  <a:pos x="T6" y="T7"/>
                </a:cxn>
                <a:cxn ang="0">
                  <a:pos x="T8" y="T9"/>
                </a:cxn>
                <a:cxn ang="0">
                  <a:pos x="T10" y="T11"/>
                </a:cxn>
                <a:cxn ang="0">
                  <a:pos x="T12" y="T13"/>
                </a:cxn>
              </a:cxnLst>
              <a:rect l="0" t="0" r="r" b="b"/>
              <a:pathLst>
                <a:path w="301" h="301">
                  <a:moveTo>
                    <a:pt x="12" y="290"/>
                  </a:moveTo>
                  <a:lnTo>
                    <a:pt x="12" y="0"/>
                  </a:lnTo>
                  <a:lnTo>
                    <a:pt x="0" y="0"/>
                  </a:lnTo>
                  <a:lnTo>
                    <a:pt x="0" y="301"/>
                  </a:lnTo>
                  <a:lnTo>
                    <a:pt x="301" y="301"/>
                  </a:lnTo>
                  <a:lnTo>
                    <a:pt x="301" y="290"/>
                  </a:lnTo>
                  <a:lnTo>
                    <a:pt x="12" y="2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sp>
          <p:nvSpPr>
            <p:cNvPr id="25" name="Freeform 120">
              <a:extLst>
                <a:ext uri="{FF2B5EF4-FFF2-40B4-BE49-F238E27FC236}">
                  <a16:creationId xmlns:a16="http://schemas.microsoft.com/office/drawing/2014/main" id="{93FCCD4F-B4AF-6500-51B0-2719E5C017B8}"/>
                </a:ext>
              </a:extLst>
            </p:cNvPr>
            <p:cNvSpPr>
              <a:spLocks noEditPoints="1"/>
            </p:cNvSpPr>
            <p:nvPr/>
          </p:nvSpPr>
          <p:spPr bwMode="auto">
            <a:xfrm>
              <a:off x="6694488" y="1560513"/>
              <a:ext cx="1308100" cy="1309688"/>
            </a:xfrm>
            <a:custGeom>
              <a:avLst/>
              <a:gdLst>
                <a:gd name="T0" fmla="*/ 824 w 824"/>
                <a:gd name="T1" fmla="*/ 825 h 825"/>
                <a:gd name="T2" fmla="*/ 0 w 824"/>
                <a:gd name="T3" fmla="*/ 825 h 825"/>
                <a:gd name="T4" fmla="*/ 0 w 824"/>
                <a:gd name="T5" fmla="*/ 0 h 825"/>
                <a:gd name="T6" fmla="*/ 824 w 824"/>
                <a:gd name="T7" fmla="*/ 0 h 825"/>
                <a:gd name="T8" fmla="*/ 824 w 824"/>
                <a:gd name="T9" fmla="*/ 825 h 825"/>
                <a:gd name="T10" fmla="*/ 29 w 824"/>
                <a:gd name="T11" fmla="*/ 796 h 825"/>
                <a:gd name="T12" fmla="*/ 795 w 824"/>
                <a:gd name="T13" fmla="*/ 796 h 825"/>
                <a:gd name="T14" fmla="*/ 795 w 824"/>
                <a:gd name="T15" fmla="*/ 29 h 825"/>
                <a:gd name="T16" fmla="*/ 29 w 824"/>
                <a:gd name="T17" fmla="*/ 29 h 825"/>
                <a:gd name="T18" fmla="*/ 29 w 824"/>
                <a:gd name="T19" fmla="*/ 796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4" h="825">
                  <a:moveTo>
                    <a:pt x="824" y="825"/>
                  </a:moveTo>
                  <a:lnTo>
                    <a:pt x="0" y="825"/>
                  </a:lnTo>
                  <a:lnTo>
                    <a:pt x="0" y="0"/>
                  </a:lnTo>
                  <a:lnTo>
                    <a:pt x="824" y="0"/>
                  </a:lnTo>
                  <a:lnTo>
                    <a:pt x="824" y="825"/>
                  </a:lnTo>
                  <a:close/>
                  <a:moveTo>
                    <a:pt x="29" y="796"/>
                  </a:moveTo>
                  <a:lnTo>
                    <a:pt x="795" y="796"/>
                  </a:lnTo>
                  <a:lnTo>
                    <a:pt x="795" y="29"/>
                  </a:lnTo>
                  <a:lnTo>
                    <a:pt x="29" y="29"/>
                  </a:lnTo>
                  <a:lnTo>
                    <a:pt x="29" y="7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7105" tIns="43552" rIns="87105" bIns="43552" numCol="1" anchor="t" anchorCtr="0" compatLnSpc="1">
              <a:prstTxWarp prst="textNoShape">
                <a:avLst/>
              </a:prstTxWarp>
            </a:bodyPr>
            <a:lstStyle/>
            <a:p>
              <a:endParaRPr lang="zh-CN" altLang="en-US" sz="2400">
                <a:cs typeface="+mn-ea"/>
                <a:sym typeface="+mn-lt"/>
              </a:endParaRPr>
            </a:p>
          </p:txBody>
        </p:sp>
      </p:grpSp>
    </p:spTree>
    <p:extLst>
      <p:ext uri="{BB962C8B-B14F-4D97-AF65-F5344CB8AC3E}">
        <p14:creationId xmlns:p14="http://schemas.microsoft.com/office/powerpoint/2010/main" val="321483558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556719" y="639584"/>
            <a:ext cx="1437217" cy="1065212"/>
          </a:xfrm>
          <a:prstGeom prst="rect">
            <a:avLst/>
          </a:prstGeom>
          <a:solidFill>
            <a:srgbClr val="EB5760"/>
          </a:solidFill>
          <a:ln w="12700" cap="flat" cmpd="sng" algn="ctr">
            <a:noFill/>
            <a:prstDash val="solid"/>
            <a:miter lim="800000"/>
          </a:ln>
          <a:effectLst/>
        </p:spPr>
        <p:txBody>
          <a:bodyPr lIns="121917" tIns="60958" rIns="121917" bIns="60958" anchor="ctr"/>
          <a:lstStyle/>
          <a:p>
            <a:pPr algn="ctr" hangingPunct="0">
              <a:defRPr/>
            </a:pPr>
            <a:r>
              <a:rPr lang="zh-CN" altLang="en-US" sz="7200" kern="0">
                <a:solidFill>
                  <a:srgbClr val="FFFFFF"/>
                </a:solidFill>
                <a:latin typeface="微软雅黑" panose="020B0503020204020204" pitchFamily="34" charset="-122"/>
                <a:ea typeface="微软雅黑" panose="020B0503020204020204" pitchFamily="34" charset="-122"/>
                <a:cs typeface="Calibri" panose="020F0502020204030204"/>
                <a:sym typeface="Calibri" panose="020F0502020204030204"/>
              </a:rPr>
              <a:t>目</a:t>
            </a:r>
          </a:p>
        </p:txBody>
      </p:sp>
      <p:sp>
        <p:nvSpPr>
          <p:cNvPr id="7" name="矩形 6"/>
          <p:cNvSpPr/>
          <p:nvPr>
            <p:custDataLst>
              <p:tags r:id="rId2"/>
            </p:custDataLst>
          </p:nvPr>
        </p:nvSpPr>
        <p:spPr>
          <a:xfrm>
            <a:off x="1259327" y="1555607"/>
            <a:ext cx="1016000" cy="754063"/>
          </a:xfrm>
          <a:prstGeom prst="rect">
            <a:avLst/>
          </a:prstGeom>
          <a:solidFill>
            <a:srgbClr val="FFFFFF"/>
          </a:solidFill>
          <a:ln w="12700" cap="flat" cmpd="sng" algn="ctr">
            <a:solidFill>
              <a:schemeClr val="tx2">
                <a:lumMod val="40000"/>
                <a:lumOff val="60000"/>
              </a:schemeClr>
            </a:solidFill>
            <a:prstDash val="solid"/>
            <a:miter lim="800000"/>
          </a:ln>
          <a:effectLst/>
        </p:spPr>
        <p:txBody>
          <a:bodyPr lIns="121917" tIns="60958" rIns="121917" bIns="60958" anchor="ctr"/>
          <a:lstStyle/>
          <a:p>
            <a:pPr algn="ctr" hangingPunct="0">
              <a:defRPr/>
            </a:pPr>
            <a:r>
              <a:rPr lang="zh-CN" altLang="en-US" sz="4800" b="1" kern="0">
                <a:solidFill>
                  <a:srgbClr val="EB5760"/>
                </a:solidFill>
                <a:latin typeface="微软雅黑" panose="020B0503020204020204" pitchFamily="34" charset="-122"/>
                <a:ea typeface="微软雅黑" panose="020B0503020204020204" pitchFamily="34" charset="-122"/>
                <a:cs typeface="Calibri" panose="020F0502020204030204"/>
                <a:sym typeface="Calibri" panose="020F0502020204030204"/>
              </a:rPr>
              <a:t>录</a:t>
            </a:r>
          </a:p>
        </p:txBody>
      </p:sp>
      <p:sp>
        <p:nvSpPr>
          <p:cNvPr id="8" name="文本框 35"/>
          <p:cNvSpPr txBox="1"/>
          <p:nvPr>
            <p:custDataLst>
              <p:tags r:id="rId3"/>
            </p:custDataLst>
          </p:nvPr>
        </p:nvSpPr>
        <p:spPr>
          <a:xfrm>
            <a:off x="2275328" y="1910616"/>
            <a:ext cx="1154156" cy="4199544"/>
          </a:xfrm>
          <a:prstGeom prst="rect">
            <a:avLst/>
          </a:prstGeom>
          <a:noFill/>
        </p:spPr>
        <p:txBody>
          <a:bodyPr vert="eaVert" wrap="none" lIns="121917" tIns="60958" rIns="121917" bIns="60958">
            <a:spAutoFit/>
          </a:bodyPr>
          <a:lstStyle/>
          <a:p>
            <a:pPr hangingPunct="0">
              <a:defRPr/>
            </a:pPr>
            <a:r>
              <a:rPr lang="en-US" altLang="zh-CN" sz="5900" kern="0">
                <a:ln w="0"/>
                <a:gradFill>
                  <a:gsLst>
                    <a:gs pos="21000">
                      <a:srgbClr val="53575C"/>
                    </a:gs>
                    <a:gs pos="88000">
                      <a:srgbClr val="C5C7CA"/>
                    </a:gs>
                  </a:gsLst>
                  <a:lin ang="5400000"/>
                </a:gradFill>
                <a:latin typeface="微软雅黑" panose="020B0503020204020204" pitchFamily="34" charset="-122"/>
                <a:ea typeface="微软雅黑" panose="020B0503020204020204" pitchFamily="34" charset="-122"/>
                <a:cs typeface="Calibri" panose="020F0502020204030204"/>
                <a:sym typeface="Calibri" panose="020F0502020204030204"/>
              </a:rPr>
              <a:t>CONTENTS</a:t>
            </a:r>
            <a:endParaRPr lang="zh-CN" altLang="en-US" sz="5900" kern="0">
              <a:ln w="0"/>
              <a:gradFill>
                <a:gsLst>
                  <a:gs pos="21000">
                    <a:srgbClr val="53575C"/>
                  </a:gs>
                  <a:gs pos="88000">
                    <a:srgbClr val="C5C7CA"/>
                  </a:gs>
                </a:gsLst>
                <a:lin ang="5400000"/>
              </a:gra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
        <p:nvSpPr>
          <p:cNvPr id="9" name="文本框 39"/>
          <p:cNvSpPr txBox="1">
            <a:spLocks noChangeArrowheads="1"/>
          </p:cNvSpPr>
          <p:nvPr>
            <p:custDataLst>
              <p:tags r:id="rId4"/>
            </p:custDataLst>
          </p:nvPr>
        </p:nvSpPr>
        <p:spPr bwMode="auto">
          <a:xfrm>
            <a:off x="4082470" y="1685767"/>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1</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0" name="文本框 41"/>
          <p:cNvSpPr txBox="1"/>
          <p:nvPr>
            <p:custDataLst>
              <p:tags r:id="rId5"/>
            </p:custDataLst>
          </p:nvPr>
        </p:nvSpPr>
        <p:spPr>
          <a:xfrm>
            <a:off x="5087888" y="1791545"/>
            <a:ext cx="3826073" cy="437881"/>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algn="ctr" hangingPunct="0">
              <a:defRPr sz="7200"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pPr algn="l"/>
            <a:r>
              <a:rPr lang="zh-CN" altLang="en-US" sz="2000" b="1">
                <a:solidFill>
                  <a:srgbClr val="EB5760"/>
                </a:solidFill>
                <a:sym typeface="Calibri" panose="020F0502020204030204"/>
              </a:rPr>
              <a:t>项目背景</a:t>
            </a:r>
          </a:p>
        </p:txBody>
      </p:sp>
      <p:cxnSp>
        <p:nvCxnSpPr>
          <p:cNvPr id="11" name="直接连接符 42"/>
          <p:cNvCxnSpPr>
            <a:cxnSpLocks noChangeShapeType="1"/>
          </p:cNvCxnSpPr>
          <p:nvPr>
            <p:custDataLst>
              <p:tags r:id="rId6"/>
            </p:custDataLst>
          </p:nvPr>
        </p:nvCxnSpPr>
        <p:spPr bwMode="auto">
          <a:xfrm flipV="1">
            <a:off x="8742279" y="2229425"/>
            <a:ext cx="1644339" cy="1"/>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2" name="文本框 43"/>
          <p:cNvSpPr txBox="1">
            <a:spLocks noChangeArrowheads="1"/>
          </p:cNvSpPr>
          <p:nvPr>
            <p:custDataLst>
              <p:tags r:id="rId7"/>
            </p:custDataLst>
          </p:nvPr>
        </p:nvSpPr>
        <p:spPr bwMode="auto">
          <a:xfrm>
            <a:off x="4082470" y="2252105"/>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2</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3" name="文本框 45"/>
          <p:cNvSpPr txBox="1"/>
          <p:nvPr>
            <p:custDataLst>
              <p:tags r:id="rId8"/>
            </p:custDataLst>
          </p:nvPr>
        </p:nvSpPr>
        <p:spPr>
          <a:xfrm>
            <a:off x="5087888" y="2350433"/>
            <a:ext cx="3826073" cy="437884"/>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项目目标</a:t>
            </a:r>
          </a:p>
        </p:txBody>
      </p:sp>
      <p:cxnSp>
        <p:nvCxnSpPr>
          <p:cNvPr id="14" name="直接连接符 46"/>
          <p:cNvCxnSpPr>
            <a:cxnSpLocks noChangeShapeType="1"/>
          </p:cNvCxnSpPr>
          <p:nvPr>
            <p:custDataLst>
              <p:tags r:id="rId9"/>
            </p:custDataLst>
          </p:nvPr>
        </p:nvCxnSpPr>
        <p:spPr bwMode="auto">
          <a:xfrm flipV="1">
            <a:off x="8756789" y="2787614"/>
            <a:ext cx="1629829" cy="703"/>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5" name="文本框 47"/>
          <p:cNvSpPr txBox="1">
            <a:spLocks noChangeArrowheads="1"/>
          </p:cNvSpPr>
          <p:nvPr>
            <p:custDataLst>
              <p:tags r:id="rId10"/>
            </p:custDataLst>
          </p:nvPr>
        </p:nvSpPr>
        <p:spPr bwMode="auto">
          <a:xfrm>
            <a:off x="4082470" y="2818443"/>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3</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6" name="文本框 49"/>
          <p:cNvSpPr txBox="1"/>
          <p:nvPr>
            <p:custDataLst>
              <p:tags r:id="rId11"/>
            </p:custDataLst>
          </p:nvPr>
        </p:nvSpPr>
        <p:spPr>
          <a:xfrm>
            <a:off x="5087888" y="2909324"/>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项目范围</a:t>
            </a:r>
          </a:p>
        </p:txBody>
      </p:sp>
      <p:cxnSp>
        <p:nvCxnSpPr>
          <p:cNvPr id="17" name="直接连接符 50"/>
          <p:cNvCxnSpPr>
            <a:cxnSpLocks noChangeShapeType="1"/>
          </p:cNvCxnSpPr>
          <p:nvPr>
            <p:custDataLst>
              <p:tags r:id="rId12"/>
            </p:custDataLst>
          </p:nvPr>
        </p:nvCxnSpPr>
        <p:spPr bwMode="auto">
          <a:xfrm flipV="1">
            <a:off x="8756789" y="3348554"/>
            <a:ext cx="1629829" cy="1406"/>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8" name="文本框 51"/>
          <p:cNvSpPr txBox="1">
            <a:spLocks noChangeArrowheads="1"/>
          </p:cNvSpPr>
          <p:nvPr>
            <p:custDataLst>
              <p:tags r:id="rId13"/>
            </p:custDataLst>
          </p:nvPr>
        </p:nvSpPr>
        <p:spPr bwMode="auto">
          <a:xfrm>
            <a:off x="4082470" y="3384781"/>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4</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9" name="文本框 53"/>
          <p:cNvSpPr txBox="1"/>
          <p:nvPr>
            <p:custDataLst>
              <p:tags r:id="rId14"/>
            </p:custDataLst>
          </p:nvPr>
        </p:nvSpPr>
        <p:spPr>
          <a:xfrm>
            <a:off x="5087888" y="3470967"/>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项目里程碑计划</a:t>
            </a:r>
          </a:p>
        </p:txBody>
      </p:sp>
      <p:cxnSp>
        <p:nvCxnSpPr>
          <p:cNvPr id="20" name="直接连接符 54"/>
          <p:cNvCxnSpPr>
            <a:cxnSpLocks noChangeShapeType="1"/>
          </p:cNvCxnSpPr>
          <p:nvPr>
            <p:custDataLst>
              <p:tags r:id="rId15"/>
            </p:custDataLst>
          </p:nvPr>
        </p:nvCxnSpPr>
        <p:spPr bwMode="auto">
          <a:xfrm flipV="1">
            <a:off x="8843637" y="3909495"/>
            <a:ext cx="1542981" cy="2108"/>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1" name="文本框 55"/>
          <p:cNvSpPr txBox="1">
            <a:spLocks noChangeArrowheads="1"/>
          </p:cNvSpPr>
          <p:nvPr>
            <p:custDataLst>
              <p:tags r:id="rId16"/>
            </p:custDataLst>
          </p:nvPr>
        </p:nvSpPr>
        <p:spPr bwMode="auto">
          <a:xfrm>
            <a:off x="4082470" y="3951119"/>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5</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22" name="文本框 57"/>
          <p:cNvSpPr txBox="1"/>
          <p:nvPr>
            <p:custDataLst>
              <p:tags r:id="rId17"/>
            </p:custDataLst>
          </p:nvPr>
        </p:nvSpPr>
        <p:spPr>
          <a:xfrm>
            <a:off x="5087888" y="4032610"/>
            <a:ext cx="3826073" cy="437884"/>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项目产出一览表</a:t>
            </a:r>
          </a:p>
        </p:txBody>
      </p:sp>
      <p:cxnSp>
        <p:nvCxnSpPr>
          <p:cNvPr id="23" name="直接连接符 58"/>
          <p:cNvCxnSpPr>
            <a:cxnSpLocks noChangeShapeType="1"/>
          </p:cNvCxnSpPr>
          <p:nvPr>
            <p:custDataLst>
              <p:tags r:id="rId18"/>
            </p:custDataLst>
          </p:nvPr>
        </p:nvCxnSpPr>
        <p:spPr bwMode="auto">
          <a:xfrm flipV="1">
            <a:off x="8843637" y="4467684"/>
            <a:ext cx="1542981" cy="281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4" name="文本框 59"/>
          <p:cNvSpPr txBox="1">
            <a:spLocks noChangeArrowheads="1"/>
          </p:cNvSpPr>
          <p:nvPr>
            <p:custDataLst>
              <p:tags r:id="rId19"/>
            </p:custDataLst>
          </p:nvPr>
        </p:nvSpPr>
        <p:spPr bwMode="auto">
          <a:xfrm>
            <a:off x="4082470" y="4517457"/>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6</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25" name="文本框 61"/>
          <p:cNvSpPr txBox="1"/>
          <p:nvPr>
            <p:custDataLst>
              <p:tags r:id="rId20"/>
            </p:custDataLst>
          </p:nvPr>
        </p:nvSpPr>
        <p:spPr>
          <a:xfrm>
            <a:off x="5087888" y="4591501"/>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项目人员及任务</a:t>
            </a:r>
          </a:p>
        </p:txBody>
      </p:sp>
      <p:sp>
        <p:nvSpPr>
          <p:cNvPr id="26" name="文本框 62"/>
          <p:cNvSpPr txBox="1">
            <a:spLocks noChangeArrowheads="1"/>
          </p:cNvSpPr>
          <p:nvPr>
            <p:custDataLst>
              <p:tags r:id="rId21"/>
            </p:custDataLst>
          </p:nvPr>
        </p:nvSpPr>
        <p:spPr bwMode="auto">
          <a:xfrm>
            <a:off x="4082470" y="5083795"/>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7</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cxnSp>
        <p:nvCxnSpPr>
          <p:cNvPr id="27" name="直接连接符 63"/>
          <p:cNvCxnSpPr>
            <a:cxnSpLocks noChangeShapeType="1"/>
          </p:cNvCxnSpPr>
          <p:nvPr>
            <p:custDataLst>
              <p:tags r:id="rId22"/>
            </p:custDataLst>
          </p:nvPr>
        </p:nvCxnSpPr>
        <p:spPr bwMode="auto">
          <a:xfrm>
            <a:off x="8756785" y="5014930"/>
            <a:ext cx="1629833" cy="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8" name="文本框 61"/>
          <p:cNvSpPr txBox="1"/>
          <p:nvPr>
            <p:custDataLst>
              <p:tags r:id="rId23"/>
            </p:custDataLst>
          </p:nvPr>
        </p:nvSpPr>
        <p:spPr>
          <a:xfrm>
            <a:off x="5087888" y="5153144"/>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项目预算</a:t>
            </a:r>
          </a:p>
        </p:txBody>
      </p:sp>
      <p:cxnSp>
        <p:nvCxnSpPr>
          <p:cNvPr id="29" name="直接连接符 63"/>
          <p:cNvCxnSpPr>
            <a:cxnSpLocks noChangeShapeType="1"/>
          </p:cNvCxnSpPr>
          <p:nvPr>
            <p:custDataLst>
              <p:tags r:id="rId24"/>
            </p:custDataLst>
          </p:nvPr>
        </p:nvCxnSpPr>
        <p:spPr bwMode="auto">
          <a:xfrm>
            <a:off x="8814719" y="5585176"/>
            <a:ext cx="1571899" cy="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 name="文本框 62">
            <a:extLst>
              <a:ext uri="{FF2B5EF4-FFF2-40B4-BE49-F238E27FC236}">
                <a16:creationId xmlns:a16="http://schemas.microsoft.com/office/drawing/2014/main" id="{79B10456-6E49-6473-2A09-8AF969DD2945}"/>
              </a:ext>
            </a:extLst>
          </p:cNvPr>
          <p:cNvSpPr txBox="1">
            <a:spLocks noChangeArrowheads="1"/>
          </p:cNvSpPr>
          <p:nvPr>
            <p:custDataLst>
              <p:tags r:id="rId25"/>
            </p:custDataLst>
          </p:nvPr>
        </p:nvSpPr>
        <p:spPr bwMode="auto">
          <a:xfrm>
            <a:off x="4088955" y="5635029"/>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8</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3" name="文本框 61">
            <a:extLst>
              <a:ext uri="{FF2B5EF4-FFF2-40B4-BE49-F238E27FC236}">
                <a16:creationId xmlns:a16="http://schemas.microsoft.com/office/drawing/2014/main" id="{9E001142-7690-FE48-658B-824E2C2F8F98}"/>
              </a:ext>
            </a:extLst>
          </p:cNvPr>
          <p:cNvSpPr txBox="1"/>
          <p:nvPr>
            <p:custDataLst>
              <p:tags r:id="rId26"/>
            </p:custDataLst>
          </p:nvPr>
        </p:nvSpPr>
        <p:spPr>
          <a:xfrm>
            <a:off x="5094373" y="5704378"/>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风险与策略</a:t>
            </a:r>
          </a:p>
        </p:txBody>
      </p:sp>
      <p:cxnSp>
        <p:nvCxnSpPr>
          <p:cNvPr id="4" name="直接连接符 63">
            <a:extLst>
              <a:ext uri="{FF2B5EF4-FFF2-40B4-BE49-F238E27FC236}">
                <a16:creationId xmlns:a16="http://schemas.microsoft.com/office/drawing/2014/main" id="{EBE85479-158B-CC13-7A20-78C59ADFC377}"/>
              </a:ext>
            </a:extLst>
          </p:cNvPr>
          <p:cNvCxnSpPr>
            <a:cxnSpLocks noChangeShapeType="1"/>
          </p:cNvCxnSpPr>
          <p:nvPr>
            <p:custDataLst>
              <p:tags r:id="rId27"/>
            </p:custDataLst>
          </p:nvPr>
        </p:nvCxnSpPr>
        <p:spPr bwMode="auto">
          <a:xfrm>
            <a:off x="8889298" y="6136410"/>
            <a:ext cx="1571899" cy="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A4E7C-E9A0-4990-E6FA-3EE2FDD739B2}"/>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D93AA25B-5EA0-F930-F8B3-314DEEF05657}"/>
              </a:ext>
            </a:extLst>
          </p:cNvPr>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a:extLst>
              <a:ext uri="{FF2B5EF4-FFF2-40B4-BE49-F238E27FC236}">
                <a16:creationId xmlns:a16="http://schemas.microsoft.com/office/drawing/2014/main" id="{7CF99E70-8F06-6346-EC9A-69F63FF9D83C}"/>
              </a:ext>
            </a:extLst>
          </p:cNvPr>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8" name="文本框 7">
            <a:extLst>
              <a:ext uri="{FF2B5EF4-FFF2-40B4-BE49-F238E27FC236}">
                <a16:creationId xmlns:a16="http://schemas.microsoft.com/office/drawing/2014/main" id="{8AD5A079-0967-93BF-ECF8-0170C472A3DA}"/>
              </a:ext>
            </a:extLst>
          </p:cNvPr>
          <p:cNvSpPr txBox="1"/>
          <p:nvPr/>
        </p:nvSpPr>
        <p:spPr>
          <a:xfrm>
            <a:off x="0" y="802927"/>
            <a:ext cx="12192001"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algn="ctr" defTabSz="1828800" hangingPunct="0">
              <a:defRPr/>
            </a:pPr>
            <a:r>
              <a:rPr lang="en-US" altLang="zh-CN" sz="2800" b="1" dirty="0">
                <a:solidFill>
                  <a:schemeClr val="accent6">
                    <a:lumMod val="75000"/>
                  </a:schemeClr>
                </a:solidFill>
                <a:latin typeface="微软雅黑" panose="020B0503020204020204" pitchFamily="34" charset="-122"/>
                <a:ea typeface="微软雅黑" panose="020B0503020204020204" pitchFamily="34" charset="-122"/>
                <a:cs typeface="Calibri"/>
                <a:sym typeface="Calibri" panose="020F0502020204030204"/>
              </a:rPr>
              <a:t>2024</a:t>
            </a:r>
            <a:r>
              <a:rPr lang="zh-CN" altLang="en-US" sz="2800" b="1" dirty="0">
                <a:solidFill>
                  <a:schemeClr val="accent6">
                    <a:lumMod val="75000"/>
                  </a:schemeClr>
                </a:solidFill>
                <a:latin typeface="微软雅黑" panose="020B0503020204020204" pitchFamily="34" charset="-122"/>
                <a:ea typeface="微软雅黑" panose="020B0503020204020204" pitchFamily="34" charset="-122"/>
                <a:cs typeface="Calibri"/>
                <a:sym typeface="Calibri" panose="020F0502020204030204"/>
              </a:rPr>
              <a:t>年等</a:t>
            </a:r>
            <a:r>
              <a:rPr lang="zh-CN" altLang="en-US" sz="2800" b="1" dirty="0">
                <a:solidFill>
                  <a:schemeClr val="accent6">
                    <a:lumMod val="75000"/>
                  </a:schemeClr>
                </a:solidFill>
                <a:latin typeface="Calibri"/>
                <a:ea typeface="微软雅黑"/>
                <a:cs typeface="Calibri"/>
                <a:sym typeface="Calibri" panose="020F0502020204030204"/>
              </a:rPr>
              <a:t>保测评窗口期临近，组织测评以保障业务合规</a:t>
            </a:r>
            <a:endParaRPr kumimoji="0" lang="zh-CN" altLang="en-US" sz="2400" b="1" i="0" u="none" strike="noStrike" kern="1200" cap="none" spc="0" normalizeH="0" baseline="0" noProof="0" dirty="0">
              <a:ln>
                <a:noFill/>
              </a:ln>
              <a:solidFill>
                <a:schemeClr val="accent6">
                  <a:lumMod val="75000"/>
                </a:schemeClr>
              </a:solidFill>
              <a:effectLst/>
              <a:uLnTx/>
              <a:uFillTx/>
              <a:latin typeface="Calibri"/>
              <a:ea typeface="+mj-ea"/>
              <a:cs typeface="Calibri"/>
              <a:sym typeface="Calibri" panose="020F0502020204030204"/>
            </a:endParaRPr>
          </a:p>
        </p:txBody>
      </p:sp>
      <p:sp>
        <p:nvSpPr>
          <p:cNvPr id="12" name="文本框 11">
            <a:extLst>
              <a:ext uri="{FF2B5EF4-FFF2-40B4-BE49-F238E27FC236}">
                <a16:creationId xmlns:a16="http://schemas.microsoft.com/office/drawing/2014/main" id="{4D923312-D70B-2FE6-7669-981841789E3B}"/>
              </a:ext>
            </a:extLst>
          </p:cNvPr>
          <p:cNvSpPr txBox="1"/>
          <p:nvPr/>
        </p:nvSpPr>
        <p:spPr>
          <a:xfrm>
            <a:off x="4713170" y="1673481"/>
            <a:ext cx="5999634" cy="1895519"/>
          </a:xfrm>
          <a:prstGeom prst="rect">
            <a:avLst/>
          </a:prstGeom>
          <a:solidFill>
            <a:srgbClr val="FFFFFF">
              <a:lumMod val="95000"/>
            </a:srgbClr>
          </a:solidFill>
          <a:ln w="12700" cap="flat">
            <a:noFill/>
            <a:prstDash val="sysDot"/>
            <a:miter lim="400000"/>
          </a:ln>
          <a:effectLst/>
        </p:spPr>
        <p:txBody>
          <a:bodyPr wrap="square">
            <a:spAutoFit/>
          </a:bodyPr>
          <a:lstStyle/>
          <a:p>
            <a:pPr marL="0" marR="0" lvl="0" indent="0" defTabSz="914400" eaLnBrk="1" fontAlgn="auto" latinLnBrk="0" hangingPunct="1">
              <a:lnSpc>
                <a:spcPct val="15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中国境内而言，通过等级保护</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2.0</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的认证是公司满足上市公司合规性审计与政府信息安全要求的必备动作。公司天幕大模型是公司的核心系统，在可用性以及数据安全性方面满足等级保护二级的相关要求。为了提升系统自身的安全性同时满足国家法律法规要求，与</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AI</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创新中心达成一致申请等级保护测评。</a:t>
            </a:r>
          </a:p>
        </p:txBody>
      </p:sp>
      <p:sp>
        <p:nvSpPr>
          <p:cNvPr id="13" name="îṣ1iḋe">
            <a:extLst>
              <a:ext uri="{FF2B5EF4-FFF2-40B4-BE49-F238E27FC236}">
                <a16:creationId xmlns:a16="http://schemas.microsoft.com/office/drawing/2014/main" id="{ADD6F88C-969C-09EF-8510-D676F0B983F5}"/>
              </a:ext>
            </a:extLst>
          </p:cNvPr>
          <p:cNvSpPr txBox="1"/>
          <p:nvPr/>
        </p:nvSpPr>
        <p:spPr>
          <a:xfrm>
            <a:off x="2102478" y="2189099"/>
            <a:ext cx="2196979" cy="844757"/>
          </a:xfrm>
          <a:prstGeom prst="rect">
            <a:avLst/>
          </a:prstGeom>
          <a:solidFill>
            <a:srgbClr val="548BB7"/>
          </a:solidFill>
          <a:ln>
            <a:noFill/>
          </a:ln>
        </p:spPr>
        <p:txBody>
          <a:bodyPr lIns="91440" tIns="45720" rIns="91440" bIns="45720" anchor="ctr" anchorCtr="0">
            <a:noAutofit/>
          </a:bodyPr>
          <a:lstStyle/>
          <a:p>
            <a:pPr marL="0" marR="0" lvl="0" indent="0" algn="ctr" defTabSz="914400" eaLnBrk="1" fontAlgn="auto" latinLnBrk="0" hangingPunct="1">
              <a:lnSpc>
                <a:spcPct val="150000"/>
              </a:lnSpc>
              <a:spcBef>
                <a:spcPts val="0"/>
              </a:spcBef>
              <a:spcAft>
                <a:spcPts val="0"/>
              </a:spcAft>
              <a:buClrTx/>
              <a:buSzPct val="25000"/>
              <a:buFontTx/>
              <a:buNone/>
              <a:tabLst/>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开展国内业务需要通过等保测评</a:t>
            </a:r>
            <a:endParaRPr kumimoji="0" lang="de-DE" sz="1200" b="1" i="0" u="none" strike="noStrike" kern="0" cap="none" spc="0" normalizeH="0" baseline="0" noProof="0" dirty="0">
              <a:ln>
                <a:noFill/>
              </a:ln>
              <a:solidFill>
                <a:srgbClr val="FFFFFF"/>
              </a:solidFill>
              <a:effectLst/>
              <a:uLnTx/>
              <a:uFillTx/>
              <a:ea typeface="微软雅黑"/>
            </a:endParaRPr>
          </a:p>
        </p:txBody>
      </p:sp>
      <p:sp>
        <p:nvSpPr>
          <p:cNvPr id="14" name="îṣ1iḋe">
            <a:extLst>
              <a:ext uri="{FF2B5EF4-FFF2-40B4-BE49-F238E27FC236}">
                <a16:creationId xmlns:a16="http://schemas.microsoft.com/office/drawing/2014/main" id="{2CE1B694-A22C-BC13-4F2B-E8A9230B7B29}"/>
              </a:ext>
            </a:extLst>
          </p:cNvPr>
          <p:cNvSpPr txBox="1"/>
          <p:nvPr/>
        </p:nvSpPr>
        <p:spPr>
          <a:xfrm>
            <a:off x="2102478" y="4040710"/>
            <a:ext cx="2196979" cy="847934"/>
          </a:xfrm>
          <a:prstGeom prst="rect">
            <a:avLst/>
          </a:prstGeom>
          <a:solidFill>
            <a:srgbClr val="548BB7"/>
          </a:solidFill>
          <a:ln>
            <a:noFill/>
          </a:ln>
        </p:spPr>
        <p:txBody>
          <a:bodyPr lIns="91440" tIns="45720" rIns="91440" bIns="45720" anchor="ctr"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rPr>
              <a:t>今年的测评与认证窗口已临近</a:t>
            </a:r>
            <a:endPar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p:txBody>
      </p:sp>
      <p:sp>
        <p:nvSpPr>
          <p:cNvPr id="15" name="文本框 14">
            <a:extLst>
              <a:ext uri="{FF2B5EF4-FFF2-40B4-BE49-F238E27FC236}">
                <a16:creationId xmlns:a16="http://schemas.microsoft.com/office/drawing/2014/main" id="{AFB3E723-77F5-4A80-01A7-E11B2E2DE9A6}"/>
              </a:ext>
            </a:extLst>
          </p:cNvPr>
          <p:cNvSpPr txBox="1"/>
          <p:nvPr/>
        </p:nvSpPr>
        <p:spPr>
          <a:xfrm>
            <a:off x="4711500" y="3929027"/>
            <a:ext cx="6001304" cy="1156855"/>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dirty="0">
                <a:solidFill>
                  <a:srgbClr val="000000"/>
                </a:solidFill>
                <a:latin typeface="微软雅黑" panose="020B0503020204020204" pitchFamily="34" charset="-122"/>
                <a:ea typeface="微软雅黑" panose="020B0503020204020204" pitchFamily="34" charset="-122"/>
                <a:sym typeface="Calibri"/>
              </a:rPr>
              <a:t>公司已连续多年开展等保测评与</a:t>
            </a:r>
            <a:r>
              <a:rPr lang="en-US" altLang="zh-CN" sz="1600" kern="0" dirty="0">
                <a:solidFill>
                  <a:srgbClr val="000000"/>
                </a:solidFill>
                <a:latin typeface="微软雅黑" panose="020B0503020204020204" pitchFamily="34" charset="-122"/>
                <a:ea typeface="微软雅黑" panose="020B0503020204020204" pitchFamily="34" charset="-122"/>
                <a:sym typeface="Calibri"/>
              </a:rPr>
              <a:t>PCI-DSS</a:t>
            </a:r>
            <a:r>
              <a:rPr lang="zh-CN" altLang="en-US" sz="1600" kern="0" dirty="0">
                <a:solidFill>
                  <a:srgbClr val="000000"/>
                </a:solidFill>
                <a:latin typeface="微软雅黑" panose="020B0503020204020204" pitchFamily="34" charset="-122"/>
                <a:ea typeface="微软雅黑" panose="020B0503020204020204" pitchFamily="34" charset="-122"/>
                <a:sym typeface="Calibri"/>
              </a:rPr>
              <a:t>认证，今年的认证工作应于</a:t>
            </a:r>
            <a:r>
              <a:rPr lang="en-US" altLang="zh-CN" sz="1600" kern="0" dirty="0">
                <a:solidFill>
                  <a:srgbClr val="000000"/>
                </a:solidFill>
                <a:latin typeface="微软雅黑" panose="020B0503020204020204" pitchFamily="34" charset="-122"/>
                <a:ea typeface="微软雅黑" panose="020B0503020204020204" pitchFamily="34" charset="-122"/>
                <a:sym typeface="Calibri"/>
              </a:rPr>
              <a:t>Q2</a:t>
            </a:r>
            <a:r>
              <a:rPr lang="zh-CN" altLang="en-US" sz="1600" kern="0" dirty="0">
                <a:solidFill>
                  <a:srgbClr val="000000"/>
                </a:solidFill>
                <a:latin typeface="微软雅黑" panose="020B0503020204020204" pitchFamily="34" charset="-122"/>
                <a:ea typeface="微软雅黑" panose="020B0503020204020204" pitchFamily="34" charset="-122"/>
                <a:sym typeface="Calibri"/>
              </a:rPr>
              <a:t>内完成，以确保相关资质不出现断档，保障公司业务合规开展。</a:t>
            </a:r>
          </a:p>
        </p:txBody>
      </p:sp>
      <p:sp>
        <p:nvSpPr>
          <p:cNvPr id="4" name="îṣ1iḋe">
            <a:extLst>
              <a:ext uri="{FF2B5EF4-FFF2-40B4-BE49-F238E27FC236}">
                <a16:creationId xmlns:a16="http://schemas.microsoft.com/office/drawing/2014/main" id="{DE593502-0F66-30A2-25F2-CE2C683AC3CB}"/>
              </a:ext>
            </a:extLst>
          </p:cNvPr>
          <p:cNvSpPr txBox="1"/>
          <p:nvPr/>
        </p:nvSpPr>
        <p:spPr>
          <a:xfrm>
            <a:off x="2102478" y="5428753"/>
            <a:ext cx="2196979" cy="847934"/>
          </a:xfrm>
          <a:prstGeom prst="rect">
            <a:avLst/>
          </a:prstGeom>
          <a:solidFill>
            <a:srgbClr val="548BB7"/>
          </a:solidFill>
          <a:ln>
            <a:noFill/>
          </a:ln>
        </p:spPr>
        <p:txBody>
          <a:bodyPr lIns="91440" tIns="45720" rIns="91440" bIns="45720" anchor="ctr"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rPr>
              <a:t>在线支付业务（线上收款）需认证</a:t>
            </a:r>
          </a:p>
        </p:txBody>
      </p:sp>
      <p:sp>
        <p:nvSpPr>
          <p:cNvPr id="5" name="文本框 4">
            <a:extLst>
              <a:ext uri="{FF2B5EF4-FFF2-40B4-BE49-F238E27FC236}">
                <a16:creationId xmlns:a16="http://schemas.microsoft.com/office/drawing/2014/main" id="{81F92C58-B039-38D6-84C8-0F11D78919A4}"/>
              </a:ext>
            </a:extLst>
          </p:cNvPr>
          <p:cNvSpPr txBox="1"/>
          <p:nvPr/>
        </p:nvSpPr>
        <p:spPr>
          <a:xfrm>
            <a:off x="4711500" y="5445909"/>
            <a:ext cx="6001304" cy="787523"/>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dirty="0">
                <a:solidFill>
                  <a:srgbClr val="000000"/>
                </a:solidFill>
                <a:latin typeface="微软雅黑" panose="020B0503020204020204" pitchFamily="34" charset="-122"/>
                <a:ea typeface="微软雅黑" panose="020B0503020204020204" pitchFamily="34" charset="-122"/>
                <a:sym typeface="Calibri"/>
              </a:rPr>
              <a:t>公司开展线上收款活动需通过</a:t>
            </a:r>
            <a:r>
              <a:rPr lang="en-US" altLang="zh-CN" sz="1600" kern="0" dirty="0">
                <a:solidFill>
                  <a:srgbClr val="000000"/>
                </a:solidFill>
                <a:latin typeface="微软雅黑" panose="020B0503020204020204" pitchFamily="34" charset="-122"/>
                <a:ea typeface="微软雅黑" panose="020B0503020204020204" pitchFamily="34" charset="-122"/>
                <a:sym typeface="Calibri"/>
              </a:rPr>
              <a:t>PCI</a:t>
            </a:r>
            <a:r>
              <a:rPr lang="zh-CN" altLang="en-US" sz="1600" kern="0" dirty="0">
                <a:solidFill>
                  <a:srgbClr val="000000"/>
                </a:solidFill>
                <a:latin typeface="微软雅黑" panose="020B0503020204020204" pitchFamily="34" charset="-122"/>
                <a:ea typeface="微软雅黑" panose="020B0503020204020204" pitchFamily="34" charset="-122"/>
                <a:sym typeface="Calibri"/>
              </a:rPr>
              <a:t>组织的</a:t>
            </a:r>
            <a:r>
              <a:rPr lang="en-US" altLang="zh-CN" sz="1600" kern="0" dirty="0">
                <a:solidFill>
                  <a:srgbClr val="000000"/>
                </a:solidFill>
                <a:latin typeface="微软雅黑" panose="020B0503020204020204" pitchFamily="34" charset="-122"/>
                <a:ea typeface="微软雅黑" panose="020B0503020204020204" pitchFamily="34" charset="-122"/>
                <a:sym typeface="Calibri"/>
              </a:rPr>
              <a:t>PCI-DSS</a:t>
            </a:r>
            <a:r>
              <a:rPr lang="zh-CN" altLang="en-US" sz="1600" kern="0" dirty="0">
                <a:solidFill>
                  <a:srgbClr val="000000"/>
                </a:solidFill>
                <a:latin typeface="微软雅黑" panose="020B0503020204020204" pitchFamily="34" charset="-122"/>
                <a:ea typeface="微软雅黑" panose="020B0503020204020204" pitchFamily="34" charset="-122"/>
                <a:sym typeface="Calibri"/>
              </a:rPr>
              <a:t>认证，方可顺利上线在线支付业务。</a:t>
            </a:r>
          </a:p>
        </p:txBody>
      </p:sp>
    </p:spTree>
    <p:custDataLst>
      <p:tags r:id="rId1"/>
    </p:custDataLst>
    <p:extLst>
      <p:ext uri="{BB962C8B-B14F-4D97-AF65-F5344CB8AC3E}">
        <p14:creationId xmlns:p14="http://schemas.microsoft.com/office/powerpoint/2010/main" val="241300978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二、项目范围</a:t>
            </a:r>
          </a:p>
        </p:txBody>
      </p:sp>
      <p:cxnSp>
        <p:nvCxnSpPr>
          <p:cNvPr id="6" name="直接连接符 5"/>
          <p:cNvCxnSpPr/>
          <p:nvPr/>
        </p:nvCxnSpPr>
        <p:spPr>
          <a:xfrm flipV="1">
            <a:off x="10805" y="70688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10" name="文本框 9">
            <a:extLst>
              <a:ext uri="{FF2B5EF4-FFF2-40B4-BE49-F238E27FC236}">
                <a16:creationId xmlns:a16="http://schemas.microsoft.com/office/drawing/2014/main" id="{FD7EF84B-4C59-BE70-E5EB-80358DA6586B}"/>
              </a:ext>
            </a:extLst>
          </p:cNvPr>
          <p:cNvSpPr txBox="1"/>
          <p:nvPr/>
        </p:nvSpPr>
        <p:spPr>
          <a:xfrm>
            <a:off x="0" y="826183"/>
            <a:ext cx="12192000"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0078F6">
                    <a:lumMod val="75000"/>
                  </a:srgbClr>
                </a:solidFill>
                <a:effectLst/>
                <a:uLnTx/>
                <a:uFillTx/>
                <a:latin typeface="Calibri"/>
                <a:ea typeface="微软雅黑"/>
                <a:cs typeface="Calibri"/>
                <a:sym typeface="Calibri" panose="020F0502020204030204"/>
              </a:rPr>
              <a:t>提升信息系统合规性，提升公司产品竞争能力</a:t>
            </a:r>
          </a:p>
        </p:txBody>
      </p:sp>
      <p:grpSp>
        <p:nvGrpSpPr>
          <p:cNvPr id="3" name="组合 2">
            <a:extLst>
              <a:ext uri="{FF2B5EF4-FFF2-40B4-BE49-F238E27FC236}">
                <a16:creationId xmlns:a16="http://schemas.microsoft.com/office/drawing/2014/main" id="{62B60541-042E-18E7-E146-0B479C40EEC3}"/>
              </a:ext>
            </a:extLst>
          </p:cNvPr>
          <p:cNvGrpSpPr/>
          <p:nvPr/>
        </p:nvGrpSpPr>
        <p:grpSpPr>
          <a:xfrm>
            <a:off x="1606974" y="2139049"/>
            <a:ext cx="8670925" cy="1845389"/>
            <a:chOff x="0" y="816911"/>
            <a:chExt cx="8670925" cy="1845389"/>
          </a:xfrm>
        </p:grpSpPr>
        <p:sp>
          <p:nvSpPr>
            <p:cNvPr id="5" name="矩形 4">
              <a:extLst>
                <a:ext uri="{FF2B5EF4-FFF2-40B4-BE49-F238E27FC236}">
                  <a16:creationId xmlns:a16="http://schemas.microsoft.com/office/drawing/2014/main" id="{EBACE4C8-1C1F-2345-FC25-986BEEA292E3}"/>
                </a:ext>
              </a:extLst>
            </p:cNvPr>
            <p:cNvSpPr/>
            <p:nvPr/>
          </p:nvSpPr>
          <p:spPr>
            <a:xfrm>
              <a:off x="0" y="816911"/>
              <a:ext cx="8670925" cy="1845389"/>
            </a:xfrm>
            <a:prstGeom prst="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14" name="文本框 13">
              <a:extLst>
                <a:ext uri="{FF2B5EF4-FFF2-40B4-BE49-F238E27FC236}">
                  <a16:creationId xmlns:a16="http://schemas.microsoft.com/office/drawing/2014/main" id="{E46FF334-1F71-28C2-AE03-B57B825F693F}"/>
                </a:ext>
              </a:extLst>
            </p:cNvPr>
            <p:cNvSpPr txBox="1"/>
            <p:nvPr/>
          </p:nvSpPr>
          <p:spPr>
            <a:xfrm>
              <a:off x="0" y="816911"/>
              <a:ext cx="8670925" cy="18453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72960" tIns="812292" rIns="672960" bIns="99568" numCol="1" spcCol="1270" anchor="t" anchorCtr="0">
              <a:noAutofit/>
            </a:bodyPr>
            <a:lstStyle/>
            <a:p>
              <a:pPr marL="271463" lvl="1" indent="-271463" algn="l" defTabSz="533400">
                <a:lnSpc>
                  <a:spcPct val="90000"/>
                </a:lnSpc>
                <a:spcBef>
                  <a:spcPct val="0"/>
                </a:spcBef>
                <a:spcAft>
                  <a:spcPct val="15000"/>
                </a:spcAft>
                <a:buChar char="•"/>
              </a:pPr>
              <a:r>
                <a:rPr lang="zh-CN" altLang="en-US" sz="1600" kern="1200" dirty="0">
                  <a:solidFill>
                    <a:schemeClr val="tx1"/>
                  </a:solidFill>
                  <a:latin typeface="微软雅黑" panose="020B0503020204020204" pitchFamily="34" charset="-122"/>
                  <a:ea typeface="微软雅黑" panose="020B0503020204020204" pitchFamily="34" charset="-122"/>
                  <a:cs typeface="Helvetica"/>
                </a:rPr>
                <a:t>筛选与明确本次项目风评与渗透目标；</a:t>
              </a:r>
            </a:p>
            <a:p>
              <a:pPr marL="271463" lvl="1" indent="-271463" algn="l" defTabSz="533400">
                <a:lnSpc>
                  <a:spcPct val="90000"/>
                </a:lnSpc>
                <a:spcBef>
                  <a:spcPct val="0"/>
                </a:spcBef>
                <a:spcAft>
                  <a:spcPct val="15000"/>
                </a:spcAft>
                <a:buChar char="•"/>
              </a:pPr>
              <a:r>
                <a:rPr lang="zh-CN" altLang="en-US" sz="1600" kern="1200" dirty="0">
                  <a:solidFill>
                    <a:schemeClr val="tx1"/>
                  </a:solidFill>
                  <a:latin typeface="微软雅黑" panose="020B0503020204020204" pitchFamily="34" charset="-122"/>
                  <a:ea typeface="微软雅黑" panose="020B0503020204020204" pitchFamily="34" charset="-122"/>
                  <a:cs typeface="Helvetica"/>
                </a:rPr>
                <a:t>甄别网络安全等级保护</a:t>
              </a:r>
              <a:r>
                <a:rPr lang="en-US" altLang="zh-CN" sz="1600" kern="1200" dirty="0">
                  <a:solidFill>
                    <a:schemeClr val="tx1"/>
                  </a:solidFill>
                  <a:latin typeface="微软雅黑" panose="020B0503020204020204" pitchFamily="34" charset="-122"/>
                  <a:ea typeface="微软雅黑" panose="020B0503020204020204" pitchFamily="34" charset="-122"/>
                  <a:cs typeface="Helvetica"/>
                </a:rPr>
                <a:t>2.0</a:t>
              </a:r>
              <a:r>
                <a:rPr lang="zh-CN" altLang="en-US" sz="1600" kern="1200" dirty="0">
                  <a:solidFill>
                    <a:schemeClr val="tx1"/>
                  </a:solidFill>
                  <a:latin typeface="微软雅黑" panose="020B0503020204020204" pitchFamily="34" charset="-122"/>
                  <a:ea typeface="微软雅黑" panose="020B0503020204020204" pitchFamily="34" charset="-122"/>
                  <a:cs typeface="Helvetica"/>
                </a:rPr>
                <a:t>与公司现有安全体系存在的差异；</a:t>
              </a:r>
            </a:p>
            <a:p>
              <a:pPr marL="271463" lvl="1" indent="-271463" algn="l" defTabSz="533400">
                <a:lnSpc>
                  <a:spcPct val="90000"/>
                </a:lnSpc>
                <a:spcBef>
                  <a:spcPct val="0"/>
                </a:spcBef>
                <a:spcAft>
                  <a:spcPct val="15000"/>
                </a:spcAft>
                <a:buChar char="•"/>
              </a:pPr>
              <a:r>
                <a:rPr lang="zh-CN" altLang="en-US"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Helvetica"/>
                </a:rPr>
                <a:t>梳理和优化信息安全管理制度对标等保</a:t>
              </a:r>
              <a:r>
                <a:rPr lang="en-US" altLang="zh-CN"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Helvetica"/>
                </a:rPr>
                <a:t>2.0</a:t>
              </a:r>
              <a:r>
                <a:rPr lang="zh-CN" altLang="en-US"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Helvetica"/>
                </a:rPr>
                <a:t>相关控制点，确保落实</a:t>
              </a:r>
              <a:r>
                <a:rPr lang="zh-CN" altLang="en-US" sz="14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Helvetica"/>
                </a:rPr>
                <a:t>。</a:t>
              </a:r>
              <a:endParaRPr lang="zh-CN" altLang="en-US" sz="1400" kern="1200" dirty="0">
                <a:solidFill>
                  <a:schemeClr val="tx1"/>
                </a:solidFill>
                <a:latin typeface="微软雅黑" panose="020B0503020204020204" pitchFamily="34" charset="-122"/>
                <a:ea typeface="微软雅黑" panose="020B0503020204020204" pitchFamily="34" charset="-122"/>
                <a:cs typeface="Helvetica"/>
              </a:endParaRPr>
            </a:p>
          </p:txBody>
        </p:sp>
      </p:grpSp>
      <p:grpSp>
        <p:nvGrpSpPr>
          <p:cNvPr id="16" name="组合 15">
            <a:extLst>
              <a:ext uri="{FF2B5EF4-FFF2-40B4-BE49-F238E27FC236}">
                <a16:creationId xmlns:a16="http://schemas.microsoft.com/office/drawing/2014/main" id="{7A629DE9-E796-C5E7-E2E8-3D36B3CD3F77}"/>
              </a:ext>
            </a:extLst>
          </p:cNvPr>
          <p:cNvGrpSpPr/>
          <p:nvPr/>
        </p:nvGrpSpPr>
        <p:grpSpPr>
          <a:xfrm>
            <a:off x="2345528" y="2160908"/>
            <a:ext cx="6069647" cy="662400"/>
            <a:chOff x="738554" y="838770"/>
            <a:chExt cx="6069647" cy="662400"/>
          </a:xfrm>
        </p:grpSpPr>
        <p:sp>
          <p:nvSpPr>
            <p:cNvPr id="17" name="矩形: 圆角 16">
              <a:extLst>
                <a:ext uri="{FF2B5EF4-FFF2-40B4-BE49-F238E27FC236}">
                  <a16:creationId xmlns:a16="http://schemas.microsoft.com/office/drawing/2014/main" id="{0D8FF42E-21A9-74BC-24D5-83B1350C3A50}"/>
                </a:ext>
              </a:extLst>
            </p:cNvPr>
            <p:cNvSpPr/>
            <p:nvPr/>
          </p:nvSpPr>
          <p:spPr>
            <a:xfrm>
              <a:off x="738554" y="838770"/>
              <a:ext cx="6069647" cy="662400"/>
            </a:xfrm>
            <a:prstGeom prst="roundRect">
              <a:avLst/>
            </a:prstGeom>
            <a:solidFill>
              <a:srgbClr val="EB5760"/>
            </a:solidFill>
            <a:ln>
              <a:solidFill>
                <a:srgbClr val="EB5760"/>
              </a:solidFill>
            </a:ln>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a:lstStyle/>
            <a:p>
              <a:endParaRPr lang="zh-CN" altLang="en-US" dirty="0"/>
            </a:p>
          </p:txBody>
        </p:sp>
        <p:sp>
          <p:nvSpPr>
            <p:cNvPr id="18" name="矩形: 圆角 6">
              <a:extLst>
                <a:ext uri="{FF2B5EF4-FFF2-40B4-BE49-F238E27FC236}">
                  <a16:creationId xmlns:a16="http://schemas.microsoft.com/office/drawing/2014/main" id="{908355B6-3F78-665A-22DF-B48336264485}"/>
                </a:ext>
              </a:extLst>
            </p:cNvPr>
            <p:cNvSpPr txBox="1"/>
            <p:nvPr/>
          </p:nvSpPr>
          <p:spPr>
            <a:xfrm>
              <a:off x="770890" y="871106"/>
              <a:ext cx="6004975" cy="59772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9418" tIns="0" rIns="229418" bIns="0" numCol="1" spcCol="1270" anchor="ctr" anchorCtr="0">
              <a:noAutofit/>
            </a:bodyPr>
            <a:lstStyle/>
            <a:p>
              <a:pPr marL="0" lvl="0" indent="0" algn="l" defTabSz="6223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网络安全等级保护</a:t>
              </a:r>
              <a:r>
                <a:rPr lang="en-US" altLang="zh-CN" sz="1600" kern="1200" dirty="0">
                  <a:latin typeface="微软雅黑" panose="020B0503020204020204" pitchFamily="34" charset="-122"/>
                  <a:ea typeface="微软雅黑" panose="020B0503020204020204" pitchFamily="34" charset="-122"/>
                </a:rPr>
                <a:t>2.0 </a:t>
              </a:r>
              <a:endParaRPr lang="zh-CN" altLang="en-US" sz="1600" kern="1200" dirty="0">
                <a:latin typeface="微软雅黑" panose="020B0503020204020204" pitchFamily="34" charset="-122"/>
                <a:ea typeface="微软雅黑" panose="020B0503020204020204" pitchFamily="34" charset="-122"/>
              </a:endParaRPr>
            </a:p>
          </p:txBody>
        </p:sp>
      </p:grpSp>
      <p:grpSp>
        <p:nvGrpSpPr>
          <p:cNvPr id="19" name="组合 18">
            <a:extLst>
              <a:ext uri="{FF2B5EF4-FFF2-40B4-BE49-F238E27FC236}">
                <a16:creationId xmlns:a16="http://schemas.microsoft.com/office/drawing/2014/main" id="{828B2BF4-EA6B-57AF-B9F1-7F0AE8780A53}"/>
              </a:ext>
            </a:extLst>
          </p:cNvPr>
          <p:cNvGrpSpPr/>
          <p:nvPr/>
        </p:nvGrpSpPr>
        <p:grpSpPr>
          <a:xfrm>
            <a:off x="1606974" y="4061610"/>
            <a:ext cx="8670925" cy="1732283"/>
            <a:chOff x="0" y="2739472"/>
            <a:chExt cx="8670925" cy="1732283"/>
          </a:xfrm>
        </p:grpSpPr>
        <p:sp>
          <p:nvSpPr>
            <p:cNvPr id="20" name="矩形 19">
              <a:extLst>
                <a:ext uri="{FF2B5EF4-FFF2-40B4-BE49-F238E27FC236}">
                  <a16:creationId xmlns:a16="http://schemas.microsoft.com/office/drawing/2014/main" id="{6C35BAC8-B8A7-81D5-AFC2-4BCDC8660EC9}"/>
                </a:ext>
              </a:extLst>
            </p:cNvPr>
            <p:cNvSpPr/>
            <p:nvPr/>
          </p:nvSpPr>
          <p:spPr>
            <a:xfrm>
              <a:off x="0" y="2739472"/>
              <a:ext cx="8670925" cy="1732283"/>
            </a:xfrm>
            <a:prstGeom prst="rect">
              <a:avLst/>
            </a:prstGeom>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a:lstStyle/>
            <a:p>
              <a:endParaRPr lang="zh-CN" altLang="en-US"/>
            </a:p>
          </p:txBody>
        </p:sp>
        <p:sp>
          <p:nvSpPr>
            <p:cNvPr id="21" name="文本框 20">
              <a:extLst>
                <a:ext uri="{FF2B5EF4-FFF2-40B4-BE49-F238E27FC236}">
                  <a16:creationId xmlns:a16="http://schemas.microsoft.com/office/drawing/2014/main" id="{D6984B47-5FD7-5314-D1F7-C4E1158E9D17}"/>
                </a:ext>
              </a:extLst>
            </p:cNvPr>
            <p:cNvSpPr txBox="1"/>
            <p:nvPr/>
          </p:nvSpPr>
          <p:spPr>
            <a:xfrm>
              <a:off x="0" y="2739472"/>
              <a:ext cx="8670925" cy="173228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72960" tIns="812292" rIns="672960" bIns="99568" numCol="1" spcCol="1270" anchor="t" anchorCtr="0">
              <a:noAutofit/>
            </a:bodyPr>
            <a:lstStyle/>
            <a:p>
              <a:pPr marL="271463" lvl="1" indent="-271463" algn="l" defTabSz="533400">
                <a:lnSpc>
                  <a:spcPct val="90000"/>
                </a:lnSpc>
                <a:spcBef>
                  <a:spcPct val="0"/>
                </a:spcBef>
                <a:spcAft>
                  <a:spcPct val="15000"/>
                </a:spcAft>
                <a:buChar char="•"/>
              </a:pPr>
              <a:r>
                <a:rPr lang="zh-CN" altLang="en-US" sz="1600" kern="1200" dirty="0">
                  <a:solidFill>
                    <a:srgbClr val="000000">
                      <a:hueOff val="0"/>
                      <a:satOff val="0"/>
                      <a:lumOff val="0"/>
                      <a:alphaOff val="0"/>
                    </a:srgbClr>
                  </a:solidFill>
                  <a:latin typeface="微软雅黑" panose="020B0503020204020204" pitchFamily="34" charset="-122"/>
                  <a:ea typeface="微软雅黑" panose="020B0503020204020204" pitchFamily="34" charset="-122"/>
                  <a:cs typeface="Helvetica"/>
                </a:rPr>
                <a:t>安全基线整理与优化；</a:t>
              </a:r>
              <a:endParaRPr lang="zh-CN" altLang="en-US" sz="1600" kern="1200" dirty="0">
                <a:solidFill>
                  <a:schemeClr val="tx1"/>
                </a:solidFill>
                <a:latin typeface="微软雅黑" panose="020B0503020204020204" pitchFamily="34" charset="-122"/>
                <a:ea typeface="微软雅黑" panose="020B0503020204020204" pitchFamily="34" charset="-122"/>
                <a:cs typeface="Helvetica"/>
              </a:endParaRPr>
            </a:p>
            <a:p>
              <a:pPr marL="271463" lvl="1" indent="-271463" algn="l" defTabSz="533400">
                <a:lnSpc>
                  <a:spcPct val="90000"/>
                </a:lnSpc>
                <a:spcBef>
                  <a:spcPct val="0"/>
                </a:spcBef>
                <a:spcAft>
                  <a:spcPct val="15000"/>
                </a:spcAft>
                <a:buChar char="•"/>
              </a:pPr>
              <a:r>
                <a:rPr lang="zh-CN" altLang="en-US" sz="1600" kern="1200" dirty="0">
                  <a:solidFill>
                    <a:schemeClr val="tx1"/>
                  </a:solidFill>
                  <a:latin typeface="微软雅黑" panose="020B0503020204020204" pitchFamily="34" charset="-122"/>
                  <a:ea typeface="微软雅黑" panose="020B0503020204020204" pitchFamily="34" charset="-122"/>
                  <a:cs typeface="Helvetica"/>
                </a:rPr>
                <a:t>支持</a:t>
              </a:r>
              <a:r>
                <a:rPr lang="en-US" altLang="zh-CN" sz="1600" kern="1200" dirty="0">
                  <a:solidFill>
                    <a:schemeClr val="tx1"/>
                  </a:solidFill>
                  <a:latin typeface="微软雅黑" panose="020B0503020204020204" pitchFamily="34" charset="-122"/>
                  <a:ea typeface="微软雅黑" panose="020B0503020204020204" pitchFamily="34" charset="-122"/>
                  <a:cs typeface="Helvetica"/>
                </a:rPr>
                <a:t>PCI-DSS</a:t>
              </a:r>
              <a:r>
                <a:rPr lang="zh-CN" altLang="en-US" sz="1600" kern="1200" dirty="0">
                  <a:solidFill>
                    <a:schemeClr val="tx1"/>
                  </a:solidFill>
                  <a:latin typeface="微软雅黑" panose="020B0503020204020204" pitchFamily="34" charset="-122"/>
                  <a:ea typeface="微软雅黑" panose="020B0503020204020204" pitchFamily="34" charset="-122"/>
                  <a:cs typeface="Helvetica"/>
                </a:rPr>
                <a:t>测评支持，保障相关支付相关系统安全；</a:t>
              </a:r>
            </a:p>
          </p:txBody>
        </p:sp>
      </p:grpSp>
      <p:grpSp>
        <p:nvGrpSpPr>
          <p:cNvPr id="22" name="组合 21">
            <a:extLst>
              <a:ext uri="{FF2B5EF4-FFF2-40B4-BE49-F238E27FC236}">
                <a16:creationId xmlns:a16="http://schemas.microsoft.com/office/drawing/2014/main" id="{E07B5446-0C67-020F-A401-1A7F60EAB796}"/>
              </a:ext>
            </a:extLst>
          </p:cNvPr>
          <p:cNvGrpSpPr/>
          <p:nvPr/>
        </p:nvGrpSpPr>
        <p:grpSpPr>
          <a:xfrm>
            <a:off x="2317365" y="4025317"/>
            <a:ext cx="6069647" cy="676211"/>
            <a:chOff x="710391" y="2703179"/>
            <a:chExt cx="6069647" cy="676211"/>
          </a:xfrm>
          <a:solidFill>
            <a:srgbClr val="EB5760"/>
          </a:solidFill>
        </p:grpSpPr>
        <p:sp>
          <p:nvSpPr>
            <p:cNvPr id="23" name="矩形: 圆角 22">
              <a:extLst>
                <a:ext uri="{FF2B5EF4-FFF2-40B4-BE49-F238E27FC236}">
                  <a16:creationId xmlns:a16="http://schemas.microsoft.com/office/drawing/2014/main" id="{896B3BE7-F59C-4624-1CD3-CDEF02FC074E}"/>
                </a:ext>
              </a:extLst>
            </p:cNvPr>
            <p:cNvSpPr/>
            <p:nvPr/>
          </p:nvSpPr>
          <p:spPr>
            <a:xfrm>
              <a:off x="710391" y="2703179"/>
              <a:ext cx="6069647" cy="676211"/>
            </a:xfrm>
            <a:prstGeom prst="roundRect">
              <a:avLst/>
            </a:prstGeom>
            <a:grpFill/>
            <a:ln>
              <a:solidFill>
                <a:srgbClr val="EB5760"/>
              </a:solidFill>
            </a:ln>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a:lstStyle/>
            <a:p>
              <a:endParaRPr lang="zh-CN" altLang="en-US"/>
            </a:p>
          </p:txBody>
        </p:sp>
        <p:sp>
          <p:nvSpPr>
            <p:cNvPr id="24" name="矩形: 圆角 10">
              <a:extLst>
                <a:ext uri="{FF2B5EF4-FFF2-40B4-BE49-F238E27FC236}">
                  <a16:creationId xmlns:a16="http://schemas.microsoft.com/office/drawing/2014/main" id="{93DE8BE3-873A-8D71-5EC6-6B165A522DF8}"/>
                </a:ext>
              </a:extLst>
            </p:cNvPr>
            <p:cNvSpPr txBox="1"/>
            <p:nvPr/>
          </p:nvSpPr>
          <p:spPr>
            <a:xfrm>
              <a:off x="743401" y="2736189"/>
              <a:ext cx="6003627" cy="610191"/>
            </a:xfrm>
            <a:prstGeom prst="rect">
              <a:avLst/>
            </a:prstGeom>
            <a:grpFill/>
            <a:ln>
              <a:solidFill>
                <a:srgbClr val="EB5760"/>
              </a:solidFill>
            </a:ln>
          </p:spPr>
          <p:style>
            <a:lnRef idx="0">
              <a:scrgbClr r="0" g="0" b="0"/>
            </a:lnRef>
            <a:fillRef idx="0">
              <a:scrgbClr r="0" g="0" b="0"/>
            </a:fillRef>
            <a:effectRef idx="0">
              <a:scrgbClr r="0" g="0" b="0"/>
            </a:effectRef>
            <a:fontRef idx="minor">
              <a:schemeClr val="lt1"/>
            </a:fontRef>
          </p:style>
          <p:txBody>
            <a:bodyPr spcFirstLastPara="0" vert="horz" wrap="square" lIns="229418" tIns="0" rIns="229418" bIns="0" numCol="1" spcCol="1270" anchor="ctr" anchorCtr="0">
              <a:noAutofit/>
            </a:bodyPr>
            <a:lstStyle/>
            <a:p>
              <a:pPr marL="0" lvl="0" indent="0" algn="l" defTabSz="622300">
                <a:lnSpc>
                  <a:spcPct val="90000"/>
                </a:lnSpc>
                <a:spcBef>
                  <a:spcPct val="0"/>
                </a:spcBef>
                <a:spcAft>
                  <a:spcPct val="35000"/>
                </a:spcAft>
                <a:buNone/>
              </a:pPr>
              <a:r>
                <a:rPr lang="en-US" altLang="zh-CN" sz="1600" kern="1200" dirty="0">
                  <a:solidFill>
                    <a:srgbClr val="FFFFFF"/>
                  </a:solidFill>
                  <a:latin typeface="微软雅黑" panose="020B0503020204020204" pitchFamily="34" charset="-122"/>
                  <a:ea typeface="微软雅黑" panose="020B0503020204020204" pitchFamily="34" charset="-122"/>
                  <a:cs typeface="Helvetica"/>
                </a:rPr>
                <a:t>PCI-DSS</a:t>
              </a:r>
              <a:r>
                <a:rPr lang="zh-CN" altLang="en-US" sz="1600" kern="1200" dirty="0">
                  <a:solidFill>
                    <a:srgbClr val="FFFFFF"/>
                  </a:solidFill>
                  <a:latin typeface="微软雅黑" panose="020B0503020204020204" pitchFamily="34" charset="-122"/>
                  <a:ea typeface="微软雅黑" panose="020B0503020204020204" pitchFamily="34" charset="-122"/>
                  <a:cs typeface="Helvetica"/>
                </a:rPr>
                <a:t>测评整改，</a:t>
              </a:r>
              <a:r>
                <a:rPr lang="zh-CN" altLang="en-US" sz="1600" kern="1200" dirty="0">
                  <a:latin typeface="微软雅黑" panose="020B0503020204020204" pitchFamily="34" charset="-122"/>
                  <a:ea typeface="微软雅黑" panose="020B0503020204020204" pitchFamily="34" charset="-122"/>
                </a:rPr>
                <a:t>符合支付安全要求</a:t>
              </a:r>
            </a:p>
          </p:txBody>
        </p:sp>
      </p:grpSp>
    </p:spTree>
    <p:custDataLst>
      <p:tags r:id="rId1"/>
    </p:custDataLst>
    <p:extLst>
      <p:ext uri="{BB962C8B-B14F-4D97-AF65-F5344CB8AC3E}">
        <p14:creationId xmlns:p14="http://schemas.microsoft.com/office/powerpoint/2010/main" val="255203828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三、项目目标</a:t>
            </a:r>
          </a:p>
        </p:txBody>
      </p:sp>
      <p:cxnSp>
        <p:nvCxnSpPr>
          <p:cNvPr id="3" name="直接连接符 2"/>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4" name="文本框 3">
            <a:extLst>
              <a:ext uri="{FF2B5EF4-FFF2-40B4-BE49-F238E27FC236}">
                <a16:creationId xmlns:a16="http://schemas.microsoft.com/office/drawing/2014/main" id="{21B91086-1F7B-7E6E-04EC-F22AFE69FAA5}"/>
              </a:ext>
            </a:extLst>
          </p:cNvPr>
          <p:cNvSpPr txBox="1"/>
          <p:nvPr/>
        </p:nvSpPr>
        <p:spPr>
          <a:xfrm>
            <a:off x="1092200" y="741142"/>
            <a:ext cx="10296525" cy="2800765"/>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806450" marR="0" lvl="0" indent="-806450" algn="l" defTabSz="1828800" rtl="0" eaLnBrk="1" fontAlgn="auto" latinLnBrk="0" hangingPunct="0">
              <a:lnSpc>
                <a:spcPct val="150000"/>
              </a:lnSpc>
              <a:spcBef>
                <a:spcPts val="0"/>
              </a:spcBef>
              <a:spcAft>
                <a:spcPts val="120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rPr>
              <a:t>定性目标</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endParaRPr>
          </a:p>
          <a:p>
            <a:pPr defTabSz="1828800" hangingPunct="0">
              <a:lnSpc>
                <a:spcPct val="150000"/>
              </a:lnSpc>
              <a:spcAft>
                <a:spcPts val="1200"/>
              </a:spcAf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rPr>
              <a:t>一、</a:t>
            </a:r>
            <a:r>
              <a:rPr kumimoji="0" lang="zh-CN" altLang="en-US" sz="1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a:rPr>
              <a:t>完成</a:t>
            </a:r>
            <a:r>
              <a:rPr kumimoji="0" lang="en-US" altLang="zh-CN" sz="1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a:rPr>
              <a:t>2024</a:t>
            </a:r>
            <a:r>
              <a:rPr kumimoji="0" lang="zh-CN" altLang="en-US" sz="1200" b="1"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Helvetica"/>
              </a:rPr>
              <a:t>年等保</a:t>
            </a: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rPr>
              <a:t>，保障业务合规</a:t>
            </a:r>
            <a:r>
              <a:rPr lang="en-US" altLang="zh-CN" sz="1400" dirty="0">
                <a:solidFill>
                  <a:srgbClr val="000000"/>
                </a:solidFill>
                <a:latin typeface="微软雅黑" panose="020B0503020204020204" pitchFamily="34" charset="-122"/>
                <a:ea typeface="微软雅黑" panose="020B0503020204020204" pitchFamily="34" charset="-122"/>
                <a:cs typeface="Helvetica"/>
              </a:rPr>
              <a:t>,</a:t>
            </a:r>
            <a:r>
              <a:rPr lang="zh-CN" altLang="en-US" sz="1200" kern="1200" dirty="0">
                <a:solidFill>
                  <a:schemeClr val="tx1"/>
                </a:solidFill>
                <a:latin typeface="Helvetica"/>
                <a:ea typeface="Helvetica"/>
                <a:cs typeface="Helvetica"/>
              </a:rPr>
              <a:t>引入外部安全机构，针对公司信息系统进行</a:t>
            </a:r>
            <a:r>
              <a:rPr lang="en-US" altLang="zh-CN" sz="1200" kern="1200" dirty="0">
                <a:solidFill>
                  <a:schemeClr val="tx1"/>
                </a:solidFill>
                <a:latin typeface="Helvetica"/>
                <a:ea typeface="Helvetica"/>
                <a:cs typeface="Helvetica"/>
              </a:rPr>
              <a:t>《</a:t>
            </a:r>
            <a:r>
              <a:rPr lang="zh-CN" altLang="en-US" sz="1200" kern="1200" dirty="0">
                <a:solidFill>
                  <a:schemeClr val="tx1"/>
                </a:solidFill>
                <a:latin typeface="Helvetica"/>
                <a:ea typeface="Helvetica"/>
                <a:cs typeface="Helvetica"/>
              </a:rPr>
              <a:t>网络安全等级保护</a:t>
            </a:r>
            <a:r>
              <a:rPr lang="en-US" altLang="zh-CN" sz="1200" kern="1200" dirty="0">
                <a:solidFill>
                  <a:schemeClr val="tx1"/>
                </a:solidFill>
                <a:latin typeface="Helvetica"/>
                <a:ea typeface="Helvetica"/>
                <a:cs typeface="Helvetica"/>
              </a:rPr>
              <a:t>2.0》《PCI-DSS》</a:t>
            </a:r>
            <a:r>
              <a:rPr lang="zh-CN" altLang="en-US" sz="1200" kern="1200" dirty="0">
                <a:solidFill>
                  <a:schemeClr val="tx1"/>
                </a:solidFill>
                <a:latin typeface="Helvetica"/>
                <a:ea typeface="Helvetica"/>
                <a:cs typeface="Helvetica"/>
              </a:rPr>
              <a:t>评测、申报，提升业务系统信息安全整体水平，达到国家信息安全政策法规要求</a:t>
            </a:r>
            <a:r>
              <a:rPr lang="en-US" altLang="zh-CN" sz="1200" kern="1200" dirty="0">
                <a:solidFill>
                  <a:schemeClr val="tx1"/>
                </a:solidFill>
                <a:latin typeface="Helvetica"/>
                <a:ea typeface="Helvetica"/>
                <a:cs typeface="Helvetica"/>
              </a:rPr>
              <a:t>, </a:t>
            </a:r>
            <a:r>
              <a:rPr lang="zh-CN" altLang="en-US" sz="1200" kern="1200" dirty="0">
                <a:solidFill>
                  <a:schemeClr val="tx1"/>
                </a:solidFill>
                <a:latin typeface="Helvetica"/>
                <a:ea typeface="Helvetica"/>
                <a:cs typeface="Helvetica"/>
              </a:rPr>
              <a:t>达到 </a:t>
            </a:r>
            <a:r>
              <a:rPr lang="en-US" altLang="zh-CN" sz="1200" kern="1200" dirty="0">
                <a:solidFill>
                  <a:schemeClr val="tx1"/>
                </a:solidFill>
                <a:latin typeface="Helvetica"/>
                <a:ea typeface="Helvetica"/>
                <a:cs typeface="Helvetica"/>
              </a:rPr>
              <a:t>PCI </a:t>
            </a:r>
            <a:r>
              <a:rPr lang="zh-CN" altLang="en-US" sz="1200" kern="1200" dirty="0">
                <a:solidFill>
                  <a:schemeClr val="tx1"/>
                </a:solidFill>
                <a:latin typeface="Helvetica"/>
                <a:ea typeface="Helvetica"/>
                <a:cs typeface="Helvetica"/>
              </a:rPr>
              <a:t>组织的安规要求</a:t>
            </a:r>
            <a:r>
              <a:rPr lang="en-US" altLang="zh-CN" sz="1200" kern="1200" dirty="0">
                <a:solidFill>
                  <a:schemeClr val="tx1"/>
                </a:solidFill>
                <a:latin typeface="Helvetica"/>
                <a:ea typeface="Helvetica"/>
                <a:cs typeface="Helvetica"/>
              </a:rPr>
              <a:t>;</a:t>
            </a: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Calibri"/>
              <a:sym typeface="Calibri" panose="020F0502020204030204"/>
            </a:endParaRPr>
          </a:p>
          <a:p>
            <a:pPr marL="0" marR="0" lvl="0" indent="0" algn="l" defTabSz="1828800" rtl="0" eaLnBrk="1" fontAlgn="auto" latinLnBrk="0" hangingPunct="0">
              <a:lnSpc>
                <a:spcPct val="150000"/>
              </a:lnSpc>
              <a:spcBef>
                <a:spcPts val="0"/>
              </a:spcBef>
              <a:spcAft>
                <a:spcPts val="1200"/>
              </a:spcAft>
              <a:buClrTx/>
              <a:buSzTx/>
              <a:buFontTx/>
              <a:buNone/>
              <a:tabLst/>
              <a:defRPr/>
            </a:pPr>
            <a:r>
              <a:rPr kumimoji="0" lang="zh-CN" altLang="en-US"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二、</a:t>
            </a:r>
            <a:r>
              <a:rPr kumimoji="0" lang="zh-CN" altLang="en-US" sz="12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推动整改：</a:t>
            </a:r>
            <a:r>
              <a:rPr kumimoji="0" lang="zh-CN" altLang="en-US" sz="12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通过风险评估、渗透测试等手段对业务</a:t>
            </a:r>
            <a:r>
              <a:rPr kumimoji="0" lang="en-US" altLang="zh-CN" sz="12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IT</a:t>
            </a:r>
            <a:r>
              <a:rPr kumimoji="0" lang="zh-CN" altLang="en-US" sz="120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系统进行全面的安全评估，提出信息安全整改要求，推动各业务安全整改；</a:t>
            </a:r>
          </a:p>
          <a:p>
            <a:pPr marL="0" marR="0" lvl="0" indent="0" algn="l" defTabSz="1828800" rtl="0" eaLnBrk="1" fontAlgn="auto" latinLnBrk="0" hangingPunct="0">
              <a:lnSpc>
                <a:spcPct val="150000"/>
              </a:lnSpc>
              <a:spcBef>
                <a:spcPts val="0"/>
              </a:spcBef>
              <a:spcAft>
                <a:spcPts val="120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p>
            <a:pPr marL="0" marR="0" lvl="0" indent="0" algn="l" defTabSz="1828800" rtl="0" eaLnBrk="1" fontAlgn="auto" latinLnBrk="0" hangingPunct="0">
              <a:lnSpc>
                <a:spcPct val="150000"/>
              </a:lnSpc>
              <a:spcBef>
                <a:spcPts val="0"/>
              </a:spcBef>
              <a:spcAft>
                <a:spcPts val="1200"/>
              </a:spcAft>
              <a:buClrTx/>
              <a:buSzTx/>
              <a:buFontTx/>
              <a:buNone/>
              <a:tabLst/>
              <a:defRPr/>
            </a:pPr>
            <a:endPar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endParaRPr>
          </a:p>
        </p:txBody>
      </p:sp>
      <p:graphicFrame>
        <p:nvGraphicFramePr>
          <p:cNvPr id="5" name="表格 4">
            <a:extLst>
              <a:ext uri="{FF2B5EF4-FFF2-40B4-BE49-F238E27FC236}">
                <a16:creationId xmlns:a16="http://schemas.microsoft.com/office/drawing/2014/main" id="{8405C911-2814-F5D5-6867-E37C267743FC}"/>
              </a:ext>
            </a:extLst>
          </p:cNvPr>
          <p:cNvGraphicFramePr>
            <a:graphicFrameLocks noGrp="1"/>
          </p:cNvGraphicFramePr>
          <p:nvPr>
            <p:extLst>
              <p:ext uri="{D42A27DB-BD31-4B8C-83A1-F6EECF244321}">
                <p14:modId xmlns:p14="http://schemas.microsoft.com/office/powerpoint/2010/main" val="2538949735"/>
              </p:ext>
            </p:extLst>
          </p:nvPr>
        </p:nvGraphicFramePr>
        <p:xfrm>
          <a:off x="1092200" y="3008947"/>
          <a:ext cx="9791700" cy="2384175"/>
        </p:xfrm>
        <a:graphic>
          <a:graphicData uri="http://schemas.openxmlformats.org/drawingml/2006/table">
            <a:tbl>
              <a:tblPr>
                <a:tableStyleId>{5C22544A-7EE6-4342-B048-85BDC9FD1C3A}</a:tableStyleId>
              </a:tblPr>
              <a:tblGrid>
                <a:gridCol w="1270187">
                  <a:extLst>
                    <a:ext uri="{9D8B030D-6E8A-4147-A177-3AD203B41FA5}">
                      <a16:colId xmlns:a16="http://schemas.microsoft.com/office/drawing/2014/main" val="1264050953"/>
                    </a:ext>
                  </a:extLst>
                </a:gridCol>
                <a:gridCol w="2540375">
                  <a:extLst>
                    <a:ext uri="{9D8B030D-6E8A-4147-A177-3AD203B41FA5}">
                      <a16:colId xmlns:a16="http://schemas.microsoft.com/office/drawing/2014/main" val="4117293983"/>
                    </a:ext>
                  </a:extLst>
                </a:gridCol>
                <a:gridCol w="5981138">
                  <a:extLst>
                    <a:ext uri="{9D8B030D-6E8A-4147-A177-3AD203B41FA5}">
                      <a16:colId xmlns:a16="http://schemas.microsoft.com/office/drawing/2014/main" val="1346428847"/>
                    </a:ext>
                  </a:extLst>
                </a:gridCol>
              </a:tblGrid>
              <a:tr h="292723">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分类</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考核项</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tc>
                  <a:txBody>
                    <a:bodyPr/>
                    <a:lstStyle/>
                    <a:p>
                      <a:pPr algn="ctr" fontAlgn="ctr"/>
                      <a:r>
                        <a:rPr lang="zh-CN" altLang="en-US" sz="1200" b="1" u="none" strike="noStrike">
                          <a:solidFill>
                            <a:schemeClr val="bg1"/>
                          </a:solidFill>
                          <a:effectLst/>
                          <a:latin typeface="微软雅黑" panose="020B0503020204020204" pitchFamily="34" charset="-122"/>
                          <a:ea typeface="微软雅黑" panose="020B0503020204020204" pitchFamily="34" charset="-122"/>
                        </a:rPr>
                        <a:t>目标</a:t>
                      </a:r>
                      <a:endParaRPr lang="zh-CN" altLang="en-US" sz="12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chemeClr val="accent2">
                        <a:lumMod val="75000"/>
                      </a:schemeClr>
                    </a:solidFill>
                  </a:tcPr>
                </a:tc>
                <a:extLst>
                  <a:ext uri="{0D108BD9-81ED-4DB2-BD59-A6C34878D82A}">
                    <a16:rowId xmlns:a16="http://schemas.microsoft.com/office/drawing/2014/main" val="2491415968"/>
                  </a:ext>
                </a:extLst>
              </a:tr>
              <a:tr h="522863">
                <a:tc rowSpan="4">
                  <a:txBody>
                    <a:bodyPr/>
                    <a:lstStyle/>
                    <a:p>
                      <a:pPr algn="ctr" fontAlgn="ctr"/>
                      <a:r>
                        <a:rPr lang="zh-CN" altLang="en-US" sz="1400" b="1" u="none" strike="noStrike" dirty="0">
                          <a:solidFill>
                            <a:schemeClr val="tx1"/>
                          </a:solidFill>
                          <a:effectLst/>
                          <a:latin typeface="微软雅黑" panose="020B0503020204020204" pitchFamily="34" charset="-122"/>
                          <a:ea typeface="微软雅黑" panose="020B0503020204020204" pitchFamily="34" charset="-122"/>
                        </a:rPr>
                        <a:t>量化目标</a:t>
                      </a:r>
                      <a:endParaRPr lang="zh-CN" altLang="en-US" sz="1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等保测评</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个系统的等保测评</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a:t>
                      </a: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1718841453"/>
                  </a:ext>
                </a:extLst>
              </a:tr>
              <a:tr h="522863">
                <a:tc vMerge="1">
                  <a:txBody>
                    <a:bodyPr/>
                    <a:lstStyle/>
                    <a:p>
                      <a:endParaRPr dirty="0"/>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i="0" u="none" strike="noStrike" kern="1200" cap="none" spc="0" baseline="0" dirty="0">
                          <a:ln>
                            <a:noFill/>
                          </a:ln>
                          <a:solidFill>
                            <a:srgbClr val="000000">
                              <a:hueOff val="0"/>
                              <a:satOff val="0"/>
                              <a:lumOff val="0"/>
                              <a:alphaOff val="0"/>
                            </a:srgbClr>
                          </a:solidFill>
                          <a:uFillTx/>
                          <a:latin typeface="+mn-lt"/>
                          <a:ea typeface="+mn-ea"/>
                          <a:cs typeface="+mn-cs"/>
                          <a:sym typeface="Calibri" panose="020F0502020204030204"/>
                        </a:rPr>
                        <a:t>安全基线优化或整改</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整改项</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&gt;=5</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个</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a:t>
                      </a:r>
                      <a:endParaRPr lang="zh-CN" altLang="en-US" sz="14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extLst>
                  <a:ext uri="{0D108BD9-81ED-4DB2-BD59-A6C34878D82A}">
                    <a16:rowId xmlns:a16="http://schemas.microsoft.com/office/drawing/2014/main" val="3797806128"/>
                  </a:ext>
                </a:extLst>
              </a:tr>
              <a:tr h="522863">
                <a:tc vMerge="1">
                  <a:txBody>
                    <a:bodyPr/>
                    <a:lstStyle/>
                    <a:p>
                      <a:pPr algn="ctr" fontAlgn="ctr"/>
                      <a:endParaRPr lang="zh-CN" altLang="en-US" sz="1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0" i="0" u="none" strike="noStrike" kern="1200" cap="none" spc="0" baseline="0" dirty="0">
                          <a:ln>
                            <a:noFill/>
                          </a:ln>
                          <a:solidFill>
                            <a:srgbClr val="000000">
                              <a:hueOff val="0"/>
                              <a:satOff val="0"/>
                              <a:lumOff val="0"/>
                              <a:alphaOff val="0"/>
                            </a:srgbClr>
                          </a:solidFill>
                          <a:uFillTx/>
                          <a:latin typeface="+mn-lt"/>
                          <a:ea typeface="+mn-ea"/>
                          <a:cs typeface="+mn-cs"/>
                          <a:sym typeface="Calibri" panose="020F0502020204030204"/>
                        </a:rPr>
                        <a:t>测评报告</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输出</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2</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份等保测评报告。</a:t>
                      </a:r>
                    </a:p>
                  </a:txBody>
                  <a:tcPr marL="9525" marR="9525" marT="9525" marB="0" anchor="ctr"/>
                </a:tc>
                <a:extLst>
                  <a:ext uri="{0D108BD9-81ED-4DB2-BD59-A6C34878D82A}">
                    <a16:rowId xmlns:a16="http://schemas.microsoft.com/office/drawing/2014/main" val="3622669208"/>
                  </a:ext>
                </a:extLst>
              </a:tr>
              <a:tr h="522863">
                <a:tc vMerge="1">
                  <a:txBody>
                    <a:bodyPr/>
                    <a:lstStyle/>
                    <a:p>
                      <a:pPr algn="ctr" fontAlgn="ctr"/>
                      <a:endParaRPr lang="zh-CN" altLang="en-US" sz="1400" b="1"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i="0" u="none" strike="noStrike" kern="1200" cap="none" spc="0" baseline="0" dirty="0">
                          <a:ln>
                            <a:noFill/>
                          </a:ln>
                          <a:solidFill>
                            <a:srgbClr val="000000">
                              <a:hueOff val="0"/>
                              <a:satOff val="0"/>
                              <a:lumOff val="0"/>
                              <a:alphaOff val="0"/>
                            </a:srgbClr>
                          </a:solidFill>
                          <a:uFillTx/>
                          <a:latin typeface="+mn-lt"/>
                          <a:ea typeface="+mn-ea"/>
                          <a:cs typeface="+mn-cs"/>
                          <a:sym typeface="Calibri" panose="020F0502020204030204"/>
                        </a:rPr>
                        <a:t>PCI</a:t>
                      </a:r>
                      <a:r>
                        <a:rPr lang="zh-CN" altLang="en-US" sz="1400" b="0" i="0" u="none" strike="noStrike" kern="1200" cap="none" spc="0" baseline="0" dirty="0">
                          <a:ln>
                            <a:noFill/>
                          </a:ln>
                          <a:solidFill>
                            <a:srgbClr val="000000">
                              <a:hueOff val="0"/>
                              <a:satOff val="0"/>
                              <a:lumOff val="0"/>
                              <a:alphaOff val="0"/>
                            </a:srgbClr>
                          </a:solidFill>
                          <a:uFillTx/>
                          <a:latin typeface="+mn-lt"/>
                          <a:ea typeface="+mn-ea"/>
                          <a:cs typeface="+mn-cs"/>
                          <a:sym typeface="Calibri" panose="020F0502020204030204"/>
                        </a:rPr>
                        <a:t>证书</a:t>
                      </a:r>
                    </a:p>
                  </a:txBody>
                  <a:tcPr marL="9525" marR="9525" marT="9525" marB="0" anchor="ctr"/>
                </a:tc>
                <a:tc>
                  <a:txBody>
                    <a:bodyPr/>
                    <a:lstStyle/>
                    <a:p>
                      <a:pPr marL="171450" marR="0" lvl="0" indent="-1714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PCI</a:t>
                      </a:r>
                      <a:r>
                        <a:rPr lang="zh-CN" altLang="en-US" sz="1400" b="0" i="0" u="none" strike="noStrike" dirty="0">
                          <a:solidFill>
                            <a:schemeClr val="tx1"/>
                          </a:solidFill>
                          <a:effectLst/>
                          <a:latin typeface="微软雅黑" panose="020B0503020204020204" pitchFamily="34" charset="-122"/>
                          <a:ea typeface="微软雅黑" panose="020B0503020204020204" pitchFamily="34" charset="-122"/>
                        </a:rPr>
                        <a:t>认证并收到证书</a:t>
                      </a:r>
                    </a:p>
                  </a:txBody>
                  <a:tcPr marL="9525" marR="9525" marT="9525" marB="0" anchor="ctr"/>
                </a:tc>
                <a:extLst>
                  <a:ext uri="{0D108BD9-81ED-4DB2-BD59-A6C34878D82A}">
                    <a16:rowId xmlns:a16="http://schemas.microsoft.com/office/drawing/2014/main" val="40958152"/>
                  </a:ext>
                </a:extLst>
              </a:tr>
            </a:tbl>
          </a:graphicData>
        </a:graphic>
      </p:graphicFrame>
    </p:spTree>
    <p:custDataLst>
      <p:tags r:id="rId1"/>
    </p:custDataLst>
    <p:extLst>
      <p:ext uri="{BB962C8B-B14F-4D97-AF65-F5344CB8AC3E}">
        <p14:creationId xmlns:p14="http://schemas.microsoft.com/office/powerpoint/2010/main" val="39541632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a:ln w="0"/>
                <a:solidFill>
                  <a:schemeClr val="accent4">
                    <a:lumMod val="75000"/>
                  </a:schemeClr>
                </a:solidFill>
                <a:effectLst>
                  <a:outerShdw blurRad="38100" dist="25400" dir="5400000" algn="ctr" rotWithShape="0">
                    <a:srgbClr val="6E747A">
                      <a:alpha val="43000"/>
                    </a:srgbClr>
                  </a:outerShdw>
                </a:effectLst>
                <a:cs typeface="Calibri" panose="020F0502020204030204"/>
              </a:rPr>
              <a:t>四、项目里程碑</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aphicFrame>
        <p:nvGraphicFramePr>
          <p:cNvPr id="5" name="表格 4">
            <a:extLst>
              <a:ext uri="{FF2B5EF4-FFF2-40B4-BE49-F238E27FC236}">
                <a16:creationId xmlns:a16="http://schemas.microsoft.com/office/drawing/2014/main" id="{4C091341-FA99-4D3C-8865-809A47389B69}"/>
              </a:ext>
            </a:extLst>
          </p:cNvPr>
          <p:cNvGraphicFramePr>
            <a:graphicFrameLocks noGrp="1"/>
          </p:cNvGraphicFramePr>
          <p:nvPr>
            <p:extLst>
              <p:ext uri="{D42A27DB-BD31-4B8C-83A1-F6EECF244321}">
                <p14:modId xmlns:p14="http://schemas.microsoft.com/office/powerpoint/2010/main" val="3355082580"/>
              </p:ext>
            </p:extLst>
          </p:nvPr>
        </p:nvGraphicFramePr>
        <p:xfrm>
          <a:off x="500714" y="2010873"/>
          <a:ext cx="11062548" cy="3000601"/>
        </p:xfrm>
        <a:graphic>
          <a:graphicData uri="http://schemas.openxmlformats.org/drawingml/2006/table">
            <a:tbl>
              <a:tblPr>
                <a:tableStyleId>{D27102A9-8310-4765-A935-A1911B00CA55}</a:tableStyleId>
              </a:tblPr>
              <a:tblGrid>
                <a:gridCol w="685131">
                  <a:extLst>
                    <a:ext uri="{9D8B030D-6E8A-4147-A177-3AD203B41FA5}">
                      <a16:colId xmlns:a16="http://schemas.microsoft.com/office/drawing/2014/main" val="841700572"/>
                    </a:ext>
                  </a:extLst>
                </a:gridCol>
                <a:gridCol w="5766742">
                  <a:extLst>
                    <a:ext uri="{9D8B030D-6E8A-4147-A177-3AD203B41FA5}">
                      <a16:colId xmlns:a16="http://schemas.microsoft.com/office/drawing/2014/main" val="3242691829"/>
                    </a:ext>
                  </a:extLst>
                </a:gridCol>
                <a:gridCol w="1232003">
                  <a:extLst>
                    <a:ext uri="{9D8B030D-6E8A-4147-A177-3AD203B41FA5}">
                      <a16:colId xmlns:a16="http://schemas.microsoft.com/office/drawing/2014/main" val="1599122962"/>
                    </a:ext>
                  </a:extLst>
                </a:gridCol>
                <a:gridCol w="710972">
                  <a:extLst>
                    <a:ext uri="{9D8B030D-6E8A-4147-A177-3AD203B41FA5}">
                      <a16:colId xmlns:a16="http://schemas.microsoft.com/office/drawing/2014/main" val="1934502229"/>
                    </a:ext>
                  </a:extLst>
                </a:gridCol>
                <a:gridCol w="1392573">
                  <a:extLst>
                    <a:ext uri="{9D8B030D-6E8A-4147-A177-3AD203B41FA5}">
                      <a16:colId xmlns:a16="http://schemas.microsoft.com/office/drawing/2014/main" val="1387693204"/>
                    </a:ext>
                  </a:extLst>
                </a:gridCol>
                <a:gridCol w="1275127">
                  <a:extLst>
                    <a:ext uri="{9D8B030D-6E8A-4147-A177-3AD203B41FA5}">
                      <a16:colId xmlns:a16="http://schemas.microsoft.com/office/drawing/2014/main" val="2766371473"/>
                    </a:ext>
                  </a:extLst>
                </a:gridCol>
              </a:tblGrid>
              <a:tr h="298517">
                <a:tc>
                  <a:txBody>
                    <a:bodyPr/>
                    <a:lstStyle/>
                    <a:p>
                      <a:pPr algn="ctr" rtl="0" fontAlgn="ctr"/>
                      <a:r>
                        <a:rPr lang="zh-CN" altLang="en-US" sz="1800" b="1" u="none" strike="noStrike">
                          <a:solidFill>
                            <a:schemeClr val="bg1"/>
                          </a:solidFill>
                          <a:effectLst/>
                          <a:latin typeface="微软雅黑" panose="020B0503020204020204" pitchFamily="34" charset="-122"/>
                          <a:ea typeface="微软雅黑" panose="020B0503020204020204" pitchFamily="34" charset="-122"/>
                        </a:rPr>
                        <a:t>序号</a:t>
                      </a:r>
                      <a:endParaRPr lang="zh-CN" altLang="en-US" sz="18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a:solidFill>
                            <a:schemeClr val="bg1"/>
                          </a:solidFill>
                          <a:effectLst/>
                          <a:latin typeface="微软雅黑" panose="020B0503020204020204" pitchFamily="34" charset="-122"/>
                          <a:ea typeface="微软雅黑" panose="020B0503020204020204" pitchFamily="34" charset="-122"/>
                        </a:rPr>
                        <a:t> 里程碑名称</a:t>
                      </a:r>
                      <a:endParaRPr lang="zh-CN" altLang="en-US" sz="18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a:solidFill>
                            <a:schemeClr val="bg1"/>
                          </a:solidFill>
                          <a:effectLst/>
                          <a:latin typeface="微软雅黑" panose="020B0503020204020204" pitchFamily="34" charset="-122"/>
                          <a:ea typeface="微软雅黑" panose="020B0503020204020204" pitchFamily="34" charset="-122"/>
                        </a:rPr>
                        <a:t>计划时间</a:t>
                      </a:r>
                      <a:endParaRPr lang="zh-CN" altLang="en-US" sz="18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a:solidFill>
                            <a:schemeClr val="bg1"/>
                          </a:solidFill>
                          <a:effectLst/>
                          <a:latin typeface="微软雅黑" panose="020B0503020204020204" pitchFamily="34" charset="-122"/>
                          <a:ea typeface="微软雅黑" panose="020B0503020204020204" pitchFamily="34" charset="-122"/>
                        </a:rPr>
                        <a:t>等级</a:t>
                      </a:r>
                      <a:endParaRPr lang="zh-CN" altLang="en-US" sz="1800" b="1" i="0" u="none" strike="noStrike">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i="0" u="none" strike="noStrike">
                          <a:solidFill>
                            <a:schemeClr val="bg1"/>
                          </a:solidFill>
                          <a:effectLst/>
                          <a:latin typeface="微软雅黑" panose="020B0503020204020204" pitchFamily="34" charset="-122"/>
                          <a:ea typeface="微软雅黑" panose="020B0503020204020204" pitchFamily="34" charset="-122"/>
                        </a:rPr>
                        <a:t>里程碑密级</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i="0" u="none" strike="noStrike">
                          <a:solidFill>
                            <a:schemeClr val="bg1"/>
                          </a:solidFill>
                          <a:effectLst/>
                          <a:latin typeface="微软雅黑" panose="020B0503020204020204" pitchFamily="34" charset="-122"/>
                          <a:ea typeface="微软雅黑" panose="020B0503020204020204" pitchFamily="34" charset="-122"/>
                        </a:rPr>
                        <a:t>里程碑类型</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7249797"/>
                  </a:ext>
                </a:extLst>
              </a:tr>
              <a:tr h="351441">
                <a:tc>
                  <a:txBody>
                    <a:bodyPr/>
                    <a:lstStyle/>
                    <a:p>
                      <a:pPr algn="ctr" rtl="0" fontAlgn="ctr"/>
                      <a:r>
                        <a:rPr lang="en-US" altLang="zh-CN" sz="1400" u="none" strike="noStrike">
                          <a:effectLst/>
                          <a:latin typeface="微软雅黑" panose="020B0503020204020204" pitchFamily="34" charset="-122"/>
                          <a:ea typeface="微软雅黑" panose="020B0503020204020204" pitchFamily="34" charset="-122"/>
                        </a:rPr>
                        <a:t>1</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项目立项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秘密</a:t>
                      </a:r>
                      <a:endParaRPr lang="en-US" altLang="zh-CN" sz="14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541474"/>
                  </a:ext>
                </a:extLst>
              </a:tr>
              <a:tr h="351441">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完成等保与</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PCI</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测评合同的签署</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7406143"/>
                  </a:ext>
                </a:extLst>
              </a:tr>
              <a:tr h="328006">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完成天幕大模型的网安资料录入</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2792837"/>
                  </a:ext>
                </a:extLst>
              </a:tr>
              <a:tr h="328006">
                <a:tc>
                  <a:txBody>
                    <a:bodyPr/>
                    <a:lstStyle/>
                    <a:p>
                      <a:pPr algn="ctr" rtl="0"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完成天幕大模型的专家评审</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586614"/>
                  </a:ext>
                </a:extLst>
              </a:tr>
              <a:tr h="328006">
                <a:tc>
                  <a:txBody>
                    <a:bodyPr/>
                    <a:lstStyle/>
                    <a:p>
                      <a:pPr algn="ctr" rtl="0" fontAlgn="ctr"/>
                      <a:r>
                        <a:rPr lang="en-US" altLang="zh-CN" sz="1400" b="0" i="0" u="none" strike="noStrike">
                          <a:solidFill>
                            <a:schemeClr val="tx1"/>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测评机构出具初步测评结果与改进建议</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45823"/>
                  </a:ext>
                </a:extLst>
              </a:tr>
              <a:tr h="328006">
                <a:tc>
                  <a:txBody>
                    <a:bodyPr/>
                    <a:lstStyle/>
                    <a:p>
                      <a:pPr algn="ctr" rtl="0" fontAlgn="ctr"/>
                      <a:r>
                        <a:rPr lang="en-US" altLang="zh-CN" sz="1400" b="0" i="0" u="none" strike="noStrike">
                          <a:solidFill>
                            <a:schemeClr val="tx1"/>
                          </a:solidFill>
                          <a:effectLst/>
                          <a:latin typeface="微软雅黑" panose="020B0503020204020204" pitchFamily="34" charset="-122"/>
                          <a:ea typeface="微软雅黑" panose="020B0503020204020204" pitchFamily="34" charset="-122"/>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年度</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PCI-DSS</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资料提交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2023.6.7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416755"/>
                  </a:ext>
                </a:extLst>
              </a:tr>
              <a:tr h="328006">
                <a:tc>
                  <a:txBody>
                    <a:bodyPr/>
                    <a:lstStyle/>
                    <a:p>
                      <a:pPr algn="ctr" rtl="0" fontAlgn="ctr"/>
                      <a:r>
                        <a:rPr lang="en-US" altLang="zh-CN" sz="1400" b="0" i="0" u="none" strike="noStrike">
                          <a:solidFill>
                            <a:schemeClr val="tx1"/>
                          </a:solidFill>
                          <a:effectLst/>
                          <a:latin typeface="微软雅黑" panose="020B0503020204020204" pitchFamily="34" charset="-122"/>
                          <a:ea typeface="微软雅黑" panose="020B0503020204020204" pitchFamily="34" charset="-122"/>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年度等保资料提交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2024.6.11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272509"/>
                  </a:ext>
                </a:extLst>
              </a:tr>
              <a:tr h="359172">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项目结项评价</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2024.6.14</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秘密</a:t>
                      </a:r>
                      <a:endParaRPr kumimoji="0" lang="en-US" altLang="zh-CN" sz="14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事务类</a:t>
                      </a:r>
                      <a:endPar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817041"/>
                  </a:ext>
                </a:extLst>
              </a:tr>
            </a:tbl>
          </a:graphicData>
        </a:graphic>
      </p:graphicFrame>
    </p:spTree>
    <p:extLst>
      <p:ext uri="{BB962C8B-B14F-4D97-AF65-F5344CB8AC3E}">
        <p14:creationId xmlns:p14="http://schemas.microsoft.com/office/powerpoint/2010/main" val="291335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defPPr>
              <a:defRPr lang="zh-CN"/>
            </a:defPPr>
            <a:lvl1pPr marR="0" indent="0" defTabSz="1828800">
              <a:lnSpc>
                <a:spcPct val="90000"/>
              </a:lnSpc>
              <a:spcBef>
                <a:spcPts val="0"/>
              </a:spcBef>
              <a:spcAft>
                <a:spcPts val="0"/>
              </a:spcAft>
              <a:buClrTx/>
              <a:buSzTx/>
              <a:buFontTx/>
              <a:buNone/>
              <a:defRPr sz="2400" b="1" i="0" u="none" strike="noStrike" cap="none" spc="0" baseline="0">
                <a:ln w="0"/>
                <a:solidFill>
                  <a:schemeClr val="accent4">
                    <a:lumMod val="75000"/>
                  </a:schemeClr>
                </a:solidFill>
                <a:effectLst>
                  <a:outerShdw blurRad="38100" dist="25400" dir="5400000" algn="ctr" rotWithShape="0">
                    <a:srgbClr val="6E747A">
                      <a:alpha val="43000"/>
                    </a:srgbClr>
                  </a:outerShdw>
                </a:effectLst>
                <a:uFillTx/>
                <a:latin typeface="微软雅黑" panose="020B0503020204020204" pitchFamily="34" charset="-122"/>
                <a:ea typeface="微软雅黑" panose="020B0503020204020204" pitchFamily="34" charset="-122"/>
                <a:cs typeface="Calibri" panose="020F0502020204030204"/>
              </a:defRPr>
            </a:lvl1pPr>
            <a:lvl2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2pPr>
            <a:lvl3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3pPr>
            <a:lvl4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4pPr>
            <a:lvl5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5pPr>
            <a:lvl6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6pPr>
            <a:lvl7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7pPr>
            <a:lvl8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8pPr>
            <a:lvl9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9pPr>
          </a:lstStyle>
          <a:p>
            <a:r>
              <a:rPr lang="zh-CN" altLang="en-US"/>
              <a:t>五、项目产出一览表</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aphicFrame>
        <p:nvGraphicFramePr>
          <p:cNvPr id="7" name="表格 6"/>
          <p:cNvGraphicFramePr>
            <a:graphicFrameLocks noGrp="1"/>
          </p:cNvGraphicFramePr>
          <p:nvPr>
            <p:extLst>
              <p:ext uri="{D42A27DB-BD31-4B8C-83A1-F6EECF244321}">
                <p14:modId xmlns:p14="http://schemas.microsoft.com/office/powerpoint/2010/main" val="1181852715"/>
              </p:ext>
            </p:extLst>
          </p:nvPr>
        </p:nvGraphicFramePr>
        <p:xfrm>
          <a:off x="638070" y="1709302"/>
          <a:ext cx="10740078" cy="3827955"/>
        </p:xfrm>
        <a:graphic>
          <a:graphicData uri="http://schemas.openxmlformats.org/drawingml/2006/table">
            <a:tbl>
              <a:tblPr>
                <a:tableStyleId>{7E9639D4-E3E2-4D34-9284-5A2195B3D0D7}</a:tableStyleId>
              </a:tblPr>
              <a:tblGrid>
                <a:gridCol w="905441">
                  <a:extLst>
                    <a:ext uri="{9D8B030D-6E8A-4147-A177-3AD203B41FA5}">
                      <a16:colId xmlns:a16="http://schemas.microsoft.com/office/drawing/2014/main" val="20000"/>
                    </a:ext>
                  </a:extLst>
                </a:gridCol>
                <a:gridCol w="4190076">
                  <a:extLst>
                    <a:ext uri="{9D8B030D-6E8A-4147-A177-3AD203B41FA5}">
                      <a16:colId xmlns:a16="http://schemas.microsoft.com/office/drawing/2014/main" val="20001"/>
                    </a:ext>
                  </a:extLst>
                </a:gridCol>
                <a:gridCol w="2013163">
                  <a:extLst>
                    <a:ext uri="{9D8B030D-6E8A-4147-A177-3AD203B41FA5}">
                      <a16:colId xmlns:a16="http://schemas.microsoft.com/office/drawing/2014/main" val="20002"/>
                    </a:ext>
                  </a:extLst>
                </a:gridCol>
                <a:gridCol w="1965000">
                  <a:extLst>
                    <a:ext uri="{9D8B030D-6E8A-4147-A177-3AD203B41FA5}">
                      <a16:colId xmlns:a16="http://schemas.microsoft.com/office/drawing/2014/main" val="20005"/>
                    </a:ext>
                  </a:extLst>
                </a:gridCol>
                <a:gridCol w="1666398">
                  <a:extLst>
                    <a:ext uri="{9D8B030D-6E8A-4147-A177-3AD203B41FA5}">
                      <a16:colId xmlns:a16="http://schemas.microsoft.com/office/drawing/2014/main" val="20006"/>
                    </a:ext>
                  </a:extLst>
                </a:gridCol>
              </a:tblGrid>
              <a:tr h="336555">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序号</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 项目产出</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产出时间</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是否设为里程碑</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产出类别</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36425">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001</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项目立项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002</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完成等保与</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PCI</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测评合同的签署</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181001"/>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003</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完成天幕大模型的网安资料录入</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2024.5.21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系统</a:t>
                      </a:r>
                      <a:endPar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444190"/>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004</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完成天幕大模型的专家评审</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2024.5.27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076488"/>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005</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测评机构出具初步测评结果与改进建议</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2024.5.31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456960"/>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006</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年度</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PCI-DSS</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资料提交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2023.6.7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294221"/>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007</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完成</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年度等保资料提交</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2024.6.11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文件</a:t>
                      </a:r>
                      <a:endParaRPr kumimoji="0" lang="en-US" altLang="zh-CN" sz="1400" b="0" i="0" u="none" strike="noStrike" kern="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085343"/>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008</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项目结项评价</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2024.6.14</a:t>
                      </a:r>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系统</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091039"/>
                  </a:ext>
                </a:extLst>
              </a:tr>
            </a:tbl>
          </a:graphicData>
        </a:graphic>
      </p:graphicFrame>
    </p:spTree>
    <p:extLst>
      <p:ext uri="{BB962C8B-B14F-4D97-AF65-F5344CB8AC3E}">
        <p14:creationId xmlns:p14="http://schemas.microsoft.com/office/powerpoint/2010/main" val="11194411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a:ln w="0"/>
                <a:solidFill>
                  <a:schemeClr val="accent4">
                    <a:lumMod val="75000"/>
                  </a:schemeClr>
                </a:solidFill>
                <a:effectLst>
                  <a:outerShdw blurRad="38100" dist="25400" dir="5400000" algn="ctr" rotWithShape="0">
                    <a:srgbClr val="6E747A">
                      <a:alpha val="43000"/>
                    </a:srgbClr>
                  </a:outerShdw>
                </a:effectLst>
                <a:cs typeface="Calibri" panose="020F0502020204030204"/>
              </a:rPr>
              <a:t>六、项目人员及分工</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2" name="矩形 1"/>
          <p:cNvSpPr/>
          <p:nvPr/>
        </p:nvSpPr>
        <p:spPr>
          <a:xfrm>
            <a:off x="992788" y="690200"/>
            <a:ext cx="8674543" cy="1023742"/>
          </a:xfrm>
          <a:prstGeom prst="rect">
            <a:avLst/>
          </a:prstGeom>
          <a:noFill/>
        </p:spPr>
        <p:txBody>
          <a:bodyPr wrap="square">
            <a:spAutoFit/>
          </a:bodyPr>
          <a:lstStyle/>
          <a:p>
            <a:pPr>
              <a:lnSpc>
                <a:spcPct val="150000"/>
              </a:lnSpc>
              <a:spcBef>
                <a:spcPts val="0"/>
              </a:spcBef>
            </a:pPr>
            <a:r>
              <a:rPr lang="zh-CN" altLang="en-US" sz="1400" dirty="0">
                <a:latin typeface="微软雅黑" panose="020B0503020204020204" pitchFamily="34" charset="-122"/>
                <a:ea typeface="微软雅黑" panose="020B0503020204020204" pitchFamily="34" charset="-122"/>
              </a:rPr>
              <a:t>项目总监：</a:t>
            </a:r>
            <a:endParaRPr lang="en-US" altLang="zh-CN" sz="1400" dirty="0">
              <a:latin typeface="微软雅黑" panose="020B0503020204020204" pitchFamily="34" charset="-122"/>
              <a:ea typeface="微软雅黑" panose="020B0503020204020204" pitchFamily="34" charset="-122"/>
            </a:endParaRPr>
          </a:p>
          <a:p>
            <a:pPr>
              <a:lnSpc>
                <a:spcPct val="150000"/>
              </a:lnSpc>
              <a:spcBef>
                <a:spcPts val="0"/>
              </a:spcBef>
            </a:pPr>
            <a:r>
              <a:rPr lang="zh-CN" altLang="en-US" sz="1400" dirty="0">
                <a:latin typeface="微软雅黑" panose="020B0503020204020204" pitchFamily="34" charset="-122"/>
                <a:ea typeface="微软雅黑" panose="020B0503020204020204" pitchFamily="34" charset="-122"/>
              </a:rPr>
              <a:t>项目经理：文野</a:t>
            </a:r>
            <a:endParaRPr lang="en-US" altLang="zh-CN" sz="1400" dirty="0">
              <a:latin typeface="微软雅黑" panose="020B0503020204020204" pitchFamily="34" charset="-122"/>
              <a:ea typeface="微软雅黑" panose="020B0503020204020204" pitchFamily="34" charset="-122"/>
            </a:endParaRPr>
          </a:p>
          <a:p>
            <a:pPr>
              <a:lnSpc>
                <a:spcPct val="150000"/>
              </a:lnSpc>
              <a:spcBef>
                <a:spcPts val="0"/>
              </a:spcBef>
            </a:pPr>
            <a:r>
              <a:rPr lang="zh-CN" altLang="en-US" sz="1400" dirty="0">
                <a:latin typeface="微软雅黑" panose="020B0503020204020204" pitchFamily="34" charset="-122"/>
                <a:ea typeface="微软雅黑" panose="020B0503020204020204" pitchFamily="34" charset="-122"/>
              </a:rPr>
              <a:t>项目干系人：林倩晖、叶琼、王伟</a:t>
            </a:r>
            <a:endParaRPr lang="en-US" altLang="zh-CN" sz="1400" dirty="0">
              <a:latin typeface="微软雅黑" panose="020B0503020204020204" pitchFamily="34" charset="-122"/>
              <a:ea typeface="微软雅黑" panose="020B0503020204020204" pitchFamily="34" charset="-122"/>
            </a:endParaRPr>
          </a:p>
        </p:txBody>
      </p:sp>
      <p:graphicFrame>
        <p:nvGraphicFramePr>
          <p:cNvPr id="8" name="表格 7">
            <a:extLst>
              <a:ext uri="{FF2B5EF4-FFF2-40B4-BE49-F238E27FC236}">
                <a16:creationId xmlns:a16="http://schemas.microsoft.com/office/drawing/2014/main" id="{DA216C9F-09BC-18C7-1F1E-02F53B186A36}"/>
              </a:ext>
            </a:extLst>
          </p:cNvPr>
          <p:cNvGraphicFramePr>
            <a:graphicFrameLocks noGrp="1"/>
          </p:cNvGraphicFramePr>
          <p:nvPr>
            <p:extLst>
              <p:ext uri="{D42A27DB-BD31-4B8C-83A1-F6EECF244321}">
                <p14:modId xmlns:p14="http://schemas.microsoft.com/office/powerpoint/2010/main" val="1383140052"/>
              </p:ext>
            </p:extLst>
          </p:nvPr>
        </p:nvGraphicFramePr>
        <p:xfrm>
          <a:off x="1138932" y="2055969"/>
          <a:ext cx="9914135" cy="3289409"/>
        </p:xfrm>
        <a:graphic>
          <a:graphicData uri="http://schemas.openxmlformats.org/drawingml/2006/table">
            <a:tbl>
              <a:tblPr>
                <a:effectLst>
                  <a:innerShdw blurRad="63500" dist="50800" dir="8100000">
                    <a:prstClr val="black">
                      <a:alpha val="50000"/>
                    </a:prstClr>
                  </a:innerShdw>
                </a:effectLst>
                <a:tableStyleId>{616DA210-FB5B-4158-B5E0-FEB733F419BA}</a:tableStyleId>
              </a:tblPr>
              <a:tblGrid>
                <a:gridCol w="1550714">
                  <a:extLst>
                    <a:ext uri="{9D8B030D-6E8A-4147-A177-3AD203B41FA5}">
                      <a16:colId xmlns:a16="http://schemas.microsoft.com/office/drawing/2014/main" val="14583976"/>
                    </a:ext>
                  </a:extLst>
                </a:gridCol>
                <a:gridCol w="1711868">
                  <a:extLst>
                    <a:ext uri="{9D8B030D-6E8A-4147-A177-3AD203B41FA5}">
                      <a16:colId xmlns:a16="http://schemas.microsoft.com/office/drawing/2014/main" val="2743394277"/>
                    </a:ext>
                  </a:extLst>
                </a:gridCol>
                <a:gridCol w="6651553">
                  <a:extLst>
                    <a:ext uri="{9D8B030D-6E8A-4147-A177-3AD203B41FA5}">
                      <a16:colId xmlns:a16="http://schemas.microsoft.com/office/drawing/2014/main" val="4150917137"/>
                    </a:ext>
                  </a:extLst>
                </a:gridCol>
              </a:tblGrid>
              <a:tr h="344316">
                <a:tc>
                  <a:txBody>
                    <a:bodyPr/>
                    <a:lstStyle/>
                    <a:p>
                      <a:pPr algn="ctr" rtl="0" fontAlgn="ctr"/>
                      <a:r>
                        <a:rPr lang="zh-CN" altLang="en-US" sz="2000" b="1" u="none" strike="noStrike">
                          <a:solidFill>
                            <a:schemeClr val="bg1"/>
                          </a:solidFill>
                          <a:effectLst/>
                          <a:latin typeface="微软雅黑" panose="020B0503020204020204" pitchFamily="34" charset="-122"/>
                          <a:ea typeface="微软雅黑" panose="020B0503020204020204" pitchFamily="34" charset="-122"/>
                        </a:rPr>
                        <a:t>项目成员</a:t>
                      </a:r>
                      <a:endParaRPr lang="zh-CN" altLang="en-US" sz="2000" b="1" i="0" u="none" strike="noStrike">
                        <a:solidFill>
                          <a:schemeClr val="bg1"/>
                        </a:solidFill>
                        <a:effectLst/>
                        <a:latin typeface="微软雅黑" panose="020B0503020204020204" pitchFamily="34" charset="-122"/>
                        <a:ea typeface="微软雅黑" panose="020B0503020204020204" pitchFamily="34" charset="-122"/>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2000" b="1" i="0" u="none" strike="noStrike">
                          <a:solidFill>
                            <a:schemeClr val="bg1"/>
                          </a:solidFill>
                          <a:effectLst/>
                          <a:latin typeface="微软雅黑" panose="020B0503020204020204" pitchFamily="34" charset="-122"/>
                          <a:ea typeface="微软雅黑" panose="020B0503020204020204" pitchFamily="34" charset="-122"/>
                        </a:rPr>
                        <a:t>所在部门</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indent="0" algn="ctr" rtl="0" fontAlgn="ctr">
                        <a:lnSpc>
                          <a:spcPct val="110000"/>
                        </a:lnSpc>
                        <a:spcBef>
                          <a:spcPts val="300"/>
                        </a:spcBef>
                        <a:spcAft>
                          <a:spcPts val="300"/>
                        </a:spcAft>
                        <a:buFont typeface="Arial" panose="020B0604020202020204" pitchFamily="34" charset="0"/>
                        <a:buNone/>
                      </a:pPr>
                      <a:r>
                        <a:rPr lang="zh-CN" altLang="en-US" sz="2000" b="1" u="none" strike="noStrike" dirty="0">
                          <a:solidFill>
                            <a:schemeClr val="bg1"/>
                          </a:solidFill>
                          <a:effectLst/>
                          <a:latin typeface="微软雅黑" panose="020B0503020204020204" pitchFamily="34" charset="-122"/>
                          <a:ea typeface="微软雅黑" panose="020B0503020204020204" pitchFamily="34" charset="-122"/>
                        </a:rPr>
                        <a:t>分工</a:t>
                      </a:r>
                      <a:endParaRPr lang="zh-CN" altLang="en-US" sz="2000" b="1" i="0" u="none" strike="noStrike" dirty="0">
                        <a:solidFill>
                          <a:schemeClr val="bg1"/>
                        </a:solidFill>
                        <a:effectLst/>
                        <a:latin typeface="微软雅黑" panose="020B0503020204020204" pitchFamily="34" charset="-122"/>
                        <a:ea typeface="微软雅黑" panose="020B0503020204020204" pitchFamily="34" charset="-122"/>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89421112"/>
                  </a:ext>
                </a:extLst>
              </a:tr>
              <a:tr h="41076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0" marR="0" lvl="0" indent="0" algn="ctr" rtl="0">
                        <a:lnSpc>
                          <a:spcPct val="100000"/>
                        </a:lnSpc>
                        <a:spcBef>
                          <a:spcPts val="0"/>
                        </a:spcBef>
                        <a:spcAft>
                          <a:spcPts val="0"/>
                        </a:spcAft>
                        <a:buClrTx/>
                        <a:buSzTx/>
                        <a:buFontTx/>
                        <a:buNone/>
                      </a:pPr>
                      <a:r>
                        <a:rPr lang="zh-CN" altLang="en-US" sz="1200" dirty="0">
                          <a:latin typeface="微软雅黑" panose="020B0503020204020204" pitchFamily="34" charset="-122"/>
                          <a:ea typeface="微软雅黑" panose="020B0503020204020204" pitchFamily="34" charset="-122"/>
                        </a:rPr>
                        <a:t>廖鹏程</a:t>
                      </a:r>
                      <a:endParaRPr lang="en-US" sz="1200" dirty="0">
                        <a:latin typeface="微软雅黑" panose="020B0503020204020204" pitchFamily="34" charset="-122"/>
                        <a:ea typeface="微软雅黑" panose="020B0503020204020204" pitchFamily="34" charset="-122"/>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效率工程中心</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等保测评商务谈判和落地实施</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主导等保测评工作</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配合完成</a:t>
                      </a:r>
                      <a:r>
                        <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PCI</a:t>
                      </a: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认证工作</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5387514"/>
                  </a:ext>
                </a:extLst>
              </a:tr>
              <a:tr h="410762">
                <a:tc>
                  <a:txBody>
                    <a:bodyPr/>
                    <a:lstStyle/>
                    <a:p>
                      <a:pPr marL="0" marR="0" lvl="0" indent="0" algn="ctr" rtl="0">
                        <a:lnSpc>
                          <a:spcPct val="100000"/>
                        </a:lnSpc>
                        <a:spcBef>
                          <a:spcPts val="0"/>
                        </a:spcBef>
                        <a:spcAft>
                          <a:spcPts val="0"/>
                        </a:spcAft>
                        <a:buClrTx/>
                        <a:buSzTx/>
                        <a:buFontTx/>
                        <a:buNone/>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rPr>
                        <a:t>孙文</a:t>
                      </a:r>
                      <a:endParaRPr lang="en-US" altLang="zh-CN" sz="1200" dirty="0">
                        <a:latin typeface="微软雅黑" panose="020B0503020204020204" pitchFamily="34" charset="-122"/>
                        <a:ea typeface="微软雅黑" panose="020B0503020204020204" pitchFamily="34" charset="-122"/>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59742851"/>
                  </a:ext>
                </a:extLst>
              </a:tr>
              <a:tr h="3225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陈志雄</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云平台中心</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配合等保测评和</a:t>
                      </a:r>
                      <a:r>
                        <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PCI</a:t>
                      </a: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认证实施工作。</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配合完成等保测评和</a:t>
                      </a:r>
                      <a:r>
                        <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PCI</a:t>
                      </a: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的风险修复。</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182250" marR="0" lvl="1" indent="0" algn="l" defTabSz="914273" rtl="0" eaLnBrk="1" fontAlgn="auto" latinLnBrk="0" hangingPunct="1">
                        <a:lnSpc>
                          <a:spcPts val="800"/>
                        </a:lnSpc>
                        <a:spcBef>
                          <a:spcPts val="300"/>
                        </a:spcBef>
                        <a:spcAft>
                          <a:spcPts val="300"/>
                        </a:spcAft>
                        <a:buClrTx/>
                        <a:buSzTx/>
                        <a:buFont typeface="Arial" panose="020B0604020202020204" pitchFamily="34" charset="0"/>
                        <a:buNone/>
                        <a:tabLst/>
                        <a:defRPr/>
                      </a:pP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9257835"/>
                  </a:ext>
                </a:extLst>
              </a:tr>
              <a:tr h="35917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张浩</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1560277"/>
                  </a:ext>
                </a:extLst>
              </a:tr>
              <a:tr h="35735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彭亮亮</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vMerge="1">
                  <a:txBody>
                    <a:bodyPr/>
                    <a:lstStyle/>
                    <a:p>
                      <a:endParaRPr lang="zh-CN"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5385080"/>
                  </a:ext>
                </a:extLst>
              </a:tr>
              <a:tr h="357359">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黎兴妙</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53700" marR="0" lvl="1" indent="-1714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主导完成</a:t>
                      </a:r>
                      <a:r>
                        <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PCI</a:t>
                      </a: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认证工作。</a:t>
                      </a:r>
                      <a:endParaRPr lang="en-US" altLang="zh-CN"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754541"/>
                  </a:ext>
                </a:extLst>
              </a:tr>
              <a:tr h="36355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王紫薇</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82250" marR="0" lvl="1" indent="0" algn="ctr" defTabSz="914273" rtl="0" eaLnBrk="1" fontAlgn="auto" latinLnBrk="0" hangingPunct="1">
                        <a:lnSpc>
                          <a:spcPts val="800"/>
                        </a:lnSpc>
                        <a:spcBef>
                          <a:spcPts val="300"/>
                        </a:spcBef>
                        <a:spcAft>
                          <a:spcPts val="300"/>
                        </a:spcAft>
                        <a:buClrTx/>
                        <a:buSzTx/>
                        <a:buFont typeface="Arial" panose="020B0604020202020204" pitchFamily="34" charset="0"/>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 法务风控部</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endParaRPr lang="en-US" altLang="zh-CN" sz="1200" b="0" i="0" u="none" strike="noStrike" cap="none" spc="0" baseline="0" noProof="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kumimoji="0" lang="zh-CN" altLang="en-US" sz="1200" b="0" i="0" u="none" strike="noStrike" kern="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从法务、公关角度协助</a:t>
                      </a:r>
                      <a:r>
                        <a:rPr lang="zh-CN" altLang="en-US" sz="1200" b="0" i="0" u="none" strike="noStrike" cap="none" spc="0" baseline="0" noProof="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协助推进等级保护测评</a:t>
                      </a:r>
                      <a:endPar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379071"/>
                  </a:ext>
                </a:extLst>
              </a:tr>
              <a:tr h="36355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陈真</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财务中心</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68000" marR="0" lvl="1" indent="-285750" algn="l" defTabSz="914273" rtl="0" eaLnBrk="1" fontAlgn="auto" latinLnBrk="0" hangingPunct="1">
                        <a:lnSpc>
                          <a:spcPts val="800"/>
                        </a:lnSpc>
                        <a:spcBef>
                          <a:spcPts val="300"/>
                        </a:spcBef>
                        <a:spcAft>
                          <a:spcPts val="300"/>
                        </a:spcAft>
                        <a:buClrTx/>
                        <a:buSzTx/>
                        <a:buFont typeface="Arial" panose="020B0604020202020204" pitchFamily="34" charset="0"/>
                        <a:buChar char="•"/>
                        <a:tabLst/>
                        <a:defRPr/>
                      </a:pPr>
                      <a:r>
                        <a:rPr lang="zh-CN" altLang="en-US" sz="12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成本核算和控制</a:t>
                      </a:r>
                    </a:p>
                  </a:txBody>
                  <a:tcPr marL="5241" marR="5241" marT="5241"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770298"/>
                  </a:ext>
                </a:extLst>
              </a:tr>
            </a:tbl>
          </a:graphicData>
        </a:graphic>
      </p:graphicFrame>
    </p:spTree>
    <p:extLst>
      <p:ext uri="{BB962C8B-B14F-4D97-AF65-F5344CB8AC3E}">
        <p14:creationId xmlns:p14="http://schemas.microsoft.com/office/powerpoint/2010/main" val="3829027341"/>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Rectangle 33"/>
</p:tagLst>
</file>

<file path=ppt/tags/tag10.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7"/>
</p:tagLst>
</file>

<file path=ppt/tags/tag1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9"/>
</p:tagLst>
</file>

<file path=ppt/tags/tag1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0"/>
</p:tagLst>
</file>

<file path=ppt/tags/tag1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1"/>
</p:tagLst>
</file>

<file path=ppt/tags/tag1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3"/>
</p:tagLst>
</file>

<file path=ppt/tags/tag15.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4"/>
</p:tagLst>
</file>

<file path=ppt/tags/tag16.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5"/>
</p:tagLst>
</file>

<file path=ppt/tags/tag17.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7"/>
</p:tagLst>
</file>

<file path=ppt/tags/tag18.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8"/>
</p:tagLst>
</file>

<file path=ppt/tags/tag19.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9"/>
</p:tagLst>
</file>

<file path=ppt/tags/tag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Rectangle 34"/>
</p:tagLst>
</file>

<file path=ppt/tags/tag20.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1"/>
</p:tagLst>
</file>

<file path=ppt/tags/tag2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2"/>
</p:tagLst>
</file>

<file path=ppt/tags/tag2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63"/>
</p:tagLst>
</file>

<file path=ppt/tags/tag2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1"/>
</p:tagLst>
</file>

<file path=ppt/tags/tag2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63"/>
</p:tagLst>
</file>

<file path=ppt/tags/tag25.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2"/>
</p:tagLst>
</file>

<file path=ppt/tags/tag26.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1"/>
</p:tagLst>
</file>

<file path=ppt/tags/tag27.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63"/>
</p:tagLst>
</file>

<file path=ppt/tags/tag28.xml><?xml version="1.0" encoding="utf-8"?>
<p:tagLst xmlns:a="http://schemas.openxmlformats.org/drawingml/2006/main" xmlns:r="http://schemas.openxmlformats.org/officeDocument/2006/relationships" xmlns:p="http://schemas.openxmlformats.org/presentationml/2006/main">
  <p:tag name="ISLIDE.VECTOR" val="#431560;"/>
</p:tagLst>
</file>

<file path=ppt/tags/tag29.xml><?xml version="1.0" encoding="utf-8"?>
<p:tagLst xmlns:a="http://schemas.openxmlformats.org/drawingml/2006/main" xmlns:r="http://schemas.openxmlformats.org/officeDocument/2006/relationships" xmlns:p="http://schemas.openxmlformats.org/presentationml/2006/main">
  <p:tag name="ISLIDE.VECTOR" val="#308473;#188874;#267807;#184630;#204615;"/>
</p:tagLst>
</file>

<file path=ppt/tags/tag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35"/>
</p:tagLst>
</file>

<file path=ppt/tags/tag30.xml><?xml version="1.0" encoding="utf-8"?>
<p:tagLst xmlns:a="http://schemas.openxmlformats.org/drawingml/2006/main" xmlns:r="http://schemas.openxmlformats.org/officeDocument/2006/relationships" xmlns:p="http://schemas.openxmlformats.org/presentationml/2006/main">
  <p:tag name="ISLIDE.VECTOR" val="#257255;"/>
</p:tagLst>
</file>

<file path=ppt/tags/tag31.xml><?xml version="1.0" encoding="utf-8"?>
<p:tagLst xmlns:a="http://schemas.openxmlformats.org/drawingml/2006/main" xmlns:r="http://schemas.openxmlformats.org/officeDocument/2006/relationships" xmlns:p="http://schemas.openxmlformats.org/presentationml/2006/main">
  <p:tag name="ISLIDE.VECTOR" val="#257255;"/>
</p:tagLst>
</file>

<file path=ppt/tags/tag32.xml><?xml version="1.0" encoding="utf-8"?>
<p:tagLst xmlns:a="http://schemas.openxmlformats.org/drawingml/2006/main" xmlns:r="http://schemas.openxmlformats.org/officeDocument/2006/relationships" xmlns:p="http://schemas.openxmlformats.org/presentationml/2006/main">
  <p:tag name="ISLIDE.VECTOR" val="#257245;"/>
</p:tagLst>
</file>

<file path=ppt/tags/tag33.xml><?xml version="1.0" encoding="utf-8"?>
<p:tagLst xmlns:a="http://schemas.openxmlformats.org/drawingml/2006/main" xmlns:r="http://schemas.openxmlformats.org/officeDocument/2006/relationships" xmlns:p="http://schemas.openxmlformats.org/presentationml/2006/main">
  <p:tag name="ISLIDE.VECTOR" val="#431560;"/>
</p:tagLst>
</file>

<file path=ppt/tags/tag34.xml><?xml version="1.0" encoding="utf-8"?>
<p:tagLst xmlns:a="http://schemas.openxmlformats.org/drawingml/2006/main" xmlns:r="http://schemas.openxmlformats.org/officeDocument/2006/relationships" xmlns:p="http://schemas.openxmlformats.org/presentationml/2006/main">
  <p:tag name="ISLIDE.VECTOR" val="#431560;"/>
</p:tagLst>
</file>

<file path=ppt/tags/tag35.xml><?xml version="1.0" encoding="utf-8"?>
<p:tagLst xmlns:a="http://schemas.openxmlformats.org/drawingml/2006/main" xmlns:r="http://schemas.openxmlformats.org/officeDocument/2006/relationships" xmlns:p="http://schemas.openxmlformats.org/presentationml/2006/main">
  <p:tag name="ISLIDE.VECTOR" val="#431560;"/>
</p:tagLst>
</file>

<file path=ppt/tags/tag36.xml><?xml version="1.0" encoding="utf-8"?>
<p:tagLst xmlns:a="http://schemas.openxmlformats.org/drawingml/2006/main" xmlns:r="http://schemas.openxmlformats.org/officeDocument/2006/relationships" xmlns:p="http://schemas.openxmlformats.org/presentationml/2006/main">
  <p:tag name="ISLIDE.VECTOR" val="#431560;"/>
</p:tagLst>
</file>

<file path=ppt/tags/tag37.xml><?xml version="1.0" encoding="utf-8"?>
<p:tagLst xmlns:a="http://schemas.openxmlformats.org/drawingml/2006/main" xmlns:r="http://schemas.openxmlformats.org/officeDocument/2006/relationships" xmlns:p="http://schemas.openxmlformats.org/presentationml/2006/main">
  <p:tag name="ISLIDE.VECTOR" val="#308473;#188874;#267807;#184630;#204615;"/>
</p:tagLst>
</file>

<file path=ppt/tags/tag38.xml><?xml version="1.0" encoding="utf-8"?>
<p:tagLst xmlns:a="http://schemas.openxmlformats.org/drawingml/2006/main" xmlns:r="http://schemas.openxmlformats.org/officeDocument/2006/relationships" xmlns:p="http://schemas.openxmlformats.org/presentationml/2006/main">
  <p:tag name="ISLIDE.VECTOR" val="#431560;"/>
</p:tagLst>
</file>

<file path=ppt/tags/tag39.xml><?xml version="1.0" encoding="utf-8"?>
<p:tagLst xmlns:a="http://schemas.openxmlformats.org/drawingml/2006/main" xmlns:r="http://schemas.openxmlformats.org/officeDocument/2006/relationships" xmlns:p="http://schemas.openxmlformats.org/presentationml/2006/main">
  <p:tag name="ISLIDE.VECTOR" val="#431560;"/>
</p:tagLst>
</file>

<file path=ppt/tags/tag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39"/>
</p:tagLst>
</file>

<file path=ppt/tags/tag5.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1"/>
</p:tagLst>
</file>

<file path=ppt/tags/tag6.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42"/>
</p:tagLst>
</file>

<file path=ppt/tags/tag7.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3"/>
</p:tagLst>
</file>

<file path=ppt/tags/tag8.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5"/>
</p:tagLst>
</file>

<file path=ppt/tags/tag9.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46"/>
</p:tagLst>
</file>

<file path=ppt/theme/theme1.xml><?xml version="1.0" encoding="utf-8"?>
<a:theme xmlns:a="http://schemas.openxmlformats.org/drawingml/2006/main" name="Wondershare Theme">
  <a:themeElements>
    <a:clrScheme name="主品牌色">
      <a:dk1>
        <a:srgbClr val="000000"/>
      </a:dk1>
      <a:lt1>
        <a:srgbClr val="FFFFFF"/>
      </a:lt1>
      <a:dk2>
        <a:srgbClr val="E83B45"/>
      </a:dk2>
      <a:lt2>
        <a:srgbClr val="FFFFFF"/>
      </a:lt2>
      <a:accent1>
        <a:srgbClr val="000000"/>
      </a:accent1>
      <a:accent2>
        <a:srgbClr val="E83B45"/>
      </a:accent2>
      <a:accent3>
        <a:srgbClr val="21E496"/>
      </a:accent3>
      <a:accent4>
        <a:srgbClr val="2B388F"/>
      </a:accent4>
      <a:accent5>
        <a:srgbClr val="FABD2F"/>
      </a:accent5>
      <a:accent6>
        <a:srgbClr val="0078F6"/>
      </a:accent6>
      <a:hlink>
        <a:srgbClr val="E83B45"/>
      </a:hlink>
      <a:folHlink>
        <a:srgbClr val="999599"/>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cap="flat">
          <a:solidFill>
            <a:srgbClr val="FF0000"/>
          </a:solidFill>
          <a:prstDash val="dash"/>
          <a:miter lim="800000"/>
        </a:ln>
      </a:spPr>
      <a:bodyPr rot="0" spcFirstLastPara="1" vertOverflow="overflow" horzOverflow="overflow" vert="horz" wrap="square" lIns="91439" tIns="91439" rIns="91439" bIns="91439" numCol="1" spcCol="38100" rtlCol="0" anchor="ctr">
        <a:spAutoFit/>
      </a:bodyPr>
      <a:lstStyle>
        <a:defPPr marL="0" marR="0" indent="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1"/>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Wondershare Theme">
  <a:themeElements>
    <a:clrScheme name="主品牌色">
      <a:dk1>
        <a:srgbClr val="000000"/>
      </a:dk1>
      <a:lt1>
        <a:srgbClr val="FFFFFF"/>
      </a:lt1>
      <a:dk2>
        <a:srgbClr val="E83B45"/>
      </a:dk2>
      <a:lt2>
        <a:srgbClr val="FFFFFF"/>
      </a:lt2>
      <a:accent1>
        <a:srgbClr val="000000"/>
      </a:accent1>
      <a:accent2>
        <a:srgbClr val="E83B45"/>
      </a:accent2>
      <a:accent3>
        <a:srgbClr val="21E496"/>
      </a:accent3>
      <a:accent4>
        <a:srgbClr val="2B388F"/>
      </a:accent4>
      <a:accent5>
        <a:srgbClr val="FABD2F"/>
      </a:accent5>
      <a:accent6>
        <a:srgbClr val="0078F6"/>
      </a:accent6>
      <a:hlink>
        <a:srgbClr val="E83B45"/>
      </a:hlink>
      <a:folHlink>
        <a:srgbClr val="999599"/>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53C5"/>
        </a:solidFill>
        <a:ln w="19050" cap="flat">
          <a:solidFill>
            <a:schemeClr val="accent1"/>
          </a:solidFill>
          <a:prstDash val="solid"/>
          <a:miter lim="800000"/>
        </a:ln>
      </a:spPr>
      <a:bodyPr rot="0" spcFirstLastPara="1" vertOverflow="overflow" horzOverflow="overflow" vert="horz" wrap="square" lIns="91439" tIns="91439" rIns="91439" bIns="91439" numCol="1" spcCol="38100" rtlCol="0" anchor="ctr">
        <a:noAutofit/>
      </a:bodyPr>
      <a:lstStyle>
        <a:defPPr marL="0" marR="0" indent="0" algn="ctr" defTabSz="1828800" rtl="0" eaLnBrk="1" fontAlgn="auto" latinLnBrk="0" hangingPunct="0">
          <a:lnSpc>
            <a:spcPct val="100000"/>
          </a:lnSpc>
          <a:spcBef>
            <a:spcPts val="0"/>
          </a:spcBef>
          <a:spcAft>
            <a:spcPts val="0"/>
          </a:spcAft>
          <a:buClrTx/>
          <a:buSzTx/>
          <a:buFontTx/>
          <a:buNone/>
          <a:tabLst/>
          <a:defRPr kumimoji="0" b="1" i="0" u="none" strike="noStrike" kern="1200" cap="none" spc="0" normalizeH="0" baseline="0" noProof="0" dirty="0" smtClean="0">
            <a:ln>
              <a:noFill/>
            </a:ln>
            <a:solidFill>
              <a:schemeClr val="bg1"/>
            </a:solidFill>
            <a:effectLst/>
            <a:uLnTx/>
            <a:uFillTx/>
            <a:latin typeface="Microsoft YaHei" panose="020B0503020204020204" pitchFamily="34" charset="-122"/>
            <a:ea typeface="Microsoft YaHei" panose="020B0503020204020204" pitchFamily="34" charset="-122"/>
            <a:cs typeface="Calibri"/>
            <a:sym typeface="Calibri" panose="020F0502020204030204"/>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spPr>
      <a:bodyPr rot="0" spcFirstLastPara="1" vertOverflow="overflow" horzOverflow="overflow" vert="horz" wrap="square" lIns="91439" tIns="91439" rIns="91439" bIns="91439" numCol="1" spcCol="38100" rtlCol="0" anchor="t">
        <a:spAutoFit/>
      </a:bodyPr>
      <a:lstStyle>
        <a:defPPr marL="0" marR="0" indent="0" algn="just" defTabSz="1828800" rtl="0" fontAlgn="auto" latinLnBrk="0" hangingPunct="0">
          <a:lnSpc>
            <a:spcPct val="125000"/>
          </a:lnSpc>
          <a:spcBef>
            <a:spcPts val="0"/>
          </a:spcBef>
          <a:spcAft>
            <a:spcPts val="0"/>
          </a:spcAft>
          <a:buClrTx/>
          <a:buSzTx/>
          <a:buFontTx/>
          <a:buNone/>
          <a:defRPr kumimoji="0" b="0" i="0" u="none" strike="noStrike" cap="none" spc="0" normalizeH="0" baseline="0" dirty="0" smtClean="0">
            <a:ln>
              <a:noFill/>
            </a:ln>
            <a:solidFill>
              <a:schemeClr val="accent1"/>
            </a:solidFill>
            <a:effectLst/>
            <a:uFillTx/>
            <a:latin typeface="Microsoft YaHei" panose="020B0503020204020204" pitchFamily="34" charset="-122"/>
            <a:ea typeface="Microsoft YaHei" panose="020B0503020204020204" pitchFamily="34" charset="-122"/>
            <a:cs typeface="+mj-cs"/>
            <a:sym typeface="Calibri" panose="020F0502020204030204"/>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0ba282a-1efd-49fb-b462-9590efe2f80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BD2DF266D361549A628D8FA99E65224" ma:contentTypeVersion="16" ma:contentTypeDescription="Create a new document." ma:contentTypeScope="" ma:versionID="a44676d47aa11be192c8c880f9d11fd6">
  <xsd:schema xmlns:xsd="http://www.w3.org/2001/XMLSchema" xmlns:xs="http://www.w3.org/2001/XMLSchema" xmlns:p="http://schemas.microsoft.com/office/2006/metadata/properties" xmlns:ns3="1c2ee594-9266-4e88-93b0-770a0e5e5a7a" xmlns:ns4="90ba282a-1efd-49fb-b462-9590efe2f80e" targetNamespace="http://schemas.microsoft.com/office/2006/metadata/properties" ma:root="true" ma:fieldsID="50b9233f3493a355a6c74b120af44923" ns3:_="" ns4:_="">
    <xsd:import namespace="1c2ee594-9266-4e88-93b0-770a0e5e5a7a"/>
    <xsd:import namespace="90ba282a-1efd-49fb-b462-9590efe2f80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_activity" minOccurs="0"/>
                <xsd:element ref="ns4:MediaServiceObjectDetectorVersions" minOccurs="0"/>
                <xsd:element ref="ns4:MediaLengthInSeconds" minOccurs="0"/>
                <xsd:element ref="ns4:MediaServiceSystemTags" minOccurs="0"/>
                <xsd:element ref="ns4:MediaServiceLocation"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2ee594-9266-4e88-93b0-770a0e5e5a7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ba282a-1efd-49fb-b462-9590efe2f80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66E0F0-4F7B-4D88-AB10-AF669D6A6710}">
  <ds:schemaRefs>
    <ds:schemaRef ds:uri="http://schemas.microsoft.com/sharepoint/v3/contenttype/forms"/>
  </ds:schemaRefs>
</ds:datastoreItem>
</file>

<file path=customXml/itemProps2.xml><?xml version="1.0" encoding="utf-8"?>
<ds:datastoreItem xmlns:ds="http://schemas.openxmlformats.org/officeDocument/2006/customXml" ds:itemID="{C0A9802B-92CD-4895-8BB0-8A823A4B7A11}">
  <ds:schemaRefs>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90ba282a-1efd-49fb-b462-9590efe2f80e"/>
    <ds:schemaRef ds:uri="1c2ee594-9266-4e88-93b0-770a0e5e5a7a"/>
    <ds:schemaRef ds:uri="http://www.w3.org/XML/1998/namespace"/>
  </ds:schemaRefs>
</ds:datastoreItem>
</file>

<file path=customXml/itemProps3.xml><?xml version="1.0" encoding="utf-8"?>
<ds:datastoreItem xmlns:ds="http://schemas.openxmlformats.org/officeDocument/2006/customXml" ds:itemID="{2A0B2A20-1699-46BC-BAD7-CBE646F94B2D}">
  <ds:schemaRefs>
    <ds:schemaRef ds:uri="1c2ee594-9266-4e88-93b0-770a0e5e5a7a"/>
    <ds:schemaRef ds:uri="90ba282a-1efd-49fb-b462-9590efe2f8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91</TotalTime>
  <Words>2814</Words>
  <Application>Microsoft Office PowerPoint</Application>
  <PresentationFormat>宽屏</PresentationFormat>
  <Paragraphs>383</Paragraphs>
  <Slides>22</Slides>
  <Notes>20</Notes>
  <HiddenSlides>10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等线</vt:lpstr>
      <vt:lpstr>Microsoft YaHei</vt:lpstr>
      <vt:lpstr>Microsoft YaHei</vt:lpstr>
      <vt:lpstr>Arial</vt:lpstr>
      <vt:lpstr>Calibri</vt:lpstr>
      <vt:lpstr>Helvetica</vt:lpstr>
      <vt:lpstr>Wingdings</vt:lpstr>
      <vt:lpstr>Wondershare Theme</vt:lpstr>
      <vt:lpstr>2_Wondershare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汤 珍珍</dc:creator>
  <cp:lastModifiedBy>Liao廖鹏程</cp:lastModifiedBy>
  <cp:revision>4</cp:revision>
  <dcterms:created xsi:type="dcterms:W3CDTF">2019-10-29T13:51:00Z</dcterms:created>
  <dcterms:modified xsi:type="dcterms:W3CDTF">2024-05-06T11:45:34Z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ContentTypeId">
    <vt:lpwstr>0x0101002BD2DF266D361549A628D8FA99E65224</vt:lpwstr>
  </property>
</Properties>
</file>