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63" r:id="rId2"/>
    <p:sldId id="5802" r:id="rId3"/>
    <p:sldId id="5795" r:id="rId4"/>
    <p:sldId id="284" r:id="rId5"/>
    <p:sldId id="261" r:id="rId6"/>
    <p:sldId id="5806" r:id="rId7"/>
    <p:sldId id="5816" r:id="rId8"/>
    <p:sldId id="921" r:id="rId9"/>
    <p:sldId id="5814" r:id="rId10"/>
    <p:sldId id="5815" r:id="rId11"/>
    <p:sldId id="922" r:id="rId12"/>
    <p:sldId id="268" r:id="rId13"/>
    <p:sldId id="5811" r:id="rId14"/>
    <p:sldId id="5798" r:id="rId15"/>
    <p:sldId id="918" r:id="rId16"/>
    <p:sldId id="291" r:id="rId17"/>
    <p:sldId id="260"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4456" userDrawn="1">
          <p15:clr>
            <a:srgbClr val="A4A3A4"/>
          </p15:clr>
        </p15:guide>
        <p15:guide id="2" pos="31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DEEFF"/>
    <a:srgbClr val="0070C0"/>
    <a:srgbClr val="E83B45"/>
    <a:srgbClr val="F8C442"/>
    <a:srgbClr val="FDF1D4"/>
    <a:srgbClr val="FAD881"/>
    <a:srgbClr val="FF9900"/>
    <a:srgbClr val="00B0F0"/>
    <a:srgbClr val="1919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FDD4D0"/>
          </a:solidFill>
        </a:fill>
      </a:tcStyle>
    </a:wholeTbl>
    <a:band2H>
      <a:tcTxStyle/>
      <a:tcStyle>
        <a:tcBdr/>
        <a:fill>
          <a:solidFill>
            <a:srgbClr val="FEEBE9"/>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firstRow>
  </a:tblStyle>
  <a:tblStyle styleId="{EEE7283C-3CF3-47DC-8721-378D4A62B228}"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AE2F6"/>
          </a:solidFill>
        </a:fill>
      </a:tcStyle>
    </a:wholeTbl>
    <a:band2H>
      <a:tcTxStyle/>
      <a:tcStyle>
        <a:tcBdr/>
        <a:fill>
          <a:solidFill>
            <a:srgbClr val="E6F1FB"/>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firstRow>
  </a:tblStyle>
  <a:tblStyle styleId="{CF821DB8-F4EB-4A41-A1BA-3FCAFE7338EE}" styleName="">
    <a:tblBg/>
    <a:wholeTbl>
      <a:tcTxStyle b="off" i="off">
        <a:fontRef idx="major">
          <a:schemeClr val="accent1"/>
        </a:fontRef>
        <a:schemeClr val="accent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7"/>
          </a:solidFill>
        </a:fill>
      </a:tcStyle>
    </a:wholeTbl>
    <a:band2H>
      <a:tcTxStyle/>
      <a:tcStyle>
        <a:tcBdr/>
        <a:fill>
          <a:solidFill>
            <a:schemeClr val="accent2"/>
          </a:solidFill>
        </a:fill>
      </a:tcStyle>
    </a:band2H>
    <a:firstCol>
      <a:tcTxStyle b="on" i="off">
        <a:fontRef idx="major">
          <a:schemeClr val="accent2"/>
        </a:fontRef>
        <a:schemeClr val="accent2"/>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chemeClr val="accent1"/>
        </a:fontRef>
        <a:schemeClr val="accent1"/>
      </a:tcTxStyle>
      <a:tcStyle>
        <a:tcBdr>
          <a:left>
            <a:ln w="25400" cap="flat">
              <a:noFill/>
              <a:miter lim="400000"/>
            </a:ln>
          </a:left>
          <a:right>
            <a:ln w="25400" cap="flat">
              <a:noFill/>
              <a:miter lim="400000"/>
            </a:ln>
          </a:right>
          <a:top>
            <a:ln w="101600" cap="flat">
              <a:solidFill>
                <a:schemeClr val="accent1"/>
              </a:solidFill>
              <a:prstDash val="solid"/>
              <a:round/>
            </a:ln>
          </a:top>
          <a:bottom>
            <a:ln w="50800" cap="flat">
              <a:solidFill>
                <a:schemeClr val="accent1"/>
              </a:solidFill>
              <a:prstDash val="solid"/>
              <a:round/>
            </a:ln>
          </a:bottom>
          <a:insideH>
            <a:ln w="25400" cap="flat">
              <a:noFill/>
              <a:miter lim="400000"/>
            </a:ln>
          </a:insideH>
          <a:insideV>
            <a:ln w="25400" cap="flat">
              <a:noFill/>
              <a:miter lim="400000"/>
            </a:ln>
          </a:insideV>
        </a:tcBdr>
        <a:fill>
          <a:solidFill>
            <a:schemeClr val="accent2"/>
          </a:solidFill>
        </a:fill>
      </a:tcStyle>
    </a:lastRow>
    <a:firstRow>
      <a:tcTxStyle b="on" i="off">
        <a:fontRef idx="major">
          <a:schemeClr val="accent2"/>
        </a:fontRef>
        <a:schemeClr val="accent2"/>
      </a:tcTxStyle>
      <a:tcStyle>
        <a:tcBdr>
          <a:left>
            <a:ln w="25400" cap="flat">
              <a:noFill/>
              <a:miter lim="400000"/>
            </a:ln>
          </a:left>
          <a:right>
            <a:ln w="25400" cap="flat">
              <a:noFill/>
              <a:miter lim="400000"/>
            </a:ln>
          </a:right>
          <a:top>
            <a:ln w="50800" cap="flat">
              <a:solidFill>
                <a:schemeClr val="accent1"/>
              </a:solidFill>
              <a:prstDash val="solid"/>
              <a:round/>
            </a:ln>
          </a:top>
          <a:bottom>
            <a:ln w="50800" cap="flat">
              <a:solidFill>
                <a:schemeClr val="accent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Row>
  </a:tblStyle>
  <a:tblStyle styleId="{2708684C-4D16-4618-839F-0558EEFCDFE6}" styleName="">
    <a:tblBg/>
    <a:wholeTbl>
      <a:tcTxStyle b="off"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solidFill>
            <a:schemeClr val="accent1">
              <a:alpha val="20000"/>
            </a:schemeClr>
          </a:solidFill>
        </a:fill>
      </a:tcStyle>
    </a:firstCol>
    <a:lastRow>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1016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noFill/>
        </a:fill>
      </a:tcStyle>
    </a:lastRow>
    <a:firstRow>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508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0" autoAdjust="0"/>
    <p:restoredTop sz="96408" autoAdjust="0"/>
  </p:normalViewPr>
  <p:slideViewPr>
    <p:cSldViewPr snapToGrid="0">
      <p:cViewPr varScale="1">
        <p:scale>
          <a:sx n="58" d="100"/>
          <a:sy n="58" d="100"/>
        </p:scale>
        <p:origin x="204" y="114"/>
      </p:cViewPr>
      <p:guideLst>
        <p:guide orient="horz" pos="4456"/>
        <p:guide pos="3189"/>
      </p:guideLst>
    </p:cSldViewPr>
  </p:slideViewPr>
  <p:notesTextViewPr>
    <p:cViewPr>
      <p:scale>
        <a:sx n="150" d="100"/>
        <a:sy n="1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BB9509-9548-4485-AF8E-41A964D668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E7C4216-70A2-4000-B07C-A962186199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E5809B-DD66-4A31-9DB6-64C27D9894AE}" type="datetimeFigureOut">
              <a:rPr lang="zh-CN" altLang="en-US" smtClean="0"/>
              <a:t>2023/3/10</a:t>
            </a:fld>
            <a:endParaRPr lang="zh-CN" altLang="en-US"/>
          </a:p>
        </p:txBody>
      </p:sp>
      <p:sp>
        <p:nvSpPr>
          <p:cNvPr id="4" name="页脚占位符 3">
            <a:extLst>
              <a:ext uri="{FF2B5EF4-FFF2-40B4-BE49-F238E27FC236}">
                <a16:creationId xmlns:a16="http://schemas.microsoft.com/office/drawing/2014/main" id="{61A38E38-A07F-4085-B46F-4561C97ED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B2C3770-93E5-4807-9310-D64ACD0613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9559E4-6442-48E0-B929-28F93CAA349A}" type="slidenum">
              <a:rPr lang="zh-CN" altLang="en-US" smtClean="0"/>
              <a:t>‹#›</a:t>
            </a:fld>
            <a:endParaRPr lang="zh-CN" altLang="en-US"/>
          </a:p>
        </p:txBody>
      </p:sp>
    </p:spTree>
    <p:extLst>
      <p:ext uri="{BB962C8B-B14F-4D97-AF65-F5344CB8AC3E}">
        <p14:creationId xmlns:p14="http://schemas.microsoft.com/office/powerpoint/2010/main" val="3279044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36205618"/>
      </p:ext>
    </p:extLst>
  </p:cSld>
  <p:clrMap bg1="lt1" tx1="dk1" bg2="lt2" tx2="dk2" accent1="accent1" accent2="accent2" accent3="accent3" accent4="accent4" accent5="accent5" accent6="accent6" hlink="hlink" folHlink="folHlink"/>
  <p:notesStyle>
    <a:lvl1pPr defTabSz="1828800" latinLnBrk="0">
      <a:defRPr sz="2400">
        <a:solidFill>
          <a:schemeClr val="accent1"/>
        </a:solidFill>
        <a:latin typeface="+mj-lt"/>
        <a:ea typeface="+mj-ea"/>
        <a:cs typeface="+mj-cs"/>
        <a:sym typeface="Calibri"/>
      </a:defRPr>
    </a:lvl1pPr>
    <a:lvl2pPr indent="228600" defTabSz="1828800" latinLnBrk="0">
      <a:defRPr sz="2400">
        <a:solidFill>
          <a:schemeClr val="accent1"/>
        </a:solidFill>
        <a:latin typeface="+mj-lt"/>
        <a:ea typeface="+mj-ea"/>
        <a:cs typeface="+mj-cs"/>
        <a:sym typeface="Calibri"/>
      </a:defRPr>
    </a:lvl2pPr>
    <a:lvl3pPr indent="457200" defTabSz="1828800" latinLnBrk="0">
      <a:defRPr sz="2400">
        <a:solidFill>
          <a:schemeClr val="accent1"/>
        </a:solidFill>
        <a:latin typeface="+mj-lt"/>
        <a:ea typeface="+mj-ea"/>
        <a:cs typeface="+mj-cs"/>
        <a:sym typeface="Calibri"/>
      </a:defRPr>
    </a:lvl3pPr>
    <a:lvl4pPr indent="685800" defTabSz="1828800" latinLnBrk="0">
      <a:defRPr sz="2400">
        <a:solidFill>
          <a:schemeClr val="accent1"/>
        </a:solidFill>
        <a:latin typeface="+mj-lt"/>
        <a:ea typeface="+mj-ea"/>
        <a:cs typeface="+mj-cs"/>
        <a:sym typeface="Calibri"/>
      </a:defRPr>
    </a:lvl4pPr>
    <a:lvl5pPr indent="914400" defTabSz="1828800" latinLnBrk="0">
      <a:defRPr sz="2400">
        <a:solidFill>
          <a:schemeClr val="accent1"/>
        </a:solidFill>
        <a:latin typeface="+mj-lt"/>
        <a:ea typeface="+mj-ea"/>
        <a:cs typeface="+mj-cs"/>
        <a:sym typeface="Calibri"/>
      </a:defRPr>
    </a:lvl5pPr>
    <a:lvl6pPr indent="1143000" defTabSz="1828800" latinLnBrk="0">
      <a:defRPr sz="2400">
        <a:solidFill>
          <a:schemeClr val="accent1"/>
        </a:solidFill>
        <a:latin typeface="+mj-lt"/>
        <a:ea typeface="+mj-ea"/>
        <a:cs typeface="+mj-cs"/>
        <a:sym typeface="Calibri"/>
      </a:defRPr>
    </a:lvl6pPr>
    <a:lvl7pPr indent="1371600" defTabSz="1828800" latinLnBrk="0">
      <a:defRPr sz="2400">
        <a:solidFill>
          <a:schemeClr val="accent1"/>
        </a:solidFill>
        <a:latin typeface="+mj-lt"/>
        <a:ea typeface="+mj-ea"/>
        <a:cs typeface="+mj-cs"/>
        <a:sym typeface="Calibri"/>
      </a:defRPr>
    </a:lvl7pPr>
    <a:lvl8pPr indent="1600200" defTabSz="1828800" latinLnBrk="0">
      <a:defRPr sz="2400">
        <a:solidFill>
          <a:schemeClr val="accent1"/>
        </a:solidFill>
        <a:latin typeface="+mj-lt"/>
        <a:ea typeface="+mj-ea"/>
        <a:cs typeface="+mj-cs"/>
        <a:sym typeface="Calibri"/>
      </a:defRPr>
    </a:lvl8pPr>
    <a:lvl9pPr indent="1828800" defTabSz="1828800" latinLnBrk="0">
      <a:defRPr sz="2400">
        <a:solidFill>
          <a:schemeClr val="accent1"/>
        </a:solidFill>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组织管理</a:t>
            </a:r>
            <a:endParaRPr lang="en-US" altLang="zh-CN"/>
          </a:p>
          <a:p>
            <a:r>
              <a:rPr lang="zh-CN" altLang="en-US"/>
              <a:t>制度统筹</a:t>
            </a:r>
            <a:endParaRPr lang="en-US" altLang="zh-CN"/>
          </a:p>
          <a:p>
            <a:r>
              <a:rPr lang="zh-CN" altLang="en-US"/>
              <a:t>文宣统筹</a:t>
            </a:r>
            <a:endParaRPr lang="en-US" altLang="zh-CN"/>
          </a:p>
          <a:p>
            <a:endParaRPr lang="en-US" altLang="zh-CN"/>
          </a:p>
          <a:p>
            <a:endParaRPr lang="en-US" altLang="zh-CN"/>
          </a:p>
          <a:p>
            <a:r>
              <a:rPr lang="zh-CN" altLang="en-US"/>
              <a:t>会议统筹</a:t>
            </a:r>
            <a:endParaRPr lang="en-US" altLang="zh-CN"/>
          </a:p>
          <a:p>
            <a:r>
              <a:rPr lang="zh-CN" altLang="en-US"/>
              <a:t>总裁文秘</a:t>
            </a:r>
          </a:p>
        </p:txBody>
      </p:sp>
    </p:spTree>
    <p:extLst>
      <p:ext uri="{BB962C8B-B14F-4D97-AF65-F5344CB8AC3E}">
        <p14:creationId xmlns:p14="http://schemas.microsoft.com/office/powerpoint/2010/main" val="158111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24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7014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zh-CN" altLang="en-US" sz="2400" b="0" i="0" dirty="0">
                <a:solidFill>
                  <a:srgbClr val="242424"/>
                </a:solidFill>
                <a:effectLst/>
                <a:latin typeface="-apple-system"/>
              </a:rPr>
              <a:t>我们不断完善规章制度，并以其为抓手，规划万兴文化落地要求，督促员工高效履职；我们以执行规章制度为尺，度量万兴文化落地情况，让三勤六和文化深入公司经营的细微之处，潜移默化树立万兴文化品牌，打造万兴文化自信。</a:t>
            </a:r>
            <a:endParaRPr lang="en-US" altLang="zh-CN" sz="2400" b="0" i="0" dirty="0">
              <a:solidFill>
                <a:srgbClr val="242424"/>
              </a:solidFill>
              <a:effectLst/>
              <a:latin typeface="-apple-system"/>
            </a:endParaRPr>
          </a:p>
          <a:p>
            <a:pPr algn="just">
              <a:spcBef>
                <a:spcPts val="600"/>
              </a:spcBef>
              <a:spcAft>
                <a:spcPts val="600"/>
              </a:spcAft>
              <a:defRPr/>
            </a:pPr>
            <a:r>
              <a:rPr lang="zh-CN" altLang="en-US" sz="2400" b="0" i="0" dirty="0">
                <a:solidFill>
                  <a:srgbClr val="242424"/>
                </a:solidFill>
                <a:effectLst/>
                <a:latin typeface="-apple-system"/>
              </a:rPr>
              <a:t>独行快，众行远。我们要吸引更多的同路人能理解、认可万兴文化，推动更多的</a:t>
            </a:r>
            <a:r>
              <a:rPr lang="zh-CN" altLang="en-US" sz="2400" dirty="0">
                <a:solidFill>
                  <a:srgbClr val="242424"/>
                </a:solidFill>
                <a:latin typeface="-apple-system"/>
              </a:rPr>
              <a:t>万兴人去坚持、践行文化自信，</a:t>
            </a:r>
            <a:r>
              <a:rPr lang="zh-CN" altLang="en-US" sz="2400" b="0" i="0" dirty="0">
                <a:solidFill>
                  <a:srgbClr val="242424"/>
                </a:solidFill>
                <a:effectLst/>
                <a:latin typeface="-apple-system"/>
              </a:rPr>
              <a:t>以</a:t>
            </a:r>
            <a:r>
              <a:rPr lang="zh-CN" altLang="en-US" sz="2400" dirty="0">
                <a:solidFill>
                  <a:srgbClr val="242424"/>
                </a:solidFill>
                <a:latin typeface="-apple-system"/>
              </a:rPr>
              <a:t>文化</a:t>
            </a:r>
            <a:r>
              <a:rPr lang="en-US" altLang="zh-CN" sz="2400" dirty="0">
                <a:solidFill>
                  <a:srgbClr val="242424"/>
                </a:solidFill>
                <a:latin typeface="-apple-system"/>
              </a:rPr>
              <a:t>2.0</a:t>
            </a:r>
            <a:r>
              <a:rPr lang="zh-CN" altLang="en-US" sz="2400" dirty="0">
                <a:solidFill>
                  <a:srgbClr val="242424"/>
                </a:solidFill>
                <a:latin typeface="-apple-system"/>
              </a:rPr>
              <a:t>助力公司有序、高效发展。</a:t>
            </a:r>
          </a:p>
          <a:p>
            <a:pPr algn="l" defTabSz="914400" eaLnBrk="0" fontAlgn="base">
              <a:lnSpc>
                <a:spcPct val="150000"/>
              </a:lnSpc>
              <a:spcBef>
                <a:spcPct val="0"/>
              </a:spcBef>
              <a:spcAft>
                <a:spcPct val="0"/>
              </a:spcAft>
            </a:pPr>
            <a:endParaRPr lang="zh-CN" altLang="en-US" dirty="0"/>
          </a:p>
        </p:txBody>
      </p:sp>
    </p:spTree>
    <p:extLst>
      <p:ext uri="{BB962C8B-B14F-4D97-AF65-F5344CB8AC3E}">
        <p14:creationId xmlns:p14="http://schemas.microsoft.com/office/powerpoint/2010/main" val="125718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397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096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公司基础运作规则建设及执行的辅助推动者</a:t>
            </a:r>
            <a:endParaRPr lang="zh-CN" altLang="en-US" sz="2400"/>
          </a:p>
        </p:txBody>
      </p:sp>
    </p:spTree>
    <p:extLst>
      <p:ext uri="{BB962C8B-B14F-4D97-AF65-F5344CB8AC3E}">
        <p14:creationId xmlns:p14="http://schemas.microsoft.com/office/powerpoint/2010/main" val="41343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加强企业内部管理：借由从内部展开的审核，可及时发现并处理问题，从而让企业的内部管理体系更急稳定。</a:t>
            </a:r>
          </a:p>
          <a:p>
            <a:r>
              <a:rPr lang="zh-CN" altLang="en-US" sz="2400" b="0" i="0">
                <a:solidFill>
                  <a:schemeClr val="accent1"/>
                </a:solidFill>
                <a:effectLst/>
                <a:latin typeface="+mj-lt"/>
                <a:ea typeface="+mj-ea"/>
                <a:cs typeface="+mj-cs"/>
                <a:sym typeface="Calibri"/>
              </a:rPr>
              <a:t>核实企业的经营活动：当企业在逐步发展的过程当中，内部审核给出的评价，往往会是很客观的，会成为企业经营活动的参照依据。</a:t>
            </a:r>
          </a:p>
          <a:p>
            <a:r>
              <a:rPr lang="zh-CN" altLang="en-US" sz="2400" b="0" i="0">
                <a:solidFill>
                  <a:schemeClr val="accent1"/>
                </a:solidFill>
                <a:effectLst/>
                <a:latin typeface="+mj-lt"/>
                <a:ea typeface="+mj-ea"/>
                <a:cs typeface="+mj-cs"/>
                <a:sym typeface="Calibri"/>
              </a:rPr>
              <a:t>提高企业经济效益：作为企业内部的职能部门，对于改善企业管理、降低生产成本等等，均能起到积极作用。</a:t>
            </a:r>
          </a:p>
          <a:p>
            <a:r>
              <a:rPr lang="zh-CN" altLang="en-US" sz="2400" b="0" i="0">
                <a:solidFill>
                  <a:schemeClr val="accent1"/>
                </a:solidFill>
                <a:effectLst/>
                <a:latin typeface="+mj-lt"/>
                <a:ea typeface="+mj-ea"/>
                <a:cs typeface="+mj-cs"/>
                <a:sym typeface="Calibri"/>
              </a:rPr>
              <a:t>内部审计的职能定位，会围绕着企业而产生，这也导致这一类的内部职能部门，能够为企业的发展提供一份助力。</a:t>
            </a:r>
            <a:endParaRPr lang="en-US" altLang="zh-CN" sz="2400" b="0" i="0">
              <a:solidFill>
                <a:schemeClr val="accent1"/>
              </a:solidFill>
              <a:effectLst/>
              <a:latin typeface="+mj-lt"/>
              <a:ea typeface="+mj-ea"/>
              <a:cs typeface="+mj-cs"/>
              <a:sym typeface="Calibri"/>
            </a:endParaRPr>
          </a:p>
          <a:p>
            <a:endParaRPr lang="zh-CN" altLang="en-US" sz="2400" b="0" i="0">
              <a:solidFill>
                <a:schemeClr val="accent1"/>
              </a:solidFill>
              <a:effectLst/>
              <a:latin typeface="+mj-lt"/>
              <a:ea typeface="+mj-ea"/>
              <a:cs typeface="+mj-cs"/>
              <a:sym typeface="Calibri"/>
            </a:endParaRPr>
          </a:p>
        </p:txBody>
      </p:sp>
    </p:spTree>
    <p:extLst>
      <p:ext uri="{BB962C8B-B14F-4D97-AF65-F5344CB8AC3E}">
        <p14:creationId xmlns:p14="http://schemas.microsoft.com/office/powerpoint/2010/main" val="1908371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淡化内控这个词</a:t>
            </a:r>
            <a:r>
              <a:rPr lang="en-US" altLang="zh-CN" dirty="0"/>
              <a:t>——</a:t>
            </a:r>
            <a:r>
              <a:rPr lang="zh-CN" altLang="en-US" dirty="0"/>
              <a:t>可能这个概念离开这个部门，就不太好对齐。</a:t>
            </a:r>
            <a:endParaRPr lang="en-US" altLang="zh-CN" dirty="0"/>
          </a:p>
          <a:p>
            <a:r>
              <a:rPr lang="zh-CN" altLang="en-US" dirty="0"/>
              <a:t>通过制度、流程去约束和引导的</a:t>
            </a:r>
            <a:r>
              <a:rPr lang="en-US" altLang="zh-CN" dirty="0"/>
              <a:t>——</a:t>
            </a:r>
            <a:r>
              <a:rPr lang="zh-CN" altLang="en-US" dirty="0"/>
              <a:t>称为规则控制体系</a:t>
            </a:r>
            <a:endParaRPr lang="en-US" altLang="zh-CN" dirty="0"/>
          </a:p>
          <a:p>
            <a:r>
              <a:rPr lang="zh-CN" altLang="en-US" dirty="0"/>
              <a:t>通过技术措施去约束和加强的</a:t>
            </a:r>
            <a:r>
              <a:rPr lang="en-US" altLang="zh-CN" dirty="0"/>
              <a:t>——</a:t>
            </a:r>
            <a:r>
              <a:rPr lang="zh-CN" altLang="en-US" dirty="0"/>
              <a:t>称为技术控制体系</a:t>
            </a:r>
          </a:p>
        </p:txBody>
      </p:sp>
    </p:spTree>
    <p:extLst>
      <p:ext uri="{BB962C8B-B14F-4D97-AF65-F5344CB8AC3E}">
        <p14:creationId xmlns:p14="http://schemas.microsoft.com/office/powerpoint/2010/main" val="403935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zh-CN" altLang="en-US" sz="2400" b="0" i="0">
                <a:solidFill>
                  <a:schemeClr val="accent1"/>
                </a:solidFill>
                <a:effectLst/>
                <a:latin typeface="+mj-lt"/>
                <a:ea typeface="+mj-ea"/>
                <a:cs typeface="+mj-cs"/>
                <a:sym typeface="Calibri"/>
              </a:rPr>
              <a:t>结合前台流程要求，对应部门职责要调整</a:t>
            </a:r>
            <a:endParaRPr lang="zh-CN" altLang="en-US"/>
          </a:p>
        </p:txBody>
      </p:sp>
    </p:spTree>
    <p:extLst>
      <p:ext uri="{BB962C8B-B14F-4D97-AF65-F5344CB8AC3E}">
        <p14:creationId xmlns:p14="http://schemas.microsoft.com/office/powerpoint/2010/main" val="18268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740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36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eaLnBrk="1" fontAlgn="ctr" latinLnBrk="0" hangingPunct="1"/>
            <a:r>
              <a:rPr lang="zh-CN" altLang="zh-CN" sz="2400" b="0" i="0" u="none" strike="noStrike" baseline="0">
                <a:solidFill>
                  <a:schemeClr val="accent1"/>
                </a:solidFill>
                <a:effectLst/>
                <a:latin typeface="+mj-lt"/>
                <a:ea typeface="+mj-ea"/>
                <a:cs typeface="+mj-cs"/>
                <a:sym typeface="Calibri"/>
              </a:rPr>
              <a:t>公司年度完成制度发布指数（个）</a:t>
            </a:r>
            <a:r>
              <a:rPr lang="en-US" altLang="zh-CN" sz="2400" b="0" i="0" u="none" strike="noStrike" baseline="0">
                <a:solidFill>
                  <a:schemeClr val="accent1"/>
                </a:solidFill>
                <a:effectLst/>
                <a:latin typeface="+mj-lt"/>
                <a:ea typeface="+mj-ea"/>
                <a:cs typeface="+mj-cs"/>
                <a:sym typeface="Calibri"/>
              </a:rPr>
              <a:t>| </a:t>
            </a:r>
            <a:r>
              <a:rPr lang="zh-CN" altLang="zh-CN" sz="2400" b="0" i="0" u="none" strike="noStrike" baseline="0">
                <a:solidFill>
                  <a:schemeClr val="accent1"/>
                </a:solidFill>
                <a:effectLst/>
                <a:latin typeface="+mj-lt"/>
                <a:ea typeface="+mj-ea"/>
                <a:cs typeface="+mj-cs"/>
                <a:sym typeface="Calibri"/>
              </a:rPr>
              <a:t>统计数据</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一级</a:t>
            </a:r>
            <a:r>
              <a:rPr lang="zh-CN" altLang="en-US" sz="2400" b="0" i="0" u="none" strike="noStrike" baseline="0">
                <a:solidFill>
                  <a:schemeClr val="accent1"/>
                </a:solidFill>
                <a:effectLst/>
                <a:latin typeface="+mj-lt"/>
                <a:ea typeface="+mj-ea"/>
                <a:cs typeface="+mj-cs"/>
                <a:sym typeface="Calibri"/>
              </a:rPr>
              <a:t> </a:t>
            </a:r>
            <a:r>
              <a:rPr lang="en-US" altLang="zh-CN" sz="2400" b="0" i="0" u="none" strike="noStrike" baseline="0">
                <a:solidFill>
                  <a:schemeClr val="accent1"/>
                </a:solidFill>
                <a:effectLst/>
                <a:latin typeface="+mj-lt"/>
                <a:ea typeface="+mj-ea"/>
                <a:cs typeface="+mj-cs"/>
                <a:sym typeface="Calibri"/>
              </a:rPr>
              <a:t>| </a:t>
            </a:r>
            <a:r>
              <a:rPr lang="zh-CN" altLang="zh-CN" sz="2400" b="0" i="0" u="none" strike="noStrike" baseline="0">
                <a:solidFill>
                  <a:schemeClr val="accent1"/>
                </a:solidFill>
                <a:effectLst/>
                <a:latin typeface="+mj-lt"/>
                <a:ea typeface="+mj-ea"/>
                <a:cs typeface="+mj-cs"/>
                <a:sym typeface="Calibri"/>
              </a:rPr>
              <a:t>月度</a:t>
            </a:r>
            <a:endParaRPr lang="zh-CN" altLang="zh-CN" sz="2400" b="0" i="0" u="none" strike="noStrike">
              <a:solidFill>
                <a:schemeClr val="accent1"/>
              </a:solidFill>
              <a:effectLst/>
              <a:latin typeface="+mj-lt"/>
              <a:ea typeface="+mj-ea"/>
              <a:cs typeface="+mj-cs"/>
              <a:sym typeface="Calibri"/>
            </a:endParaRPr>
          </a:p>
          <a:p>
            <a:pPr rtl="0" eaLnBrk="1" fontAlgn="ctr" latinLnBrk="0" hangingPunct="1"/>
            <a:r>
              <a:rPr lang="zh-CN" altLang="zh-CN" sz="2400" b="0" i="0" u="none" strike="noStrike" baseline="0">
                <a:solidFill>
                  <a:schemeClr val="accent1"/>
                </a:solidFill>
                <a:effectLst/>
                <a:latin typeface="+mj-lt"/>
                <a:ea typeface="+mj-ea"/>
                <a:cs typeface="+mj-cs"/>
                <a:sym typeface="Calibri"/>
              </a:rPr>
              <a:t>考核期内，</a:t>
            </a:r>
            <a:r>
              <a:rPr lang="en-US" altLang="zh-CN" sz="2400" b="0" i="0" u="none" strike="noStrike" baseline="0">
                <a:solidFill>
                  <a:schemeClr val="accent1"/>
                </a:solidFill>
                <a:effectLst/>
                <a:latin typeface="+mj-lt"/>
                <a:ea typeface="+mj-ea"/>
                <a:cs typeface="+mj-cs"/>
                <a:sym typeface="Calibri"/>
              </a:rPr>
              <a:t>OA</a:t>
            </a:r>
            <a:r>
              <a:rPr lang="zh-CN" altLang="zh-CN" sz="2400" b="0" i="0" u="none" strike="noStrike" baseline="0">
                <a:solidFill>
                  <a:schemeClr val="accent1"/>
                </a:solidFill>
                <a:effectLst/>
                <a:latin typeface="+mj-lt"/>
                <a:ea typeface="+mj-ea"/>
                <a:cs typeface="+mj-cs"/>
                <a:sym typeface="Calibri"/>
              </a:rPr>
              <a:t>上经制度部门实际审批通过相关制度，办法：</a:t>
            </a:r>
            <a:r>
              <a:rPr lang="en-US" altLang="zh-CN" sz="2400" b="0" i="0" u="none" strike="noStrike" baseline="0">
                <a:solidFill>
                  <a:schemeClr val="accent1"/>
                </a:solidFill>
                <a:effectLst/>
                <a:latin typeface="+mj-lt"/>
                <a:ea typeface="+mj-ea"/>
                <a:cs typeface="+mj-cs"/>
                <a:sym typeface="Calibri"/>
              </a:rPr>
              <a:t>10</a:t>
            </a:r>
            <a:r>
              <a:rPr lang="zh-CN" altLang="zh-CN" sz="2400" b="0" i="0" u="none" strike="noStrike" baseline="0">
                <a:solidFill>
                  <a:schemeClr val="accent1"/>
                </a:solidFill>
                <a:effectLst/>
                <a:latin typeface="+mj-lt"/>
                <a:ea typeface="+mj-ea"/>
                <a:cs typeface="+mj-cs"/>
                <a:sym typeface="Calibri"/>
              </a:rPr>
              <a:t>分；实施细则：主导计</a:t>
            </a:r>
            <a:r>
              <a:rPr lang="en-US" altLang="zh-CN" sz="2400" b="0" i="0" u="none" strike="noStrike" baseline="0">
                <a:solidFill>
                  <a:schemeClr val="accent1"/>
                </a:solidFill>
                <a:effectLst/>
                <a:latin typeface="+mj-lt"/>
                <a:ea typeface="+mj-ea"/>
                <a:cs typeface="+mj-cs"/>
                <a:sym typeface="Calibri"/>
              </a:rPr>
              <a:t>6</a:t>
            </a:r>
            <a:r>
              <a:rPr lang="zh-CN" altLang="zh-CN" sz="2400" b="0" i="0" u="none" strike="noStrike" baseline="0">
                <a:solidFill>
                  <a:schemeClr val="accent1"/>
                </a:solidFill>
                <a:effectLst/>
                <a:latin typeface="+mj-lt"/>
                <a:ea typeface="+mj-ea"/>
                <a:cs typeface="+mj-cs"/>
                <a:sym typeface="Calibri"/>
              </a:rPr>
              <a:t>分，其他计</a:t>
            </a:r>
            <a:r>
              <a:rPr lang="en-US" altLang="zh-CN" sz="2400" b="0" i="0" u="none" strike="noStrike" baseline="0">
                <a:solidFill>
                  <a:schemeClr val="accent1"/>
                </a:solidFill>
                <a:effectLst/>
                <a:latin typeface="+mj-lt"/>
                <a:ea typeface="+mj-ea"/>
                <a:cs typeface="+mj-cs"/>
                <a:sym typeface="Calibri"/>
              </a:rPr>
              <a:t>3</a:t>
            </a:r>
            <a:r>
              <a:rPr lang="zh-CN" altLang="zh-CN" sz="2400" b="0" i="0" u="none" strike="noStrike" baseline="0">
                <a:solidFill>
                  <a:schemeClr val="accent1"/>
                </a:solidFill>
                <a:effectLst/>
                <a:latin typeface="+mj-lt"/>
                <a:ea typeface="+mj-ea"/>
                <a:cs typeface="+mj-cs"/>
                <a:sym typeface="Calibri"/>
              </a:rPr>
              <a:t>分；编写规范</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方案</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制度类通知：主导计</a:t>
            </a:r>
            <a:r>
              <a:rPr lang="en-US" altLang="zh-CN" sz="2400" b="0" i="0" u="none" strike="noStrike" baseline="0">
                <a:solidFill>
                  <a:schemeClr val="accent1"/>
                </a:solidFill>
                <a:effectLst/>
                <a:latin typeface="+mj-lt"/>
                <a:ea typeface="+mj-ea"/>
                <a:cs typeface="+mj-cs"/>
                <a:sym typeface="Calibri"/>
              </a:rPr>
              <a:t>3</a:t>
            </a:r>
            <a:r>
              <a:rPr lang="zh-CN" altLang="zh-CN" sz="2400" b="0" i="0" u="none" strike="noStrike" baseline="0">
                <a:solidFill>
                  <a:schemeClr val="accent1"/>
                </a:solidFill>
                <a:effectLst/>
                <a:latin typeface="+mj-lt"/>
                <a:ea typeface="+mj-ea"/>
                <a:cs typeface="+mj-cs"/>
                <a:sym typeface="Calibri"/>
              </a:rPr>
              <a:t>分，其他计</a:t>
            </a:r>
            <a:r>
              <a:rPr lang="en-US" altLang="zh-CN" sz="2400" b="0" i="0" u="none" strike="noStrike" baseline="0">
                <a:solidFill>
                  <a:schemeClr val="accent1"/>
                </a:solidFill>
                <a:effectLst/>
                <a:latin typeface="+mj-lt"/>
                <a:ea typeface="+mj-ea"/>
                <a:cs typeface="+mj-cs"/>
                <a:sym typeface="Calibri"/>
              </a:rPr>
              <a:t>1</a:t>
            </a:r>
            <a:r>
              <a:rPr lang="zh-CN" altLang="zh-CN" sz="2400" b="0" i="0" u="none" strike="noStrike" baseline="0">
                <a:solidFill>
                  <a:schemeClr val="accent1"/>
                </a:solidFill>
                <a:effectLst/>
                <a:latin typeface="+mj-lt"/>
                <a:ea typeface="+mj-ea"/>
                <a:cs typeface="+mj-cs"/>
                <a:sym typeface="Calibri"/>
              </a:rPr>
              <a:t>分，由制度部门进行框架搭建或直接编写的视为主导，不含</a:t>
            </a:r>
            <a:r>
              <a:rPr lang="en-US" altLang="zh-CN" sz="2400" b="0" i="0" u="none" strike="noStrike" baseline="0">
                <a:solidFill>
                  <a:schemeClr val="accent1"/>
                </a:solidFill>
                <a:effectLst/>
                <a:latin typeface="+mj-lt"/>
                <a:ea typeface="+mj-ea"/>
                <a:cs typeface="+mj-cs"/>
                <a:sym typeface="Calibri"/>
              </a:rPr>
              <a:t>OA</a:t>
            </a:r>
            <a:r>
              <a:rPr lang="zh-CN" altLang="zh-CN" sz="2400" b="0" i="0" u="none" strike="noStrike" baseline="0">
                <a:solidFill>
                  <a:schemeClr val="accent1"/>
                </a:solidFill>
                <a:effectLst/>
                <a:latin typeface="+mj-lt"/>
                <a:ea typeface="+mj-ea"/>
                <a:cs typeface="+mj-cs"/>
                <a:sym typeface="Calibri"/>
              </a:rPr>
              <a:t>流程，制度部门提供明细清单，</a:t>
            </a:r>
            <a:r>
              <a:rPr lang="en-US" altLang="zh-CN" sz="2400" b="0" i="0" u="none" strike="noStrike" baseline="0">
                <a:solidFill>
                  <a:schemeClr val="accent1"/>
                </a:solidFill>
                <a:effectLst/>
                <a:latin typeface="+mj-lt"/>
                <a:ea typeface="+mj-ea"/>
                <a:cs typeface="+mj-cs"/>
                <a:sym typeface="Calibri"/>
              </a:rPr>
              <a:t>OMO</a:t>
            </a:r>
            <a:r>
              <a:rPr lang="zh-CN" altLang="zh-CN" sz="2400" b="0" i="0" u="none" strike="noStrike" baseline="0">
                <a:solidFill>
                  <a:schemeClr val="accent1"/>
                </a:solidFill>
                <a:effectLst/>
                <a:latin typeface="+mj-lt"/>
                <a:ea typeface="+mj-ea"/>
                <a:cs typeface="+mj-cs"/>
                <a:sym typeface="Calibri"/>
              </a:rPr>
              <a:t>审核核实</a:t>
            </a:r>
            <a:endParaRPr lang="en-US" altLang="zh-CN" sz="2400" b="0" i="0" u="none" strike="noStrike" baseline="0">
              <a:solidFill>
                <a:schemeClr val="accent1"/>
              </a:solidFill>
              <a:effectLst/>
              <a:latin typeface="+mj-lt"/>
              <a:ea typeface="+mj-ea"/>
              <a:cs typeface="+mj-cs"/>
              <a:sym typeface="Calibri"/>
            </a:endParaRPr>
          </a:p>
          <a:p>
            <a:pPr rtl="0" eaLnBrk="1" fontAlgn="ctr" latinLnBrk="0" hangingPunct="1"/>
            <a:endParaRPr lang="en-US" altLang="zh-CN" sz="2400" b="0" i="0" u="none" strike="noStrike" baseline="0">
              <a:solidFill>
                <a:schemeClr val="accent1"/>
              </a:solidFill>
              <a:effectLst/>
              <a:latin typeface="+mj-lt"/>
              <a:ea typeface="+mj-ea"/>
              <a:cs typeface="+mj-cs"/>
              <a:sym typeface="Calibri"/>
            </a:endParaRPr>
          </a:p>
          <a:p>
            <a:pPr rtl="0" eaLnBrk="1" fontAlgn="ctr" latinLnBrk="0" hangingPunct="1"/>
            <a:endParaRPr lang="en-US" altLang="zh-CN" sz="2400" b="0" i="0" u="none" strike="noStrike" baseline="0">
              <a:solidFill>
                <a:schemeClr val="accent1"/>
              </a:solidFill>
              <a:effectLst/>
              <a:latin typeface="+mj-lt"/>
              <a:ea typeface="+mj-ea"/>
              <a:cs typeface="+mj-cs"/>
              <a:sym typeface="Calibri"/>
            </a:endParaRPr>
          </a:p>
          <a:p>
            <a:pPr marL="0" marR="0" indent="0" defTabSz="1828800" rtl="0" eaLnBrk="1" fontAlgn="ctr" latinLnBrk="0" hangingPunct="1">
              <a:lnSpc>
                <a:spcPct val="100000"/>
              </a:lnSpc>
              <a:spcBef>
                <a:spcPts val="0"/>
              </a:spcBef>
              <a:spcAft>
                <a:spcPts val="0"/>
              </a:spcAft>
              <a:buClrTx/>
              <a:buSzTx/>
              <a:buFontTx/>
              <a:buNone/>
              <a:tabLst/>
              <a:defRPr/>
            </a:pPr>
            <a:r>
              <a:rPr lang="zh-CN" altLang="zh-CN" sz="2400" b="0" i="0" u="none" strike="noStrike" baseline="0">
                <a:solidFill>
                  <a:schemeClr val="accent1"/>
                </a:solidFill>
                <a:effectLst/>
                <a:latin typeface="+mj-lt"/>
                <a:ea typeface="+mj-ea"/>
                <a:cs typeface="+mj-cs"/>
                <a:sym typeface="Calibri"/>
              </a:rPr>
              <a:t>新增流程数（个）</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统计数据</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二级</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年度</a:t>
            </a:r>
            <a:endParaRPr lang="zh-CN" altLang="zh-CN" sz="2400" b="0" i="0" u="none" strike="noStrike">
              <a:solidFill>
                <a:schemeClr val="accent1"/>
              </a:solidFill>
              <a:effectLst/>
              <a:latin typeface="+mj-lt"/>
              <a:ea typeface="+mj-ea"/>
              <a:cs typeface="+mj-cs"/>
              <a:sym typeface="Calibri"/>
            </a:endParaRPr>
          </a:p>
          <a:p>
            <a:pPr rtl="0" eaLnBrk="1" fontAlgn="ctr" latinLnBrk="0" hangingPunct="1"/>
            <a:r>
              <a:rPr lang="zh-CN" altLang="zh-CN" sz="2400" b="0" i="0" u="none" strike="noStrike" baseline="0">
                <a:solidFill>
                  <a:schemeClr val="accent1"/>
                </a:solidFill>
                <a:effectLst/>
                <a:latin typeface="+mj-lt"/>
                <a:ea typeface="+mj-ea"/>
                <a:cs typeface="+mj-cs"/>
                <a:sym typeface="Calibri"/>
              </a:rPr>
              <a:t>考核周期内新增</a:t>
            </a:r>
            <a:r>
              <a:rPr lang="en-US" altLang="zh-CN" sz="2400" b="0" i="0" u="none" strike="noStrike" baseline="0">
                <a:solidFill>
                  <a:schemeClr val="accent1"/>
                </a:solidFill>
                <a:effectLst/>
                <a:latin typeface="+mj-lt"/>
                <a:ea typeface="+mj-ea"/>
                <a:cs typeface="+mj-cs"/>
                <a:sym typeface="Calibri"/>
              </a:rPr>
              <a:t>IT</a:t>
            </a:r>
            <a:r>
              <a:rPr lang="zh-CN" altLang="zh-CN" sz="2400" b="0" i="0" u="none" strike="noStrike" baseline="0">
                <a:solidFill>
                  <a:schemeClr val="accent1"/>
                </a:solidFill>
                <a:effectLst/>
                <a:latin typeface="+mj-lt"/>
                <a:ea typeface="+mj-ea"/>
                <a:cs typeface="+mj-cs"/>
                <a:sym typeface="Calibri"/>
              </a:rPr>
              <a:t>流程的数量</a:t>
            </a:r>
            <a:endParaRPr lang="zh-CN" altLang="zh-CN" sz="2400" b="0" i="0" u="none" strike="noStrike">
              <a:solidFill>
                <a:schemeClr val="accent1"/>
              </a:solidFill>
              <a:effectLst/>
              <a:latin typeface="+mj-lt"/>
              <a:ea typeface="+mj-ea"/>
              <a:cs typeface="+mj-cs"/>
              <a:sym typeface="Calibri"/>
            </a:endParaRPr>
          </a:p>
          <a:p>
            <a:endParaRPr lang="zh-CN" altLang="en-US"/>
          </a:p>
        </p:txBody>
      </p:sp>
    </p:spTree>
    <p:extLst>
      <p:ext uri="{BB962C8B-B14F-4D97-AF65-F5344CB8AC3E}">
        <p14:creationId xmlns:p14="http://schemas.microsoft.com/office/powerpoint/2010/main" val="89552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关键岗位履职尽责情况、公司重大资金收支情况、信息安全管理、关键人事活动管理、合同及执行管理等</a:t>
            </a:r>
            <a:endParaRPr lang="zh-CN" altLang="en-US"/>
          </a:p>
        </p:txBody>
      </p:sp>
    </p:spTree>
    <p:extLst>
      <p:ext uri="{BB962C8B-B14F-4D97-AF65-F5344CB8AC3E}">
        <p14:creationId xmlns:p14="http://schemas.microsoft.com/office/powerpoint/2010/main" val="25408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8250" y="2969568"/>
            <a:ext cx="7807500" cy="50400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52840" y="665312"/>
            <a:ext cx="3623048" cy="77176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52840" y="665312"/>
            <a:ext cx="3623048" cy="771768"/>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hasCustomPrompt="1"/>
          </p:nvPr>
        </p:nvSpPr>
        <p:spPr>
          <a:xfrm>
            <a:off x="1606824" y="5130553"/>
            <a:ext cx="2736279" cy="863351"/>
          </a:xfrm>
          <a:prstGeom prst="rect">
            <a:avLst/>
          </a:prstGeom>
        </p:spPr>
        <p:txBody>
          <a:bodyPr anchor="t" anchorCtr="1"/>
          <a:lstStyle>
            <a:lvl1pPr algn="l">
              <a:defRPr sz="4800" b="0">
                <a:solidFill>
                  <a:srgbClr val="000000"/>
                </a:solidFill>
              </a:defRPr>
            </a:lvl1pPr>
          </a:lstStyle>
          <a:p>
            <a:pPr lvl="0"/>
            <a:r>
              <a:rPr lang="zh-CN" altLang="en-US"/>
              <a:t>第一部分</a:t>
            </a:r>
          </a:p>
        </p:txBody>
      </p:sp>
      <p:sp>
        <p:nvSpPr>
          <p:cNvPr id="3" name="文本占位符 3"/>
          <p:cNvSpPr>
            <a:spLocks noGrp="1"/>
          </p:cNvSpPr>
          <p:nvPr>
            <p:ph type="body" sz="quarter" idx="11" hasCustomPrompt="1"/>
          </p:nvPr>
        </p:nvSpPr>
        <p:spPr>
          <a:xfrm>
            <a:off x="1606824" y="6209928"/>
            <a:ext cx="1512168" cy="863351"/>
          </a:xfrm>
          <a:prstGeom prst="rect">
            <a:avLst/>
          </a:prstGeom>
        </p:spPr>
        <p:txBody>
          <a:bodyPr anchor="t" anchorCtr="1"/>
          <a:lstStyle>
            <a:lvl1pPr algn="l">
              <a:defRPr sz="2400">
                <a:solidFill>
                  <a:srgbClr val="000000"/>
                </a:solidFill>
                <a:latin typeface="微软雅黑" panose="020B0503020204020204" pitchFamily="34" charset="-122"/>
                <a:ea typeface="微软雅黑" panose="020B0503020204020204" pitchFamily="34" charset="-122"/>
              </a:defRPr>
            </a:lvl1pPr>
          </a:lstStyle>
          <a:p>
            <a:pPr lvl="0"/>
            <a:r>
              <a:rPr lang="zh-CN" altLang="en-US"/>
              <a:t>辅助文本</a:t>
            </a:r>
            <a:endParaRPr lang="en-US" altLang="zh-CN"/>
          </a:p>
        </p:txBody>
      </p:sp>
    </p:spTree>
    <p:extLst>
      <p:ext uri="{BB962C8B-B14F-4D97-AF65-F5344CB8AC3E}">
        <p14:creationId xmlns:p14="http://schemas.microsoft.com/office/powerpoint/2010/main" val="409443974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28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Lst>
  <p:transition spd="med"/>
  <p:txStyles>
    <p:titleStyle>
      <a:lvl1pPr marL="0" marR="0" indent="0" algn="l" defTabSz="1828800" rtl="0" latinLnBrk="0">
        <a:lnSpc>
          <a:spcPct val="90000"/>
        </a:lnSpc>
        <a:spcBef>
          <a:spcPts val="0"/>
        </a:spcBef>
        <a:spcAft>
          <a:spcPts val="0"/>
        </a:spcAft>
        <a:buClrTx/>
        <a:buSzTx/>
        <a:buFontTx/>
        <a:buNone/>
        <a:tabLst/>
        <a:defRPr sz="6000" b="0" i="0" u="none" strike="noStrike" cap="none" spc="0" baseline="0">
          <a:ln>
            <a:noFill/>
          </a:ln>
          <a:solidFill>
            <a:srgbClr val="F77563"/>
          </a:solidFill>
          <a:uFillTx/>
          <a:latin typeface="+mj-lt"/>
          <a:ea typeface="+mj-ea"/>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p:titleStyle>
    <p:bodyStyle>
      <a:lvl1pPr marL="0" marR="0" indent="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1pPr>
      <a:lvl2pPr marL="0" marR="0" indent="4572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2pPr>
      <a:lvl3pPr marL="0" marR="0" indent="9144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3pPr>
      <a:lvl4pPr marL="0" marR="0" indent="13716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4pPr>
      <a:lvl5pPr marL="0" marR="0" indent="18288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5pPr>
      <a:lvl6pPr marL="0" marR="0" indent="22860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6pPr>
      <a:lvl7pPr marL="0" marR="0" indent="27432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7pPr>
      <a:lvl8pPr marL="0" marR="0" indent="32004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8pPr>
      <a:lvl9pPr marL="0" marR="0" indent="36576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4"/>
          <p:cNvSpPr txBox="1">
            <a:spLocks noChangeArrowheads="1"/>
          </p:cNvSpPr>
          <p:nvPr/>
        </p:nvSpPr>
        <p:spPr bwMode="auto">
          <a:xfrm>
            <a:off x="-20760" y="9382780"/>
            <a:ext cx="24384000" cy="1754326"/>
          </a:xfrm>
          <a:prstGeom prst="rect">
            <a:avLst/>
          </a:prstGeom>
        </p:spPr>
        <p:txBody>
          <a:bodyPr anchor="ctr"/>
          <a:lstStyle>
            <a:lvl1pPr algn="ctr">
              <a:lnSpc>
                <a:spcPct val="90000"/>
              </a:lnSpc>
              <a:defRPr sz="6000" spc="600">
                <a:solidFill>
                  <a:srgbClr val="F77563"/>
                </a:solidFill>
                <a:latin typeface="微软雅黑" panose="020B0503020204020204" pitchFamily="34" charset="-122"/>
                <a:ea typeface="微软雅黑" panose="020B0503020204020204" pitchFamily="34" charset="-122"/>
              </a:defRPr>
            </a:lvl1pPr>
            <a:lvl2pPr indent="0">
              <a:lnSpc>
                <a:spcPct val="90000"/>
              </a:lnSpc>
              <a:defRPr sz="5600">
                <a:solidFill>
                  <a:srgbClr val="F77563"/>
                </a:solidFill>
              </a:defRPr>
            </a:lvl2pPr>
            <a:lvl3pPr indent="0">
              <a:lnSpc>
                <a:spcPct val="90000"/>
              </a:lnSpc>
              <a:defRPr sz="5600">
                <a:solidFill>
                  <a:srgbClr val="F77563"/>
                </a:solidFill>
              </a:defRPr>
            </a:lvl3pPr>
            <a:lvl4pPr indent="0">
              <a:lnSpc>
                <a:spcPct val="90000"/>
              </a:lnSpc>
              <a:defRPr sz="5600">
                <a:solidFill>
                  <a:srgbClr val="F77563"/>
                </a:solidFill>
              </a:defRPr>
            </a:lvl4pPr>
            <a:lvl5pPr indent="0">
              <a:lnSpc>
                <a:spcPct val="90000"/>
              </a:lnSpc>
              <a:defRPr sz="5600">
                <a:solidFill>
                  <a:srgbClr val="F77563"/>
                </a:solidFill>
              </a:defRPr>
            </a:lvl5pPr>
            <a:lvl6pPr indent="0">
              <a:lnSpc>
                <a:spcPct val="90000"/>
              </a:lnSpc>
              <a:defRPr sz="5600">
                <a:solidFill>
                  <a:srgbClr val="F77563"/>
                </a:solidFill>
              </a:defRPr>
            </a:lvl6pPr>
            <a:lvl7pPr indent="0">
              <a:lnSpc>
                <a:spcPct val="90000"/>
              </a:lnSpc>
              <a:defRPr sz="5600">
                <a:solidFill>
                  <a:srgbClr val="F77563"/>
                </a:solidFill>
              </a:defRPr>
            </a:lvl7pPr>
            <a:lvl8pPr indent="0">
              <a:lnSpc>
                <a:spcPct val="90000"/>
              </a:lnSpc>
              <a:defRPr sz="5600">
                <a:solidFill>
                  <a:srgbClr val="F77563"/>
                </a:solidFill>
              </a:defRPr>
            </a:lvl8pPr>
            <a:lvl9pPr indent="0">
              <a:lnSpc>
                <a:spcPct val="90000"/>
              </a:lnSpc>
              <a:defRPr sz="5600">
                <a:solidFill>
                  <a:srgbClr val="F77563"/>
                </a:solidFill>
              </a:defRPr>
            </a:lvl9pPr>
          </a:lstStyle>
          <a:p>
            <a:pPr marL="0" marR="0" lvl="0" indent="0" algn="ctr" defTabSz="914400" eaLnBrk="1" fontAlgn="auto" latinLnBrk="0" hangingPunct="1">
              <a:lnSpc>
                <a:spcPct val="90000"/>
              </a:lnSpc>
              <a:spcBef>
                <a:spcPts val="0"/>
              </a:spcBef>
              <a:spcAft>
                <a:spcPts val="0"/>
              </a:spcAft>
              <a:buClrTx/>
              <a:buSzTx/>
              <a:buFontTx/>
              <a:buNone/>
              <a:tabLst/>
              <a:defRPr/>
            </a:pPr>
            <a:r>
              <a:rPr lang="zh-CN" altLang="en-US" sz="8000" b="1">
                <a:solidFill>
                  <a:schemeClr val="tx1"/>
                </a:solidFill>
              </a:rPr>
              <a:t>效率与安全</a:t>
            </a:r>
            <a:r>
              <a:rPr kumimoji="0" lang="zh-CN" altLang="en-US" sz="8000" b="1" i="0" u="none" strike="noStrike" kern="0" cap="none" spc="60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办公室工作机制</a:t>
            </a:r>
            <a:endParaRPr kumimoji="0" lang="en-US" altLang="zh-CN" sz="8000" b="1" i="0" u="none" strike="noStrike" kern="0" cap="none" spc="60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p:nvSpPr>
        <p:spPr>
          <a:xfrm>
            <a:off x="9101970" y="11429637"/>
            <a:ext cx="6180061" cy="830995"/>
          </a:xfrm>
          <a:prstGeom prst="rect">
            <a:avLst/>
          </a:prstGeom>
          <a:noFill/>
          <a:ln w="25400" cap="flat">
            <a:noFill/>
            <a:miter lim="400000"/>
          </a:ln>
          <a:effectLst/>
          <a:sp3d/>
        </p:spPr>
        <p:txBody>
          <a:bodyPr rot="0" spcFirstLastPara="1" vertOverflow="overflow" horzOverflow="overflow" vert="horz" wrap="square" lIns="91439" tIns="91439" rIns="91439" bIns="91439" numCol="1" spcCol="38100" rtlCol="0" anchor="ctr">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352F30"/>
                </a:solidFill>
                <a:effectLst/>
                <a:uLnTx/>
                <a:uFillTx/>
                <a:latin typeface="微软雅黑" panose="020B0503020204020204" pitchFamily="34" charset="-122"/>
                <a:ea typeface="微软雅黑" panose="020B0503020204020204" pitchFamily="34" charset="-122"/>
              </a:rPr>
              <a:t>版本：</a:t>
            </a:r>
            <a:r>
              <a:rPr kumimoji="0" lang="en-US" altLang="zh-CN" sz="2800" b="0" i="0" u="none" strike="noStrike" kern="0" cap="none" spc="0" normalizeH="0" baseline="0" noProof="0" dirty="0">
                <a:ln>
                  <a:noFill/>
                </a:ln>
                <a:solidFill>
                  <a:srgbClr val="352F30"/>
                </a:solidFill>
                <a:effectLst/>
                <a:uLnTx/>
                <a:uFillTx/>
                <a:latin typeface="微软雅黑" panose="020B0503020204020204" pitchFamily="34" charset="-122"/>
                <a:ea typeface="微软雅黑" panose="020B0503020204020204" pitchFamily="34" charset="-122"/>
              </a:rPr>
              <a:t>2023-V1.0.0</a:t>
            </a:r>
          </a:p>
        </p:txBody>
      </p:sp>
      <p:sp>
        <p:nvSpPr>
          <p:cNvPr id="2" name="文本框 1">
            <a:extLst>
              <a:ext uri="{FF2B5EF4-FFF2-40B4-BE49-F238E27FC236}">
                <a16:creationId xmlns:a16="http://schemas.microsoft.com/office/drawing/2014/main" id="{C43F5428-1155-46CC-8876-2F761FF834EA}"/>
              </a:ext>
            </a:extLst>
          </p:cNvPr>
          <p:cNvSpPr txBox="1"/>
          <p:nvPr/>
        </p:nvSpPr>
        <p:spPr>
          <a:xfrm>
            <a:off x="8029644" y="12845695"/>
            <a:ext cx="8324713"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algn="ctr"/>
            <a:r>
              <a:rPr lang="zh-CN" altLang="en-US" sz="2400" dirty="0">
                <a:solidFill>
                  <a:schemeClr val="bg1">
                    <a:lumMod val="65000"/>
                  </a:schemeClr>
                </a:solidFill>
              </a:rPr>
              <a:t>文档密级：</a:t>
            </a:r>
            <a:r>
              <a:rPr lang="en-US" altLang="zh-CN" sz="2400" dirty="0">
                <a:solidFill>
                  <a:schemeClr val="bg1">
                    <a:lumMod val="65000"/>
                  </a:schemeClr>
                </a:solidFill>
              </a:rPr>
              <a:t>【</a:t>
            </a:r>
            <a:r>
              <a:rPr lang="zh-CN" altLang="en-US" sz="2400" dirty="0">
                <a:solidFill>
                  <a:schemeClr val="bg1">
                    <a:lumMod val="65000"/>
                  </a:schemeClr>
                </a:solidFill>
              </a:rPr>
              <a:t>机密</a:t>
            </a:r>
            <a:r>
              <a:rPr lang="en-US" altLang="zh-CN" sz="2400" dirty="0">
                <a:solidFill>
                  <a:schemeClr val="bg1">
                    <a:lumMod val="65000"/>
                  </a:schemeClr>
                </a:solidFill>
              </a:rPr>
              <a:t>】  </a:t>
            </a:r>
            <a:r>
              <a:rPr lang="zh-CN" altLang="en-US" sz="2400" dirty="0">
                <a:solidFill>
                  <a:schemeClr val="bg1">
                    <a:lumMod val="65000"/>
                  </a:schemeClr>
                </a:solidFill>
              </a:rPr>
              <a:t>严禁未被授权的人员查阅、复制和摘抄</a:t>
            </a:r>
            <a:endParaRPr kumimoji="0" lang="zh-CN" altLang="en-US" sz="2400" b="0" i="0" u="none" strike="noStrike" cap="none" spc="0" normalizeH="0" baseline="0" dirty="0">
              <a:ln>
                <a:noFill/>
              </a:ln>
              <a:solidFill>
                <a:schemeClr val="bg1">
                  <a:lumMod val="65000"/>
                </a:schemeClr>
              </a:solidFill>
              <a:effectLst/>
              <a:uFillTx/>
              <a:sym typeface="Calibri"/>
            </a:endParaRPr>
          </a:p>
        </p:txBody>
      </p:sp>
    </p:spTree>
    <p:extLst>
      <p:ext uri="{BB962C8B-B14F-4D97-AF65-F5344CB8AC3E}">
        <p14:creationId xmlns:p14="http://schemas.microsoft.com/office/powerpoint/2010/main" val="14962658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量化评价指标</a:t>
            </a:r>
          </a:p>
        </p:txBody>
      </p:sp>
      <p:graphicFrame>
        <p:nvGraphicFramePr>
          <p:cNvPr id="5" name="表格 4"/>
          <p:cNvGraphicFramePr>
            <a:graphicFrameLocks noGrp="1"/>
          </p:cNvGraphicFramePr>
          <p:nvPr>
            <p:extLst>
              <p:ext uri="{D42A27DB-BD31-4B8C-83A1-F6EECF244321}">
                <p14:modId xmlns:p14="http://schemas.microsoft.com/office/powerpoint/2010/main" val="1407861791"/>
              </p:ext>
            </p:extLst>
          </p:nvPr>
        </p:nvGraphicFramePr>
        <p:xfrm>
          <a:off x="1027852" y="2105474"/>
          <a:ext cx="22181372" cy="10477871"/>
        </p:xfrm>
        <a:graphic>
          <a:graphicData uri="http://schemas.openxmlformats.org/drawingml/2006/table">
            <a:tbl>
              <a:tblPr firstRow="1" bandRow="1"/>
              <a:tblGrid>
                <a:gridCol w="1908779">
                  <a:extLst>
                    <a:ext uri="{9D8B030D-6E8A-4147-A177-3AD203B41FA5}">
                      <a16:colId xmlns:a16="http://schemas.microsoft.com/office/drawing/2014/main" val="20003"/>
                    </a:ext>
                  </a:extLst>
                </a:gridCol>
                <a:gridCol w="2494267">
                  <a:extLst>
                    <a:ext uri="{9D8B030D-6E8A-4147-A177-3AD203B41FA5}">
                      <a16:colId xmlns:a16="http://schemas.microsoft.com/office/drawing/2014/main" val="20000"/>
                    </a:ext>
                  </a:extLst>
                </a:gridCol>
                <a:gridCol w="2765451">
                  <a:extLst>
                    <a:ext uri="{9D8B030D-6E8A-4147-A177-3AD203B41FA5}">
                      <a16:colId xmlns:a16="http://schemas.microsoft.com/office/drawing/2014/main" val="20005"/>
                    </a:ext>
                  </a:extLst>
                </a:gridCol>
                <a:gridCol w="10025149">
                  <a:extLst>
                    <a:ext uri="{9D8B030D-6E8A-4147-A177-3AD203B41FA5}">
                      <a16:colId xmlns:a16="http://schemas.microsoft.com/office/drawing/2014/main" val="20006"/>
                    </a:ext>
                  </a:extLst>
                </a:gridCol>
                <a:gridCol w="1603350">
                  <a:extLst>
                    <a:ext uri="{9D8B030D-6E8A-4147-A177-3AD203B41FA5}">
                      <a16:colId xmlns:a16="http://schemas.microsoft.com/office/drawing/2014/main" val="20001"/>
                    </a:ext>
                  </a:extLst>
                </a:gridCol>
                <a:gridCol w="1201270">
                  <a:extLst>
                    <a:ext uri="{9D8B030D-6E8A-4147-A177-3AD203B41FA5}">
                      <a16:colId xmlns:a16="http://schemas.microsoft.com/office/drawing/2014/main" val="20002"/>
                    </a:ext>
                  </a:extLst>
                </a:gridCol>
                <a:gridCol w="2183106">
                  <a:extLst>
                    <a:ext uri="{9D8B030D-6E8A-4147-A177-3AD203B41FA5}">
                      <a16:colId xmlns:a16="http://schemas.microsoft.com/office/drawing/2014/main" val="2282828990"/>
                    </a:ext>
                  </a:extLst>
                </a:gridCol>
              </a:tblGrid>
              <a:tr h="45484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algn="ctr" defTabSz="914400" rtl="0" eaLnBrk="1" latinLnBrk="0" hangingPunct="1">
                        <a:lnSpc>
                          <a:spcPct val="150000"/>
                        </a:lnSpc>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指标编号</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职能模块</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指标名称</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指标定义</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数据来源</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建议级别</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latinLnBrk="0" hangingPunct="1">
                        <a:lnSpc>
                          <a:spcPct val="150000"/>
                        </a:lnSpc>
                      </a:pP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建议主要考核周期</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921769">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ICS-I-01</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sym typeface="Calibri"/>
                        </a:rPr>
                        <a:t>公司三勤积分环比提升率</a:t>
                      </a:r>
                    </a:p>
                  </a:txBody>
                  <a:tcPr marL="76200" marR="76200" marT="152400" marB="15240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考核期内，公司三勤积分包括学习积分</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分享积分</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项目积分，提升率</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本期</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上期</a:t>
                      </a:r>
                      <a:r>
                        <a:rPr lang="en-US" altLang="zh-CN" sz="1800" b="0" i="0" u="none" strike="noStrike" cap="none" spc="0" baseline="0" dirty="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，以系统数据为准，取季度值。</a:t>
                      </a:r>
                      <a:r>
                        <a:rPr lang="en-US" altLang="zh-CN" sz="1800" b="0" i="0" u="none" strike="noStrike" cap="none" spc="0" baseline="0" dirty="0">
                          <a:ln>
                            <a:noFill/>
                          </a:ln>
                          <a:solidFill>
                            <a:srgbClr val="000000"/>
                          </a:solidFill>
                          <a:effectLst/>
                          <a:uFillTx/>
                          <a:latin typeface="微软雅黑"/>
                          <a:ea typeface="微软雅黑"/>
                          <a:cs typeface="+mn-cs"/>
                          <a:sym typeface="Calibri"/>
                        </a:rPr>
                        <a:t>2023</a:t>
                      </a:r>
                      <a:r>
                        <a:rPr lang="zh-CN" altLang="en-US" sz="1800" b="0" i="0" u="none" strike="noStrike" cap="none" spc="0" baseline="0">
                          <a:ln>
                            <a:noFill/>
                          </a:ln>
                          <a:solidFill>
                            <a:srgbClr val="000000"/>
                          </a:solidFill>
                          <a:effectLst/>
                          <a:uFillTx/>
                          <a:latin typeface="微软雅黑"/>
                          <a:ea typeface="微软雅黑"/>
                          <a:cs typeface="+mn-cs"/>
                          <a:sym typeface="Calibri"/>
                        </a:rPr>
                        <a:t>年</a:t>
                      </a:r>
                      <a:r>
                        <a:rPr lang="en-US" altLang="zh-CN" sz="1800" b="0" i="0" u="none" strike="noStrike" cap="none" spc="0" baseline="0" dirty="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月</a:t>
                      </a:r>
                      <a:r>
                        <a:rPr lang="en-US" altLang="zh-CN" sz="1800" b="0" i="0" u="none" strike="noStrike" cap="none" spc="0" baseline="0" dirty="0">
                          <a:ln>
                            <a:noFill/>
                          </a:ln>
                          <a:solidFill>
                            <a:srgbClr val="000000"/>
                          </a:solidFill>
                          <a:effectLst/>
                          <a:uFillTx/>
                          <a:latin typeface="微软雅黑"/>
                          <a:ea typeface="微软雅黑"/>
                          <a:cs typeface="+mn-cs"/>
                          <a:sym typeface="Calibri"/>
                        </a:rPr>
                        <a:t>15</a:t>
                      </a:r>
                      <a:r>
                        <a:rPr lang="zh-CN" altLang="en-US" sz="1800" b="0" i="0" u="none" strike="noStrike" cap="none" spc="0" baseline="0">
                          <a:ln>
                            <a:noFill/>
                          </a:ln>
                          <a:solidFill>
                            <a:srgbClr val="000000"/>
                          </a:solidFill>
                          <a:effectLst/>
                          <a:uFillTx/>
                          <a:latin typeface="微软雅黑"/>
                          <a:ea typeface="微软雅黑"/>
                          <a:cs typeface="+mn-cs"/>
                          <a:sym typeface="Calibri"/>
                        </a:rPr>
                        <a:t>日前如完成三勤积分体系的明确，可申请调整目标值，逾期不再调整。</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一级</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年度</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季度</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5959048"/>
                  </a:ext>
                </a:extLst>
              </a:tr>
              <a:tr h="921769">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ICS-I-02</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rowSpan="2">
                  <a:txBody>
                    <a:bodyPr/>
                    <a:lstStyle/>
                    <a:p>
                      <a:pPr algn="l"/>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公司年度单位人工创收</a:t>
                      </a:r>
                      <a:endPar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公司年度报表营业收入</a:t>
                      </a:r>
                      <a:r>
                        <a:rPr lang="en-US"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年度人力总成本，以财务会计口径的人力成本数据为准，不含</a:t>
                      </a:r>
                      <a:r>
                        <a:rPr lang="en-US" sz="1800" b="0" i="0" u="none" strike="noStrike" cap="none" spc="0" baseline="0" dirty="0">
                          <a:ln>
                            <a:noFill/>
                          </a:ln>
                          <a:solidFill>
                            <a:srgbClr val="000000"/>
                          </a:solidFill>
                          <a:effectLst/>
                          <a:uFillTx/>
                          <a:latin typeface="微软雅黑"/>
                          <a:ea typeface="微软雅黑"/>
                          <a:cs typeface="+mn-cs"/>
                          <a:sym typeface="Calibri"/>
                        </a:rPr>
                        <a:t>PX</a:t>
                      </a:r>
                      <a:r>
                        <a:rPr lang="zh-CN" altLang="en-US" sz="1800" b="0" i="0" u="none" strike="noStrike" cap="none" spc="0" baseline="0">
                          <a:ln>
                            <a:noFill/>
                          </a:ln>
                          <a:solidFill>
                            <a:srgbClr val="000000"/>
                          </a:solidFill>
                          <a:effectLst/>
                          <a:uFillTx/>
                          <a:latin typeface="微软雅黑"/>
                          <a:ea typeface="微软雅黑"/>
                          <a:cs typeface="+mn-cs"/>
                          <a:sym typeface="Calibri"/>
                        </a:rPr>
                        <a:t>人员，不包含年终奖及股权激励，取年度值</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二级</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年度</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8836697"/>
                  </a:ext>
                </a:extLst>
              </a:tr>
              <a:tr h="266741">
                <a:tc rowSpan="2">
                  <a:txBody>
                    <a:bodyPr/>
                    <a:lstStyle/>
                    <a:p>
                      <a:pPr algn="ct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ICS-I-03</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公司年度单位人工创收</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lnSpc>
                          <a:spcPct val="120000"/>
                        </a:lnSpc>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公司年度报表营业收入</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年度人力总成本，以财务会计口径的人力成本数据为准，不含</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PX</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人员，不包含年终奖及股权激励，取年度值</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二级</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年度</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583110"/>
                  </a:ext>
                </a:extLst>
              </a:tr>
              <a:tr h="655028">
                <a:tc vMerge="1">
                  <a:txBody>
                    <a:bodyPr/>
                    <a:lstStyle/>
                    <a:p>
                      <a:pPr algn="ct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l"/>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部门主导完成的制度综合指数</a:t>
                      </a:r>
                      <a:endPar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考核期内，公司编制发布的制度，包含三、四、五级制度，以正式发布为准，其中</a:t>
                      </a:r>
                      <a:r>
                        <a:rPr lang="en-US" altLang="zh-CN" sz="1800" b="0" i="0" u="none" strike="noStrike" cap="none" spc="0" baseline="0">
                          <a:ln>
                            <a:noFill/>
                          </a:ln>
                          <a:solidFill>
                            <a:srgbClr val="000000"/>
                          </a:solidFill>
                          <a:effectLst/>
                          <a:uFillTx/>
                          <a:latin typeface="微软雅黑"/>
                          <a:ea typeface="微软雅黑"/>
                          <a:cs typeface="+mn-cs"/>
                          <a:sym typeface="Calibri"/>
                        </a:rPr>
                        <a:t>5</a:t>
                      </a:r>
                      <a:r>
                        <a:rPr lang="zh-CN" altLang="en-US" sz="1800" b="0" i="0" u="none" strike="noStrike" cap="none" spc="0" baseline="0">
                          <a:ln>
                            <a:noFill/>
                          </a:ln>
                          <a:solidFill>
                            <a:srgbClr val="000000"/>
                          </a:solidFill>
                          <a:effectLst/>
                          <a:uFillTx/>
                          <a:latin typeface="微软雅黑"/>
                          <a:ea typeface="微软雅黑"/>
                          <a:cs typeface="+mn-cs"/>
                          <a:sym typeface="Calibri"/>
                        </a:rPr>
                        <a:t>级规则类通知</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请示可计入（计分标准： 三级制度*</a:t>
                      </a:r>
                      <a:r>
                        <a:rPr lang="en-US" altLang="zh-CN" sz="1800" b="0" i="0" u="none" strike="noStrike" cap="none" spc="0" baseline="0">
                          <a:ln>
                            <a:noFill/>
                          </a:ln>
                          <a:solidFill>
                            <a:srgbClr val="000000"/>
                          </a:solidFill>
                          <a:effectLst/>
                          <a:uFillTx/>
                          <a:latin typeface="微软雅黑"/>
                          <a:ea typeface="微软雅黑"/>
                          <a:cs typeface="+mn-cs"/>
                          <a:sym typeface="Calibri"/>
                        </a:rPr>
                        <a:t>4</a:t>
                      </a:r>
                      <a:r>
                        <a:rPr lang="zh-CN" altLang="en-US" sz="1800" b="0" i="0" u="none" strike="noStrike" cap="none" spc="0" baseline="0">
                          <a:ln>
                            <a:noFill/>
                          </a:ln>
                          <a:solidFill>
                            <a:srgbClr val="000000"/>
                          </a:solidFill>
                          <a:effectLst/>
                          <a:uFillTx/>
                          <a:latin typeface="微软雅黑"/>
                          <a:ea typeface="微软雅黑"/>
                          <a:cs typeface="+mn-cs"/>
                          <a:sym typeface="Calibri"/>
                        </a:rPr>
                        <a:t>，四级制度*</a:t>
                      </a:r>
                      <a:r>
                        <a:rPr lang="en-US" altLang="zh-CN" sz="1800" b="0" i="0" u="none" strike="noStrike" cap="none" spc="0" baseline="0">
                          <a:ln>
                            <a:noFill/>
                          </a:ln>
                          <a:solidFill>
                            <a:srgbClr val="000000"/>
                          </a:solidFill>
                          <a:effectLst/>
                          <a:uFillTx/>
                          <a:latin typeface="微软雅黑"/>
                          <a:ea typeface="微软雅黑"/>
                          <a:cs typeface="+mn-cs"/>
                          <a:sym typeface="Calibri"/>
                        </a:rPr>
                        <a:t>2 </a:t>
                      </a:r>
                      <a:r>
                        <a:rPr lang="zh-CN" altLang="en-US" sz="1800" b="0" i="0" u="none" strike="noStrike" cap="none" spc="0" baseline="0">
                          <a:ln>
                            <a:noFill/>
                          </a:ln>
                          <a:solidFill>
                            <a:srgbClr val="000000"/>
                          </a:solidFill>
                          <a:effectLst/>
                          <a:uFillTx/>
                          <a:latin typeface="微软雅黑"/>
                          <a:ea typeface="微软雅黑"/>
                          <a:cs typeface="+mn-cs"/>
                          <a:sym typeface="Calibri"/>
                        </a:rPr>
                        <a:t>，五级制度*</a:t>
                      </a:r>
                      <a:r>
                        <a:rPr lang="en-US" altLang="zh-CN" sz="1800" b="0" i="0" u="none" strike="noStrike" cap="none" spc="0" baseline="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，通知</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请示*</a:t>
                      </a:r>
                      <a:r>
                        <a:rPr lang="en-US" altLang="zh-CN" sz="1800" b="0" i="0" u="none" strike="noStrike" cap="none" spc="0" baseline="0">
                          <a:ln>
                            <a:noFill/>
                          </a:ln>
                          <a:solidFill>
                            <a:srgbClr val="000000"/>
                          </a:solidFill>
                          <a:effectLst/>
                          <a:uFillTx/>
                          <a:latin typeface="微软雅黑"/>
                          <a:ea typeface="微软雅黑"/>
                          <a:cs typeface="+mn-cs"/>
                          <a:sym typeface="Calibri"/>
                        </a:rPr>
                        <a:t>0.5</a:t>
                      </a:r>
                      <a:r>
                        <a:rPr lang="zh-CN" altLang="en-US" sz="1800" b="0" i="0" u="none" strike="noStrike" cap="none" spc="0" baseline="0">
                          <a:ln>
                            <a:noFill/>
                          </a:ln>
                          <a:solidFill>
                            <a:srgbClr val="000000"/>
                          </a:solidFill>
                          <a:effectLst/>
                          <a:uFillTx/>
                          <a:latin typeface="微软雅黑"/>
                          <a:ea typeface="微软雅黑"/>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二级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年度</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季度</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075194"/>
                  </a:ext>
                </a:extLst>
              </a:tr>
              <a:tr h="843097">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ICS-I-04</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技术控制体系统筹管理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公司信息安全事件调查数（个）</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a:ln>
                            <a:noFill/>
                          </a:ln>
                          <a:solidFill>
                            <a:srgbClr val="E83B45"/>
                          </a:solidFill>
                          <a:effectLst/>
                          <a:uFillTx/>
                          <a:latin typeface="微软雅黑"/>
                          <a:ea typeface="微软雅黑"/>
                          <a:cs typeface="+mn-cs"/>
                          <a:sym typeface="Calibri"/>
                        </a:rPr>
                        <a:t>部门主导或推动调查的信息安全事件数量，</a:t>
                      </a:r>
                      <a:r>
                        <a:rPr lang="zh-CN" altLang="zh-CN" sz="1800">
                          <a:solidFill>
                            <a:srgbClr val="E83B45"/>
                          </a:solidFill>
                          <a:effectLst/>
                          <a:latin typeface="微软雅黑"/>
                          <a:ea typeface="微软雅黑"/>
                          <a:cs typeface="宋体" panose="02010600030101010101" pitchFamily="2" charset="-122"/>
                        </a:rPr>
                        <a:t>以正式发出</a:t>
                      </a:r>
                      <a:r>
                        <a:rPr lang="zh-CN" altLang="en-US" sz="1800">
                          <a:solidFill>
                            <a:srgbClr val="E83B45"/>
                          </a:solidFill>
                          <a:effectLst/>
                          <a:latin typeface="微软雅黑"/>
                          <a:ea typeface="微软雅黑"/>
                          <a:cs typeface="宋体" panose="02010600030101010101" pitchFamily="2" charset="-122"/>
                        </a:rPr>
                        <a:t>调查</a:t>
                      </a:r>
                      <a:r>
                        <a:rPr lang="zh-CN" altLang="zh-CN" sz="1800">
                          <a:solidFill>
                            <a:srgbClr val="E83B45"/>
                          </a:solidFill>
                          <a:effectLst/>
                          <a:latin typeface="微软雅黑"/>
                          <a:ea typeface="微软雅黑"/>
                          <a:cs typeface="宋体" panose="02010600030101010101" pitchFamily="2" charset="-122"/>
                        </a:rPr>
                        <a:t>通知的数量为准（</a:t>
                      </a:r>
                      <a:r>
                        <a:rPr lang="zh-CN" altLang="en-US" sz="1800">
                          <a:solidFill>
                            <a:srgbClr val="E83B45"/>
                          </a:solidFill>
                          <a:effectLst/>
                          <a:latin typeface="微软雅黑"/>
                          <a:ea typeface="微软雅黑"/>
                          <a:cs typeface="宋体" panose="02010600030101010101" pitchFamily="2" charset="-122"/>
                        </a:rPr>
                        <a:t>以处分问责为准</a:t>
                      </a:r>
                      <a:r>
                        <a:rPr lang="en-US" altLang="zh-CN" sz="1800" dirty="0">
                          <a:solidFill>
                            <a:srgbClr val="E83B45"/>
                          </a:solidFill>
                          <a:effectLst/>
                          <a:latin typeface="微软雅黑"/>
                          <a:ea typeface="微软雅黑"/>
                          <a:cs typeface="宋体" panose="02010600030101010101" pitchFamily="2" charset="-122"/>
                        </a:rPr>
                        <a:t>)</a:t>
                      </a:r>
                      <a:endParaRPr lang="en-US" altLang="zh-CN" sz="1800" b="0" i="0" u="none" strike="noStrike" cap="none" spc="0" baseline="0" dirty="0">
                        <a:ln>
                          <a:noFill/>
                        </a:ln>
                        <a:solidFill>
                          <a:srgbClr val="E83B45"/>
                        </a:solidFill>
                        <a:effectLst/>
                        <a:uFillTx/>
                        <a:latin typeface="微软雅黑"/>
                        <a:ea typeface="微软雅黑"/>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rgbClr val="FF0000"/>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三级</a:t>
                      </a:r>
                      <a:endPar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年度</a:t>
                      </a:r>
                      <a:r>
                        <a:rPr kumimoji="0"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a:t>
                      </a:r>
                      <a:r>
                        <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季度</a:t>
                      </a:r>
                      <a:endParaRPr kumimoji="0"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8122251"/>
                  </a:ext>
                </a:extLst>
              </a:tr>
              <a:tr h="843097">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ICS-I-05</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endParaRPr lang="en-US" altLang="zh-CN" sz="1800" u="none" strike="noStrike" dirty="0">
                        <a:solidFill>
                          <a:srgbClr val="FF0000"/>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latinLnBrk="0">
                        <a:lnSpc>
                          <a:spcPct val="100000"/>
                        </a:lnSpc>
                        <a:spcBef>
                          <a:spcPts val="0"/>
                        </a:spcBef>
                        <a:spcAft>
                          <a:spcPts val="0"/>
                        </a:spcAft>
                        <a:buClrTx/>
                        <a:buSzTx/>
                        <a:buFontTx/>
                        <a:buNone/>
                        <a:tabLst/>
                      </a:pPr>
                      <a:r>
                        <a:rPr 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公司年度流程平均处理时长（</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h</a:t>
                      </a:r>
                      <a:r>
                        <a:rPr 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latinLnBrk="0">
                        <a:lnSpc>
                          <a:spcPct val="100000"/>
                        </a:lnSpc>
                        <a:spcBef>
                          <a:spcPts val="0"/>
                        </a:spcBef>
                        <a:spcAft>
                          <a:spcPts val="0"/>
                        </a:spcAft>
                        <a:buClrTx/>
                        <a:buSzTx/>
                        <a:buFontTx/>
                        <a:buNone/>
                        <a:tabLst/>
                      </a:pPr>
                      <a:r>
                        <a:rPr lang="zh-CN" sz="1800" b="0" i="0" u="none" strike="noStrike" cap="none" spc="0" baseline="0">
                          <a:ln>
                            <a:noFill/>
                          </a:ln>
                          <a:solidFill>
                            <a:srgbClr val="000000"/>
                          </a:solidFill>
                          <a:effectLst/>
                          <a:uFillTx/>
                          <a:latin typeface="微软雅黑"/>
                          <a:ea typeface="微软雅黑"/>
                          <a:cs typeface="+mn-cs"/>
                          <a:sym typeface="Calibri"/>
                        </a:rPr>
                        <a:t>统计公司所有流程办结平均时长，不区分工作日与非工作日，分析公司整体的决策效率，取值</a:t>
                      </a:r>
                      <a:r>
                        <a:rPr lang="en-US" sz="1800" b="0" i="0" u="none" strike="noStrike" cap="none" spc="0" baseline="0" dirty="0">
                          <a:ln>
                            <a:noFill/>
                          </a:ln>
                          <a:solidFill>
                            <a:srgbClr val="000000"/>
                          </a:solidFill>
                          <a:effectLst/>
                          <a:uFillTx/>
                          <a:latin typeface="微软雅黑"/>
                          <a:ea typeface="微软雅黑"/>
                          <a:cs typeface="+mn-cs"/>
                          <a:sym typeface="Calibri"/>
                        </a:rPr>
                        <a:t>BI</a:t>
                      </a:r>
                      <a:endParaRPr lang="zh-CN" sz="1800" b="0" i="0" u="none" strike="noStrike" cap="none" spc="0" baseline="0" dirty="0">
                        <a:ln>
                          <a:noFill/>
                        </a:ln>
                        <a:solidFill>
                          <a:srgbClr val="000000"/>
                        </a:solidFill>
                        <a:effectLst/>
                        <a:uFillTx/>
                        <a:latin typeface="微软雅黑"/>
                        <a:ea typeface="微软雅黑"/>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631633"/>
                  </a:ext>
                </a:extLst>
              </a:tr>
              <a:tr h="1017120">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ICS-I-06</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endParaRPr lang="en-US" altLang="zh-CN" sz="1800" u="none" strike="noStrike" dirty="0">
                        <a:solidFill>
                          <a:srgbClr val="FF0000"/>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a:lnSpc>
                          <a:spcPct val="125000"/>
                        </a:lnSpc>
                        <a:buFont typeface="Arial" panose="020B0604020202020204" pitchFamily="34" charset="0"/>
                        <a:buNone/>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安全技术策略应用及安全漏洞修复数量（个）</a:t>
                      </a:r>
                      <a:endParaRPr lang="en-US"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部门主导出具并应用的安全技术策略及推动修复的安全漏洞数量，以纳入具体信息系统变更的数量为准</a:t>
                      </a:r>
                      <a:endParaRPr lang="en-US"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421553"/>
                  </a:ext>
                </a:extLst>
              </a:tr>
              <a:tr h="1819860">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ICS-I-07</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控制体系落地监督</a:t>
                      </a:r>
                      <a:endParaRPr lang="zh-CN" altLang="en-US" sz="1800" b="0" i="0" u="none" strike="noStrike" kern="1200" cap="none" spc="0" baseline="0">
                        <a:ln>
                          <a:noFill/>
                        </a:ln>
                        <a:solidFill>
                          <a:schemeClr val="accent2"/>
                        </a:solidFill>
                        <a:uFillTx/>
                        <a:latin typeface="微软雅黑" pitchFamily="34" charset="-122"/>
                        <a:ea typeface="微软雅黑" pitchFamily="34" charset="-122"/>
                        <a:cs typeface="+mn-cs"/>
                        <a:sym typeface="Calibri"/>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eaLnBrk="1" fontAlgn="auto" latinLnBrk="0" hangingPunct="1">
                        <a:buNone/>
                        <a:tabLst/>
                        <a:defRPr/>
                      </a:pPr>
                      <a:r>
                        <a:rPr lang="zh-CN" sz="1800" b="0" i="0" u="none" strike="noStrike" cap="none" spc="0" baseline="0" noProof="0">
                          <a:ln>
                            <a:noFill/>
                          </a:ln>
                          <a:solidFill>
                            <a:srgbClr val="E83B45"/>
                          </a:solidFill>
                          <a:effectLst/>
                          <a:uFillTx/>
                          <a:latin typeface="微软雅黑"/>
                          <a:ea typeface="微软雅黑"/>
                          <a:sym typeface="Calibri"/>
                        </a:rPr>
                        <a:t>部门年度主导完成的结项项目综合指数</a:t>
                      </a:r>
                      <a:endParaRPr lang="zh-CN">
                        <a:ln>
                          <a:noFill/>
                        </a:ln>
                        <a:solidFill>
                          <a:srgbClr val="E83B45"/>
                        </a:solidFill>
                        <a:effectLst/>
                        <a:uFillTx/>
                        <a:sym typeface="Calibri"/>
                      </a:endParaRP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latinLnBrk="0">
                        <a:buNone/>
                        <a:tabLst/>
                      </a:pPr>
                      <a:r>
                        <a:rPr lang="zh-CN" sz="1800" b="0" i="0" u="none" strike="noStrike" cap="none" spc="0" baseline="0" noProof="0">
                          <a:ln>
                            <a:noFill/>
                          </a:ln>
                          <a:solidFill>
                            <a:srgbClr val="E83B45"/>
                          </a:solidFill>
                          <a:effectLst/>
                          <a:uFillTx/>
                          <a:latin typeface="微软雅黑"/>
                          <a:ea typeface="微软雅黑"/>
                          <a:sym typeface="Calibri"/>
                        </a:rPr>
                        <a:t>考核期内，∑（部门主导（由部门内人员担任项目经理，如总裁级干部担任项目经理，可根据实际情况按项目秘书进行部门归属划分）或发起（发起人为部门内人员，其他情况需举证专项说明）完成的项目，不为部门主导或发起但部门内人员作为项目总监根据系数0.5（具体系数值待请示）进行加权，根据实际项目结项时等级进行加权，加权系数：A级计8，B1级计4、B2级计2、C级1，包含子项目，结项评价要求B-及以上（含B-），以实际评价时间统计</a:t>
                      </a:r>
                      <a:endParaRPr lang="zh-CN">
                        <a:ln>
                          <a:noFill/>
                        </a:ln>
                        <a:solidFill>
                          <a:srgbClr val="E83B45"/>
                        </a:solidFill>
                        <a:effectLst/>
                        <a:uFillTx/>
                        <a:sym typeface="Calibri"/>
                      </a:endParaRPr>
                    </a:p>
                  </a:txBody>
                  <a:tcPr marL="144000"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rgbClr val="E83B45"/>
                          </a:solidFill>
                          <a:effectLst/>
                          <a:latin typeface="微软雅黑"/>
                          <a:ea typeface="微软雅黑"/>
                        </a:rPr>
                        <a:t>统计数据</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rgbClr val="E83B45"/>
                          </a:solidFill>
                          <a:effectLst/>
                          <a:latin typeface="微软雅黑"/>
                          <a:ea typeface="微软雅黑"/>
                        </a:rPr>
                        <a:t>一级</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rgbClr val="E83B45"/>
                          </a:solidFill>
                          <a:effectLst/>
                          <a:latin typeface="微软雅黑"/>
                          <a:ea typeface="微软雅黑"/>
                        </a:rPr>
                        <a:t>年度</a:t>
                      </a:r>
                      <a:endParaRPr lang="en-US" altLang="zh-CN" sz="1800" b="0" i="0" u="none" strike="noStrike" cap="none" spc="0" baseline="0">
                        <a:ln>
                          <a:noFill/>
                        </a:ln>
                        <a:solidFill>
                          <a:srgbClr val="E83B45"/>
                        </a:solidFill>
                        <a:effectLst/>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8365202"/>
                  </a:ext>
                </a:extLst>
              </a:tr>
              <a:tr h="1110176">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ICS-I-08</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800" b="0" dirty="0">
                          <a:solidFill>
                            <a:srgbClr val="E83B45"/>
                          </a:solidFill>
                          <a:effectLst/>
                          <a:latin typeface="微软雅黑"/>
                          <a:ea typeface="微软雅黑"/>
                          <a:cs typeface="宋体" panose="02010600030101010101" pitchFamily="2" charset="-122"/>
                        </a:rPr>
                        <a:t>公司年度主动开展的</a:t>
                      </a:r>
                      <a:r>
                        <a:rPr lang="zh-CN" altLang="en-US" sz="1800" b="0" dirty="0">
                          <a:solidFill>
                            <a:srgbClr val="E83B45"/>
                          </a:solidFill>
                          <a:effectLst/>
                          <a:latin typeface="微软雅黑"/>
                          <a:ea typeface="微软雅黑"/>
                          <a:cs typeface="宋体" panose="02010600030101010101" pitchFamily="2" charset="-122"/>
                        </a:rPr>
                        <a:t>问责</a:t>
                      </a:r>
                      <a:r>
                        <a:rPr lang="zh-CN" sz="1800" b="0" dirty="0">
                          <a:solidFill>
                            <a:srgbClr val="E83B45"/>
                          </a:solidFill>
                          <a:effectLst/>
                          <a:latin typeface="微软雅黑"/>
                          <a:ea typeface="微软雅黑"/>
                          <a:cs typeface="宋体" panose="02010600030101010101" pitchFamily="2" charset="-122"/>
                        </a:rPr>
                        <a:t>案件数（次）</a:t>
                      </a: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50000"/>
                        </a:lnSpc>
                        <a:spcAft>
                          <a:spcPts val="0"/>
                        </a:spcAft>
                      </a:pPr>
                      <a:r>
                        <a:rPr lang="zh-CN" sz="1800">
                          <a:solidFill>
                            <a:srgbClr val="000000"/>
                          </a:solidFill>
                          <a:effectLst/>
                          <a:latin typeface="微软雅黑"/>
                          <a:ea typeface="微软雅黑"/>
                          <a:cs typeface="宋体" panose="02010600030101010101" pitchFamily="2" charset="-122"/>
                        </a:rPr>
                        <a:t>部</a:t>
                      </a:r>
                      <a:r>
                        <a:rPr lang="zh-CN" altLang="en-US" sz="1800">
                          <a:solidFill>
                            <a:srgbClr val="000000"/>
                          </a:solidFill>
                          <a:effectLst/>
                          <a:latin typeface="微软雅黑"/>
                          <a:ea typeface="微软雅黑"/>
                          <a:cs typeface="宋体" panose="02010600030101010101" pitchFamily="2" charset="-122"/>
                        </a:rPr>
                        <a:t>门</a:t>
                      </a:r>
                      <a:r>
                        <a:rPr lang="zh-CN" sz="1800">
                          <a:solidFill>
                            <a:srgbClr val="000000"/>
                          </a:solidFill>
                          <a:effectLst/>
                          <a:latin typeface="微软雅黑"/>
                          <a:ea typeface="微软雅黑"/>
                          <a:cs typeface="宋体" panose="02010600030101010101" pitchFamily="2" charset="-122"/>
                        </a:rPr>
                        <a:t>主动发起的</a:t>
                      </a:r>
                      <a:r>
                        <a:rPr lang="zh-CN" altLang="en-US" sz="1800">
                          <a:solidFill>
                            <a:srgbClr val="000000"/>
                          </a:solidFill>
                          <a:effectLst/>
                          <a:latin typeface="微软雅黑"/>
                          <a:ea typeface="微软雅黑"/>
                          <a:cs typeface="宋体" panose="02010600030101010101" pitchFamily="2" charset="-122"/>
                        </a:rPr>
                        <a:t>问责</a:t>
                      </a:r>
                      <a:r>
                        <a:rPr lang="zh-CN" sz="1800">
                          <a:solidFill>
                            <a:srgbClr val="000000"/>
                          </a:solidFill>
                          <a:effectLst/>
                          <a:latin typeface="微软雅黑"/>
                          <a:ea typeface="微软雅黑"/>
                          <a:cs typeface="宋体" panose="02010600030101010101" pitchFamily="2" charset="-122"/>
                        </a:rPr>
                        <a:t>的案件数</a:t>
                      </a:r>
                      <a:r>
                        <a:rPr lang="en-US" sz="1800" dirty="0">
                          <a:solidFill>
                            <a:srgbClr val="000000"/>
                          </a:solidFill>
                          <a:effectLst/>
                          <a:latin typeface="微软雅黑"/>
                          <a:ea typeface="微软雅黑"/>
                          <a:cs typeface="宋体" panose="02010600030101010101" pitchFamily="2" charset="-122"/>
                        </a:rPr>
                        <a:t>(</a:t>
                      </a:r>
                      <a:r>
                        <a:rPr lang="zh-CN" sz="1800">
                          <a:solidFill>
                            <a:srgbClr val="000000"/>
                          </a:solidFill>
                          <a:effectLst/>
                          <a:latin typeface="微软雅黑"/>
                          <a:ea typeface="微软雅黑"/>
                          <a:cs typeface="宋体" panose="02010600030101010101" pitchFamily="2" charset="-122"/>
                        </a:rPr>
                        <a:t>含其它部门提供线索，不含总裁提供的线索</a:t>
                      </a:r>
                      <a:r>
                        <a:rPr lang="en-US" sz="1800" dirty="0">
                          <a:solidFill>
                            <a:srgbClr val="000000"/>
                          </a:solidFill>
                          <a:effectLst/>
                          <a:latin typeface="微软雅黑"/>
                          <a:ea typeface="微软雅黑"/>
                          <a:cs typeface="宋体" panose="02010600030101010101" pitchFamily="2" charset="-122"/>
                        </a:rPr>
                        <a:t>)</a:t>
                      </a:r>
                      <a:r>
                        <a:rPr lang="zh-CN" sz="1800">
                          <a:solidFill>
                            <a:srgbClr val="000000"/>
                          </a:solidFill>
                          <a:effectLst/>
                          <a:latin typeface="微软雅黑"/>
                          <a:ea typeface="微软雅黑"/>
                          <a:cs typeface="宋体" panose="02010600030101010101" pitchFamily="2" charset="-122"/>
                        </a:rPr>
                        <a:t>，以正式发出处分通知的数量为准（诫勉谈话不计入</a:t>
                      </a:r>
                      <a:r>
                        <a:rPr lang="en-US" sz="1800" dirty="0">
                          <a:solidFill>
                            <a:srgbClr val="000000"/>
                          </a:solidFill>
                          <a:effectLst/>
                          <a:latin typeface="微软雅黑"/>
                          <a:ea typeface="微软雅黑"/>
                          <a:cs typeface="宋体" panose="02010600030101010101" pitchFamily="2" charset="-122"/>
                        </a:rPr>
                        <a:t>)</a:t>
                      </a:r>
                      <a:endParaRPr lang="zh-CN" sz="1800" dirty="0">
                        <a:solidFill>
                          <a:srgbClr val="000000"/>
                        </a:solidFill>
                        <a:effectLst/>
                        <a:latin typeface="微软雅黑"/>
                        <a:ea typeface="微软雅黑"/>
                        <a:cs typeface="宋体" panose="02010600030101010101" pitchFamily="2" charset="-122"/>
                      </a:endParaRP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altLang="zh-CN" sz="1800" dirty="0">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正式发出处分通知的数量为准</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37160" marR="13716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chemeClr val="tx1"/>
                          </a:solidFill>
                          <a:effectLst/>
                          <a:latin typeface="微软雅黑" panose="020B0503020204020204" pitchFamily="34" charset="-122"/>
                          <a:ea typeface="微软雅黑" panose="020B0503020204020204" pitchFamily="34" charset="-122"/>
                        </a:rPr>
                        <a:t>二级</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rgbClr val="000000"/>
                          </a:solidFill>
                          <a:effectLst/>
                          <a:latin typeface="微软雅黑"/>
                          <a:ea typeface="微软雅黑"/>
                        </a:rPr>
                        <a:t>年度</a:t>
                      </a:r>
                      <a:r>
                        <a:rPr lang="en-US" altLang="zh-CN" sz="1800" b="0" i="0" u="none" strike="noStrike" dirty="0">
                          <a:solidFill>
                            <a:srgbClr val="000000"/>
                          </a:solidFill>
                          <a:effectLst/>
                          <a:latin typeface="微软雅黑"/>
                          <a:ea typeface="微软雅黑"/>
                        </a:rPr>
                        <a:t>/</a:t>
                      </a:r>
                      <a:r>
                        <a:rPr lang="zh-CN" altLang="en-US" sz="1800" b="0" i="0" u="none" strike="noStrike">
                          <a:solidFill>
                            <a:srgbClr val="000000"/>
                          </a:solidFill>
                          <a:effectLst/>
                          <a:latin typeface="微软雅黑"/>
                          <a:ea typeface="微软雅黑"/>
                        </a:rPr>
                        <a:t>季度</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524508"/>
                  </a:ext>
                </a:extLst>
              </a:tr>
              <a:tr h="1157702">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ICS-I-09</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2000" b="0" i="0" u="none" strike="noStrike" kern="0" cap="none" spc="0" baseline="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运作效率</a:t>
                      </a:r>
                      <a:r>
                        <a:rPr lang="zh-CN" altLang="en-US" sz="2000" b="0" i="0" u="none" strike="noStrike" kern="1200" cap="none" spc="0" baseline="0">
                          <a:ln>
                            <a:noFill/>
                          </a:ln>
                          <a:solidFill>
                            <a:srgbClr val="FF0000"/>
                          </a:solidFill>
                          <a:uFillTx/>
                          <a:latin typeface="微软雅黑" pitchFamily="34" charset="-122"/>
                          <a:ea typeface="微软雅黑" pitchFamily="34" charset="-122"/>
                          <a:cs typeface="+mn-cs"/>
                          <a:sym typeface="Calibri"/>
                        </a:rPr>
                        <a:t>评估</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员工反馈问题综合解决率（</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通过公司设置的正规诉求反馈通道统计的建议或投诉问题的综合解决率，以员工反馈已解决数为准</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系统数据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r>
                        <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季度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1229279"/>
                  </a:ext>
                </a:extLst>
              </a:tr>
            </a:tbl>
          </a:graphicData>
        </a:graphic>
      </p:graphicFrame>
    </p:spTree>
    <p:extLst>
      <p:ext uri="{BB962C8B-B14F-4D97-AF65-F5344CB8AC3E}">
        <p14:creationId xmlns:p14="http://schemas.microsoft.com/office/powerpoint/2010/main" val="825646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文本">
            <a:extLst>
              <a:ext uri="{FF2B5EF4-FFF2-40B4-BE49-F238E27FC236}">
                <a16:creationId xmlns:a16="http://schemas.microsoft.com/office/drawing/2014/main" id="{52743C05-1C40-44F6-AE1C-EDBAA07FFE87}"/>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latin typeface="微软雅黑" panose="020B0503020204020204" pitchFamily="34" charset="-122"/>
                <a:ea typeface="微软雅黑" panose="020B0503020204020204" pitchFamily="34" charset="-122"/>
                <a:cs typeface="Calibri"/>
                <a:sym typeface="Calibri"/>
              </a:rPr>
              <a:t>部门年度例行项目</a:t>
            </a:r>
          </a:p>
        </p:txBody>
      </p:sp>
      <p:graphicFrame>
        <p:nvGraphicFramePr>
          <p:cNvPr id="4" name="表格 4">
            <a:extLst>
              <a:ext uri="{FF2B5EF4-FFF2-40B4-BE49-F238E27FC236}">
                <a16:creationId xmlns:a16="http://schemas.microsoft.com/office/drawing/2014/main" id="{92538882-6A8D-4435-A0DE-294C0D6DC3EE}"/>
              </a:ext>
            </a:extLst>
          </p:cNvPr>
          <p:cNvGraphicFramePr>
            <a:graphicFrameLocks noGrp="1"/>
          </p:cNvGraphicFramePr>
          <p:nvPr>
            <p:extLst>
              <p:ext uri="{D42A27DB-BD31-4B8C-83A1-F6EECF244321}">
                <p14:modId xmlns:p14="http://schemas.microsoft.com/office/powerpoint/2010/main" val="3896815755"/>
              </p:ext>
            </p:extLst>
          </p:nvPr>
        </p:nvGraphicFramePr>
        <p:xfrm>
          <a:off x="1030760" y="2753544"/>
          <a:ext cx="22178464" cy="8862284"/>
        </p:xfrm>
        <a:graphic>
          <a:graphicData uri="http://schemas.openxmlformats.org/drawingml/2006/table">
            <a:tbl>
              <a:tblPr firstRow="1" bandRow="1">
                <a:tableStyleId>{5940675A-B579-460E-94D1-54222C63F5DA}</a:tableStyleId>
              </a:tblPr>
              <a:tblGrid>
                <a:gridCol w="2855440">
                  <a:extLst>
                    <a:ext uri="{9D8B030D-6E8A-4147-A177-3AD203B41FA5}">
                      <a16:colId xmlns:a16="http://schemas.microsoft.com/office/drawing/2014/main" val="281144520"/>
                    </a:ext>
                  </a:extLst>
                </a:gridCol>
                <a:gridCol w="3013364">
                  <a:extLst>
                    <a:ext uri="{9D8B030D-6E8A-4147-A177-3AD203B41FA5}">
                      <a16:colId xmlns:a16="http://schemas.microsoft.com/office/drawing/2014/main" val="1258225014"/>
                    </a:ext>
                  </a:extLst>
                </a:gridCol>
                <a:gridCol w="4260272">
                  <a:extLst>
                    <a:ext uri="{9D8B030D-6E8A-4147-A177-3AD203B41FA5}">
                      <a16:colId xmlns:a16="http://schemas.microsoft.com/office/drawing/2014/main" val="1836963826"/>
                    </a:ext>
                  </a:extLst>
                </a:gridCol>
                <a:gridCol w="12049388">
                  <a:extLst>
                    <a:ext uri="{9D8B030D-6E8A-4147-A177-3AD203B41FA5}">
                      <a16:colId xmlns:a16="http://schemas.microsoft.com/office/drawing/2014/main" val="3951541229"/>
                    </a:ext>
                  </a:extLst>
                </a:gridCol>
              </a:tblGrid>
              <a:tr h="1919631">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项目分类</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建议项目</a:t>
                      </a:r>
                      <a:endParaRPr lang="en-US" altLang="zh-CN" sz="3200" b="1">
                        <a:solidFill>
                          <a:schemeClr val="tx1"/>
                        </a:solidFill>
                        <a:latin typeface="微软雅黑" panose="020B0503020204020204" pitchFamily="34" charset="-122"/>
                        <a:ea typeface="微软雅黑" panose="020B0503020204020204" pitchFamily="34" charset="-122"/>
                      </a:endParaRPr>
                    </a:p>
                    <a:p>
                      <a:pPr algn="ctr"/>
                      <a:r>
                        <a:rPr lang="zh-CN" altLang="en-US" sz="3200" b="1">
                          <a:solidFill>
                            <a:schemeClr val="tx1"/>
                          </a:solidFill>
                          <a:latin typeface="微软雅黑" panose="020B0503020204020204" pitchFamily="34" charset="-122"/>
                          <a:ea typeface="微软雅黑" panose="020B0503020204020204" pitchFamily="34" charset="-122"/>
                        </a:rPr>
                        <a:t>等级</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项目名称</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行动核心范围与目标</a:t>
                      </a:r>
                    </a:p>
                  </a:txBody>
                  <a:tcPr anchor="ctr">
                    <a:solidFill>
                      <a:schemeClr val="accent5">
                        <a:lumMod val="40000"/>
                        <a:lumOff val="60000"/>
                      </a:schemeClr>
                    </a:solidFill>
                  </a:tcPr>
                </a:tc>
                <a:extLst>
                  <a:ext uri="{0D108BD9-81ED-4DB2-BD59-A6C34878D82A}">
                    <a16:rowId xmlns:a16="http://schemas.microsoft.com/office/drawing/2014/main" val="3469189735"/>
                  </a:ext>
                </a:extLst>
              </a:tr>
              <a:tr h="1760876">
                <a:tc rowSpan="2">
                  <a:txBody>
                    <a:bodyPr/>
                    <a:lstStyle/>
                    <a:p>
                      <a:pPr algn="ctr" rtl="0" fontAlgn="ctr"/>
                      <a:r>
                        <a:rPr lang="zh-CN" altLang="en-US" sz="2000" u="none" strike="noStrike">
                          <a:solidFill>
                            <a:srgbClr val="FF0000"/>
                          </a:solidFill>
                          <a:effectLst/>
                          <a:latin typeface="微软雅黑" panose="020B0503020204020204" pitchFamily="34" charset="-122"/>
                          <a:ea typeface="微软雅黑" panose="020B0503020204020204" pitchFamily="34" charset="-122"/>
                        </a:rPr>
                        <a:t>规则控制体系统筹管理</a:t>
                      </a: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en-US" altLang="zh-CN"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rPr>
                        <a:t>B1-B2</a:t>
                      </a:r>
                      <a:endParaRPr lang="zh-CN" altLang="en-US"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zh-CN" altLang="en-US"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rPr>
                        <a:t>内控管理关键制度体系梳理与优化专项行动</a:t>
                      </a:r>
                    </a:p>
                  </a:txBody>
                  <a:tcPr anchor="ctr"/>
                </a:tc>
                <a:tc>
                  <a:txBody>
                    <a:bodyPr/>
                    <a:lstStyle/>
                    <a:p>
                      <a:pPr marL="0" marR="0" indent="0" algn="l" defTabSz="1828800" rtl="0" fontAlgn="ctr" latinLnBrk="0">
                        <a:lnSpc>
                          <a:spcPct val="150000"/>
                        </a:lnSpc>
                        <a:spcBef>
                          <a:spcPts val="0"/>
                        </a:spcBef>
                        <a:spcAft>
                          <a:spcPts val="0"/>
                        </a:spcAft>
                        <a:buClrTx/>
                        <a:buSzTx/>
                        <a:buFontTx/>
                        <a:buNone/>
                        <a:tabLst/>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定期对内控管理重点模块的制度</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体系进行迭代优化</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与梳理，包括：经管运作效率、人效管理模块、财务效益管控模块、关键信息安全管理、质量管理</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等，确保</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公司有序高效运作。</a:t>
                      </a:r>
                    </a:p>
                  </a:txBody>
                  <a:tcPr marL="180000" anchor="ctr"/>
                </a:tc>
                <a:extLst>
                  <a:ext uri="{0D108BD9-81ED-4DB2-BD59-A6C34878D82A}">
                    <a16:rowId xmlns:a16="http://schemas.microsoft.com/office/drawing/2014/main" val="966725650"/>
                  </a:ext>
                </a:extLst>
              </a:tr>
              <a:tr h="1780873">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endParaRPr lang="en-US" altLang="zh-CN" sz="2400" b="0" i="0" u="none" strike="noStrike">
                        <a:solidFill>
                          <a:schemeClr val="tx1"/>
                        </a:solidFill>
                        <a:effectLst/>
                        <a:latin typeface="微软雅黑" panose="020B0503020204020204" pitchFamily="34" charset="-122"/>
                        <a:ea typeface="微软雅黑" panose="020B0503020204020204" pitchFamily="34" charset="-122"/>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en-US" altLang="zh-CN"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B2</a:t>
                      </a:r>
                      <a:endPar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anchor="ct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内控管理机制梳理与优化专项行动</a:t>
                      </a:r>
                    </a:p>
                  </a:txBody>
                  <a:tcPr anchor="ctr"/>
                </a:tc>
                <a:tc>
                  <a:txBody>
                    <a:bodyPr/>
                    <a:lstStyle/>
                    <a:p>
                      <a:pPr marL="0" marR="0" lvl="0" indent="0" algn="l" defTabSz="1828800" rtl="0" eaLnBrk="1" fontAlgn="ctr" latinLnBrk="0" hangingPunct="1">
                        <a:lnSpc>
                          <a:spcPct val="150000"/>
                        </a:lnSpc>
                        <a:spcBef>
                          <a:spcPts val="0"/>
                        </a:spcBef>
                        <a:spcAft>
                          <a:spcPts val="0"/>
                        </a:spcAft>
                        <a:buClrTx/>
                        <a:buSzTx/>
                        <a:buFontTx/>
                        <a:buNone/>
                        <a:tabLst/>
                        <a:defRPr/>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公司内控管理现状分析，根据公司整体发展战略并兼顾管理现状，优化升级</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内控管理机制 </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，并输出下阶段的内控管理策略和计划。</a:t>
                      </a:r>
                    </a:p>
                  </a:txBody>
                  <a:tcPr marL="180000" anchor="ctr"/>
                </a:tc>
                <a:extLst>
                  <a:ext uri="{0D108BD9-81ED-4DB2-BD59-A6C34878D82A}">
                    <a16:rowId xmlns:a16="http://schemas.microsoft.com/office/drawing/2014/main" val="829281571"/>
                  </a:ext>
                </a:extLst>
              </a:tr>
              <a:tr h="1700452">
                <a:tc>
                  <a:txBody>
                    <a:bodyPr/>
                    <a:lstStyle/>
                    <a:p>
                      <a:pPr algn="ctr" rtl="0" fontAlgn="ctr"/>
                      <a:r>
                        <a:rPr lang="zh-CN" altLang="en-US" sz="2000" u="none" strike="noStrike">
                          <a:solidFill>
                            <a:schemeClr val="tx2"/>
                          </a:solidFill>
                          <a:effectLst/>
                          <a:latin typeface="微软雅黑" panose="020B0503020204020204" pitchFamily="34" charset="-122"/>
                          <a:ea typeface="微软雅黑" panose="020B0503020204020204" pitchFamily="34" charset="-122"/>
                        </a:rPr>
                        <a:t>技术控制体系统筹管理</a:t>
                      </a:r>
                      <a:endParaRPr lang="en-US" altLang="zh-CN" sz="2000" u="none" strike="noStrike" dirty="0">
                        <a:solidFill>
                          <a:schemeClr val="tx2"/>
                        </a:solidFill>
                        <a:effectLst/>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sz="2000" b="0" i="0" u="none" strike="noStrike" dirty="0">
                          <a:solidFill>
                            <a:srgbClr val="FF0000"/>
                          </a:solidFill>
                          <a:effectLst/>
                          <a:latin typeface="微软雅黑" panose="020B0503020204020204" pitchFamily="34" charset="-122"/>
                          <a:ea typeface="微软雅黑" panose="020B0503020204020204" pitchFamily="34" charset="-122"/>
                        </a:rPr>
                        <a:t>B2</a:t>
                      </a:r>
                    </a:p>
                  </a:txBody>
                  <a:tcPr marL="9480" marR="9480" marT="9480" marB="0" anchor="ctr"/>
                </a:tc>
                <a:tc>
                  <a:txBody>
                    <a:bodyPr/>
                    <a:lstStyle/>
                    <a:p>
                      <a:pPr algn="ctr" rtl="0" fontAlgn="ctr"/>
                      <a:r>
                        <a:rPr lang="zh-CN" altLang="en-US" sz="2000" b="0" i="0" u="none" strike="noStrike" dirty="0">
                          <a:solidFill>
                            <a:srgbClr val="FF0000"/>
                          </a:solidFill>
                          <a:effectLst/>
                          <a:latin typeface="微软雅黑" panose="020B0503020204020204" pitchFamily="34" charset="-122"/>
                          <a:ea typeface="微软雅黑" panose="020B0503020204020204" pitchFamily="34" charset="-122"/>
                        </a:rPr>
                        <a:t>信息系统合规整改专项行动</a:t>
                      </a:r>
                    </a:p>
                  </a:txBody>
                  <a:tcPr marL="9480" marR="9480" marT="9480" marB="0" anchor="ctr"/>
                </a:tc>
                <a:tc>
                  <a:txBody>
                    <a:bodyPr/>
                    <a:lstStyle/>
                    <a:p>
                      <a:pPr algn="l" rtl="0" fontAlgn="ctr">
                        <a:lnSpc>
                          <a:spcPct val="150000"/>
                        </a:lnSpc>
                      </a:pPr>
                      <a:r>
                        <a:rPr lang="zh-CN" altLang="en-US"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每年对存在满足外部监管需要的信息系统开展等级保护测评、</a:t>
                      </a:r>
                      <a:r>
                        <a:rPr lang="en-US" altLang="zh-CN"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PCI-DSS</a:t>
                      </a:r>
                      <a:r>
                        <a:rPr lang="zh-CN" altLang="en-US"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认证，通过整改活动使信息系统达到相关法律法规、标准的要求，从而保障业务合法顺利开展。</a:t>
                      </a:r>
                    </a:p>
                  </a:txBody>
                  <a:tcPr marL="180000" marR="9480" marT="9480" marB="0" anchor="ctr"/>
                </a:tc>
                <a:extLst>
                  <a:ext uri="{0D108BD9-81ED-4DB2-BD59-A6C34878D82A}">
                    <a16:rowId xmlns:a16="http://schemas.microsoft.com/office/drawing/2014/main" val="3489108931"/>
                  </a:ext>
                </a:extLst>
              </a:tr>
              <a:tr h="1700452">
                <a:tc>
                  <a:txBody>
                    <a:bodyPr/>
                    <a:lstStyle/>
                    <a:p>
                      <a:pPr algn="ctr" rtl="0" fontAlgn="ctr"/>
                      <a:r>
                        <a:rPr lang="zh-CN" altLang="en-US" sz="2000" u="none" strike="noStrike">
                          <a:solidFill>
                            <a:schemeClr val="tx2"/>
                          </a:solidFill>
                          <a:effectLst/>
                          <a:latin typeface="微软雅黑" panose="020B0503020204020204" pitchFamily="34" charset="-122"/>
                          <a:ea typeface="微软雅黑" panose="020B0503020204020204" pitchFamily="34" charset="-122"/>
                        </a:rPr>
                        <a:t>控制体系落地监督</a:t>
                      </a:r>
                      <a:endParaRPr lang="zh-CN" altLang="en-US" sz="2000" b="0" i="0" u="none" strike="noStrike" kern="1200" cap="none" spc="0" baseline="0">
                        <a:ln>
                          <a:noFill/>
                        </a:ln>
                        <a:solidFill>
                          <a:schemeClr val="tx2"/>
                        </a:solidFill>
                        <a:uFillTx/>
                        <a:latin typeface="微软雅黑" pitchFamily="34" charset="-122"/>
                        <a:ea typeface="微软雅黑" pitchFamily="34" charset="-122"/>
                        <a:cs typeface="+mn-cs"/>
                        <a:sym typeface="Calibri"/>
                      </a:endParaRPr>
                    </a:p>
                  </a:txBody>
                  <a:tcPr anchor="ctr"/>
                </a:tc>
                <a:tc>
                  <a:txBody>
                    <a:bodyPr/>
                    <a:lstStyle/>
                    <a:p>
                      <a:pPr algn="ctr" rtl="0" fontAlgn="ctr"/>
                      <a:r>
                        <a:rPr lang="en-US" sz="2000" b="0" i="0" u="none" strike="noStrike">
                          <a:solidFill>
                            <a:schemeClr val="tx1"/>
                          </a:solidFill>
                          <a:effectLst/>
                          <a:latin typeface="微软雅黑" panose="020B0503020204020204" pitchFamily="34" charset="-122"/>
                          <a:ea typeface="微软雅黑" panose="020B0503020204020204" pitchFamily="34" charset="-122"/>
                        </a:rPr>
                        <a:t>B1-B2</a:t>
                      </a:r>
                    </a:p>
                  </a:txBody>
                  <a:tcPr marL="9480" marR="9480" marT="9480" marB="0" anchor="ctr"/>
                </a:tc>
                <a:tc>
                  <a:txBody>
                    <a:bodyPr/>
                    <a:lstStyle/>
                    <a:p>
                      <a:pPr algn="ctr" rtl="0" fontAlgn="ct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内控管理关键制度执行核查专项行动</a:t>
                      </a:r>
                      <a:endParaRPr lang="zh-CN" altLang="en-US" sz="2000" b="0" i="0" u="none" strike="noStrike">
                        <a:solidFill>
                          <a:schemeClr val="tx1"/>
                        </a:solidFill>
                        <a:effectLst/>
                        <a:latin typeface="微软雅黑" panose="020B0503020204020204" pitchFamily="34" charset="-122"/>
                        <a:ea typeface="微软雅黑" panose="020B0503020204020204" pitchFamily="34" charset="-122"/>
                      </a:endParaRPr>
                    </a:p>
                  </a:txBody>
                  <a:tcPr marL="9480" marR="9480" marT="9480" marB="0" anchor="ctr"/>
                </a:tc>
                <a:tc>
                  <a:txBody>
                    <a:bodyPr/>
                    <a:lstStyle/>
                    <a:p>
                      <a:pPr algn="l" rtl="0" fontAlgn="ctr">
                        <a:lnSpc>
                          <a:spcPct val="150000"/>
                        </a:lnSpc>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定期对内控管理重点领域进行专项核查，包括关键业务运营情况、费用</a:t>
                      </a:r>
                      <a:r>
                        <a:rPr lang="en-US" altLang="zh-CN"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资金收支情况、关键信息安全管理、关键人事活动实施管理、合同及执行管理等，</a:t>
                      </a:r>
                      <a:r>
                        <a:rPr lang="zh-CN" altLang="en-US" sz="2000" b="0" i="0" u="none" strike="noStrike" cap="none" spc="0" baseline="0" dirty="0">
                          <a:ln>
                            <a:noFill/>
                          </a:ln>
                          <a:solidFill>
                            <a:schemeClr val="tx1"/>
                          </a:solidFill>
                          <a:effectLst/>
                          <a:uFillTx/>
                          <a:latin typeface="+mn-lt"/>
                          <a:ea typeface="+mn-ea"/>
                          <a:cs typeface="+mn-cs"/>
                          <a:sym typeface="Calibri"/>
                        </a:rPr>
                        <a:t>识别内控管理缺陷和风险，实施违规问责并推动问题整改。</a:t>
                      </a: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80000" marR="9480" marT="9480" marB="0" anchor="ctr"/>
                </a:tc>
                <a:extLst>
                  <a:ext uri="{0D108BD9-81ED-4DB2-BD59-A6C34878D82A}">
                    <a16:rowId xmlns:a16="http://schemas.microsoft.com/office/drawing/2014/main" val="3955457333"/>
                  </a:ext>
                </a:extLst>
              </a:tr>
            </a:tbl>
          </a:graphicData>
        </a:graphic>
      </p:graphicFrame>
    </p:spTree>
    <p:extLst>
      <p:ext uri="{BB962C8B-B14F-4D97-AF65-F5344CB8AC3E}">
        <p14:creationId xmlns:p14="http://schemas.microsoft.com/office/powerpoint/2010/main" val="20293933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chemeClr val="tx1"/>
                </a:solidFill>
              </a:rPr>
              <a:t>核心资源和能力</a:t>
            </a:r>
          </a:p>
        </p:txBody>
      </p:sp>
      <p:sp>
        <p:nvSpPr>
          <p:cNvPr id="11" name="矩形 10">
            <a:extLst>
              <a:ext uri="{FF2B5EF4-FFF2-40B4-BE49-F238E27FC236}">
                <a16:creationId xmlns:a16="http://schemas.microsoft.com/office/drawing/2014/main" id="{29F050F5-F27E-4652-A06C-81D1FB3EAF03}"/>
              </a:ext>
            </a:extLst>
          </p:cNvPr>
          <p:cNvSpPr/>
          <p:nvPr/>
        </p:nvSpPr>
        <p:spPr>
          <a:xfrm>
            <a:off x="4487144" y="2617015"/>
            <a:ext cx="18362040" cy="2739211"/>
          </a:xfrm>
          <a:prstGeom prst="rect">
            <a:avLst/>
          </a:prstGeom>
        </p:spPr>
        <p:txBody>
          <a:bodyPr wrap="square">
            <a:spAutoFit/>
          </a:bodyPr>
          <a:lstStyle/>
          <a:p>
            <a:pPr>
              <a:lnSpc>
                <a:spcPct val="200000"/>
              </a:lnSpc>
              <a:defRPr/>
            </a:pPr>
            <a:r>
              <a:rPr lang="zh-CN" altLang="en-US" sz="3200" b="1">
                <a:solidFill>
                  <a:schemeClr val="tx1"/>
                </a:solidFill>
                <a:latin typeface="微软雅黑" pitchFamily="34" charset="-122"/>
                <a:ea typeface="微软雅黑" pitchFamily="34" charset="-122"/>
              </a:rPr>
              <a:t>基础运作规则的设计能力</a:t>
            </a:r>
            <a:endParaRPr lang="en-US" altLang="zh-CN" sz="3200" b="1">
              <a:solidFill>
                <a:schemeClr val="tx1"/>
              </a:solidFill>
              <a:latin typeface="微软雅黑" pitchFamily="34" charset="-122"/>
              <a:ea typeface="微软雅黑"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具备深度理解公司战略和业务发展策略，将企业管理思维转化符合国家的法规政策、保障企业有序运作的基础规则的能力；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具备公文写作能力及规章制度编制能力，推动管理规则制度化、流程化的能力</a:t>
            </a:r>
            <a:r>
              <a:rPr lang="en-US" altLang="zh-CN" sz="2400">
                <a:solidFill>
                  <a:schemeClr val="tx1"/>
                </a:solidFill>
                <a:latin typeface="微软雅黑" panose="020B0503020204020204" pitchFamily="34" charset="-122"/>
                <a:ea typeface="微软雅黑" panose="020B0503020204020204" pitchFamily="34" charset="-122"/>
              </a:rPr>
              <a:t>;</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具备制度治理和氛围建设意识，善用制度宣贯、制度执行检查等手段，提升全员制度治理意识的能力。</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DE09641-FAC5-4DAD-9DB6-0DEBEF43D526}"/>
              </a:ext>
            </a:extLst>
          </p:cNvPr>
          <p:cNvSpPr/>
          <p:nvPr/>
        </p:nvSpPr>
        <p:spPr>
          <a:xfrm>
            <a:off x="4379132" y="9370534"/>
            <a:ext cx="19046116" cy="2739211"/>
          </a:xfrm>
          <a:prstGeom prst="rect">
            <a:avLst/>
          </a:prstGeom>
        </p:spPr>
        <p:txBody>
          <a:bodyPr wrap="square">
            <a:spAutoFit/>
          </a:bodyPr>
          <a:lstStyle/>
          <a:p>
            <a:pPr lvl="4" indent="0">
              <a:lnSpc>
                <a:spcPct val="200000"/>
              </a:lnSpc>
              <a:defRPr/>
            </a:pPr>
            <a:r>
              <a:rPr lang="zh-CN" altLang="en-US" sz="3200" b="1">
                <a:solidFill>
                  <a:schemeClr val="tx1"/>
                </a:solidFill>
                <a:latin typeface="微软雅黑" pitchFamily="34" charset="-122"/>
                <a:ea typeface="微软雅黑" pitchFamily="34" charset="-122"/>
              </a:rPr>
              <a:t>法治思辨的办案能力</a:t>
            </a:r>
            <a:endParaRPr lang="en-US" altLang="zh-CN" sz="3200" b="1">
              <a:solidFill>
                <a:schemeClr val="tx1"/>
              </a:solidFill>
              <a:latin typeface="微软雅黑" pitchFamily="34" charset="-122"/>
              <a:ea typeface="微软雅黑"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具备抓住问题核心并延伸监察的视角，运用多种方式调查取证，多维度分析还原事实真相的能力；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能客观分析和判断被审计事项性质，正确引用适用规章制度条款界定过失责任，作出正确审计结论和处理处罚决定的能力。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4" name="MH_Other_1">
            <a:extLst>
              <a:ext uri="{FF2B5EF4-FFF2-40B4-BE49-F238E27FC236}">
                <a16:creationId xmlns:a16="http://schemas.microsoft.com/office/drawing/2014/main" id="{55A01008-DABB-454D-9310-3B6666D881C7}"/>
              </a:ext>
            </a:extLst>
          </p:cNvPr>
          <p:cNvSpPr>
            <a:spLocks/>
          </p:cNvSpPr>
          <p:nvPr>
            <p:custDataLst>
              <p:tags r:id="rId1"/>
            </p:custDataLst>
          </p:nvPr>
        </p:nvSpPr>
        <p:spPr bwMode="auto">
          <a:xfrm>
            <a:off x="2974976" y="3157895"/>
            <a:ext cx="600455" cy="1103454"/>
          </a:xfrm>
          <a:custGeom>
            <a:avLst/>
            <a:gdLst>
              <a:gd name="T0" fmla="*/ 2184 w 3352"/>
              <a:gd name="T1" fmla="*/ 0 h 7372"/>
              <a:gd name="T2" fmla="*/ 3352 w 3352"/>
              <a:gd name="T3" fmla="*/ 0 h 7372"/>
              <a:gd name="T4" fmla="*/ 3352 w 3352"/>
              <a:gd name="T5" fmla="*/ 7372 h 7372"/>
              <a:gd name="T6" fmla="*/ 1369 w 3352"/>
              <a:gd name="T7" fmla="*/ 7372 h 7372"/>
              <a:gd name="T8" fmla="*/ 1369 w 3352"/>
              <a:gd name="T9" fmla="*/ 3419 h 7372"/>
              <a:gd name="T10" fmla="*/ 1325 w 3352"/>
              <a:gd name="T11" fmla="*/ 2390 h 7372"/>
              <a:gd name="T12" fmla="*/ 1082 w 3352"/>
              <a:gd name="T13" fmla="*/ 2128 h 7372"/>
              <a:gd name="T14" fmla="*/ 196 w 3352"/>
              <a:gd name="T15" fmla="*/ 2040 h 7372"/>
              <a:gd name="T16" fmla="*/ 0 w 3352"/>
              <a:gd name="T17" fmla="*/ 2040 h 7372"/>
              <a:gd name="T18" fmla="*/ 0 w 3352"/>
              <a:gd name="T19" fmla="*/ 1180 h 7372"/>
              <a:gd name="T20" fmla="*/ 2184 w 3352"/>
              <a:gd name="T21" fmla="*/ 0 h 7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2" h="7372">
                <a:moveTo>
                  <a:pt x="2184" y="0"/>
                </a:moveTo>
                <a:cubicBezTo>
                  <a:pt x="2573" y="0"/>
                  <a:pt x="2963" y="0"/>
                  <a:pt x="3352" y="0"/>
                </a:cubicBezTo>
                <a:cubicBezTo>
                  <a:pt x="3352" y="2457"/>
                  <a:pt x="3352" y="4915"/>
                  <a:pt x="3352" y="7372"/>
                </a:cubicBezTo>
                <a:cubicBezTo>
                  <a:pt x="2691" y="7372"/>
                  <a:pt x="2030" y="7372"/>
                  <a:pt x="1369" y="7372"/>
                </a:cubicBezTo>
                <a:cubicBezTo>
                  <a:pt x="1369" y="6055"/>
                  <a:pt x="1369" y="4737"/>
                  <a:pt x="1369" y="3419"/>
                </a:cubicBezTo>
                <a:cubicBezTo>
                  <a:pt x="1369" y="2849"/>
                  <a:pt x="1354" y="2506"/>
                  <a:pt x="1325" y="2390"/>
                </a:cubicBezTo>
                <a:cubicBezTo>
                  <a:pt x="1296" y="2275"/>
                  <a:pt x="1215" y="2188"/>
                  <a:pt x="1082" y="2128"/>
                </a:cubicBezTo>
                <a:cubicBezTo>
                  <a:pt x="950" y="2069"/>
                  <a:pt x="654" y="2040"/>
                  <a:pt x="196" y="2040"/>
                </a:cubicBezTo>
                <a:cubicBezTo>
                  <a:pt x="131" y="2040"/>
                  <a:pt x="65" y="2040"/>
                  <a:pt x="0" y="2040"/>
                </a:cubicBezTo>
                <a:cubicBezTo>
                  <a:pt x="0" y="1753"/>
                  <a:pt x="0" y="1467"/>
                  <a:pt x="0" y="1180"/>
                </a:cubicBezTo>
                <a:cubicBezTo>
                  <a:pt x="959" y="989"/>
                  <a:pt x="1687" y="595"/>
                  <a:pt x="2184"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1">
                  <a:lumMod val="50000"/>
                  <a:lumOff val="50000"/>
                </a:schemeClr>
              </a:solidFill>
              <a:latin typeface="+mn-lt"/>
              <a:ea typeface="+mn-ea"/>
            </a:endParaRPr>
          </a:p>
        </p:txBody>
      </p:sp>
      <p:sp>
        <p:nvSpPr>
          <p:cNvPr id="15" name="MH_Other_2">
            <a:extLst>
              <a:ext uri="{FF2B5EF4-FFF2-40B4-BE49-F238E27FC236}">
                <a16:creationId xmlns:a16="http://schemas.microsoft.com/office/drawing/2014/main" id="{91DB0623-B530-4B82-8702-06D9870865A5}"/>
              </a:ext>
            </a:extLst>
          </p:cNvPr>
          <p:cNvSpPr>
            <a:spLocks/>
          </p:cNvSpPr>
          <p:nvPr>
            <p:custDataLst>
              <p:tags r:id="rId2"/>
            </p:custDataLst>
          </p:nvPr>
        </p:nvSpPr>
        <p:spPr bwMode="auto">
          <a:xfrm>
            <a:off x="2844183" y="6314581"/>
            <a:ext cx="862040" cy="1103456"/>
          </a:xfrm>
          <a:custGeom>
            <a:avLst/>
            <a:gdLst>
              <a:gd name="T0" fmla="*/ 2276 w 4819"/>
              <a:gd name="T1" fmla="*/ 0 h 7373"/>
              <a:gd name="T2" fmla="*/ 4175 w 4819"/>
              <a:gd name="T3" fmla="*/ 534 h 7373"/>
              <a:gd name="T4" fmla="*/ 4819 w 4819"/>
              <a:gd name="T5" fmla="*/ 1886 h 7373"/>
              <a:gd name="T6" fmla="*/ 4457 w 4819"/>
              <a:gd name="T7" fmla="*/ 3199 h 7373"/>
              <a:gd name="T8" fmla="*/ 2323 w 4819"/>
              <a:gd name="T9" fmla="*/ 6140 h 7373"/>
              <a:gd name="T10" fmla="*/ 4631 w 4819"/>
              <a:gd name="T11" fmla="*/ 6140 h 7373"/>
              <a:gd name="T12" fmla="*/ 4631 w 4819"/>
              <a:gd name="T13" fmla="*/ 7373 h 7373"/>
              <a:gd name="T14" fmla="*/ 0 w 4819"/>
              <a:gd name="T15" fmla="*/ 7373 h 7373"/>
              <a:gd name="T16" fmla="*/ 1 w 4819"/>
              <a:gd name="T17" fmla="*/ 6341 h 7373"/>
              <a:gd name="T18" fmla="*/ 2447 w 4819"/>
              <a:gd name="T19" fmla="*/ 2768 h 7373"/>
              <a:gd name="T20" fmla="*/ 2835 w 4819"/>
              <a:gd name="T21" fmla="*/ 1698 h 7373"/>
              <a:gd name="T22" fmla="*/ 2718 w 4819"/>
              <a:gd name="T23" fmla="*/ 1258 h 7373"/>
              <a:gd name="T24" fmla="*/ 2360 w 4819"/>
              <a:gd name="T25" fmla="*/ 1113 h 7373"/>
              <a:gd name="T26" fmla="*/ 2003 w 4819"/>
              <a:gd name="T27" fmla="*/ 1274 h 7373"/>
              <a:gd name="T28" fmla="*/ 1886 w 4819"/>
              <a:gd name="T29" fmla="*/ 1913 h 7373"/>
              <a:gd name="T30" fmla="*/ 1886 w 4819"/>
              <a:gd name="T31" fmla="*/ 2601 h 7373"/>
              <a:gd name="T32" fmla="*/ 0 w 4819"/>
              <a:gd name="T33" fmla="*/ 2601 h 7373"/>
              <a:gd name="T34" fmla="*/ 0 w 4819"/>
              <a:gd name="T35" fmla="*/ 2337 h 7373"/>
              <a:gd name="T36" fmla="*/ 73 w 4819"/>
              <a:gd name="T37" fmla="*/ 1379 h 7373"/>
              <a:gd name="T38" fmla="*/ 432 w 4819"/>
              <a:gd name="T39" fmla="*/ 688 h 7373"/>
              <a:gd name="T40" fmla="*/ 1177 w 4819"/>
              <a:gd name="T41" fmla="*/ 174 h 7373"/>
              <a:gd name="T42" fmla="*/ 2276 w 4819"/>
              <a:gd name="T43" fmla="*/ 0 h 7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19" h="7373">
                <a:moveTo>
                  <a:pt x="2276" y="0"/>
                </a:moveTo>
                <a:cubicBezTo>
                  <a:pt x="3113" y="0"/>
                  <a:pt x="3746" y="178"/>
                  <a:pt x="4175" y="534"/>
                </a:cubicBezTo>
                <a:cubicBezTo>
                  <a:pt x="4604" y="890"/>
                  <a:pt x="4819" y="1341"/>
                  <a:pt x="4819" y="1886"/>
                </a:cubicBezTo>
                <a:cubicBezTo>
                  <a:pt x="4819" y="2300"/>
                  <a:pt x="4698" y="2738"/>
                  <a:pt x="4457" y="3199"/>
                </a:cubicBezTo>
                <a:cubicBezTo>
                  <a:pt x="4215" y="3661"/>
                  <a:pt x="3504" y="4641"/>
                  <a:pt x="2323" y="6140"/>
                </a:cubicBezTo>
                <a:cubicBezTo>
                  <a:pt x="3093" y="6140"/>
                  <a:pt x="3862" y="6140"/>
                  <a:pt x="4631" y="6140"/>
                </a:cubicBezTo>
                <a:cubicBezTo>
                  <a:pt x="4631" y="6551"/>
                  <a:pt x="4631" y="6962"/>
                  <a:pt x="4631" y="7373"/>
                </a:cubicBezTo>
                <a:cubicBezTo>
                  <a:pt x="3087" y="7373"/>
                  <a:pt x="1544" y="7373"/>
                  <a:pt x="0" y="7373"/>
                </a:cubicBezTo>
                <a:cubicBezTo>
                  <a:pt x="0" y="7029"/>
                  <a:pt x="1" y="6685"/>
                  <a:pt x="1" y="6341"/>
                </a:cubicBezTo>
                <a:cubicBezTo>
                  <a:pt x="1373" y="4416"/>
                  <a:pt x="2188" y="3225"/>
                  <a:pt x="2447" y="2768"/>
                </a:cubicBezTo>
                <a:cubicBezTo>
                  <a:pt x="2706" y="2311"/>
                  <a:pt x="2835" y="1954"/>
                  <a:pt x="2835" y="1698"/>
                </a:cubicBezTo>
                <a:cubicBezTo>
                  <a:pt x="2835" y="1501"/>
                  <a:pt x="2796" y="1355"/>
                  <a:pt x="2718" y="1258"/>
                </a:cubicBezTo>
                <a:cubicBezTo>
                  <a:pt x="2640" y="1161"/>
                  <a:pt x="2520" y="1113"/>
                  <a:pt x="2360" y="1113"/>
                </a:cubicBezTo>
                <a:cubicBezTo>
                  <a:pt x="2200" y="1113"/>
                  <a:pt x="2081" y="1166"/>
                  <a:pt x="2003" y="1274"/>
                </a:cubicBezTo>
                <a:cubicBezTo>
                  <a:pt x="1925" y="1381"/>
                  <a:pt x="1886" y="1594"/>
                  <a:pt x="1886" y="1913"/>
                </a:cubicBezTo>
                <a:cubicBezTo>
                  <a:pt x="1886" y="2142"/>
                  <a:pt x="1886" y="2371"/>
                  <a:pt x="1886" y="2601"/>
                </a:cubicBezTo>
                <a:cubicBezTo>
                  <a:pt x="1257" y="2601"/>
                  <a:pt x="628" y="2601"/>
                  <a:pt x="0" y="2601"/>
                </a:cubicBezTo>
                <a:cubicBezTo>
                  <a:pt x="0" y="2513"/>
                  <a:pt x="0" y="2425"/>
                  <a:pt x="0" y="2337"/>
                </a:cubicBezTo>
                <a:cubicBezTo>
                  <a:pt x="0" y="1932"/>
                  <a:pt x="24" y="1612"/>
                  <a:pt x="73" y="1379"/>
                </a:cubicBezTo>
                <a:cubicBezTo>
                  <a:pt x="121" y="1145"/>
                  <a:pt x="241" y="915"/>
                  <a:pt x="432" y="688"/>
                </a:cubicBezTo>
                <a:cubicBezTo>
                  <a:pt x="623" y="462"/>
                  <a:pt x="872" y="291"/>
                  <a:pt x="1177" y="174"/>
                </a:cubicBezTo>
                <a:cubicBezTo>
                  <a:pt x="1483" y="58"/>
                  <a:pt x="1849" y="0"/>
                  <a:pt x="2276"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2"/>
              </a:solidFill>
              <a:latin typeface="+mn-lt"/>
              <a:ea typeface="+mn-ea"/>
            </a:endParaRPr>
          </a:p>
        </p:txBody>
      </p:sp>
      <p:sp>
        <p:nvSpPr>
          <p:cNvPr id="17" name="MH_Other_3">
            <a:extLst>
              <a:ext uri="{FF2B5EF4-FFF2-40B4-BE49-F238E27FC236}">
                <a16:creationId xmlns:a16="http://schemas.microsoft.com/office/drawing/2014/main" id="{DF5EE05F-A4BE-4701-9817-295052BDA6FD}"/>
              </a:ext>
            </a:extLst>
          </p:cNvPr>
          <p:cNvSpPr>
            <a:spLocks/>
          </p:cNvSpPr>
          <p:nvPr>
            <p:custDataLst>
              <p:tags r:id="rId3"/>
            </p:custDataLst>
          </p:nvPr>
        </p:nvSpPr>
        <p:spPr bwMode="auto">
          <a:xfrm>
            <a:off x="2844183" y="9834469"/>
            <a:ext cx="862040" cy="1103456"/>
          </a:xfrm>
          <a:custGeom>
            <a:avLst/>
            <a:gdLst>
              <a:gd name="T0" fmla="*/ 2240 w 4819"/>
              <a:gd name="T1" fmla="*/ 0 h 7373"/>
              <a:gd name="T2" fmla="*/ 4222 w 4819"/>
              <a:gd name="T3" fmla="*/ 495 h 7373"/>
              <a:gd name="T4" fmla="*/ 4743 w 4819"/>
              <a:gd name="T5" fmla="*/ 1869 h 7373"/>
              <a:gd name="T6" fmla="*/ 4556 w 4819"/>
              <a:gd name="T7" fmla="*/ 2730 h 7373"/>
              <a:gd name="T8" fmla="*/ 3898 w 4819"/>
              <a:gd name="T9" fmla="*/ 3213 h 7373"/>
              <a:gd name="T10" fmla="*/ 4591 w 4819"/>
              <a:gd name="T11" fmla="*/ 3658 h 7373"/>
              <a:gd name="T12" fmla="*/ 4819 w 4819"/>
              <a:gd name="T13" fmla="*/ 5107 h 7373"/>
              <a:gd name="T14" fmla="*/ 4596 w 4819"/>
              <a:gd name="T15" fmla="*/ 6419 h 7373"/>
              <a:gd name="T16" fmla="*/ 3828 w 4819"/>
              <a:gd name="T17" fmla="*/ 7129 h 7373"/>
              <a:gd name="T18" fmla="*/ 2427 w 4819"/>
              <a:gd name="T19" fmla="*/ 7373 h 7373"/>
              <a:gd name="T20" fmla="*/ 902 w 4819"/>
              <a:gd name="T21" fmla="*/ 7090 h 7373"/>
              <a:gd name="T22" fmla="*/ 174 w 4819"/>
              <a:gd name="T23" fmla="*/ 6398 h 7373"/>
              <a:gd name="T24" fmla="*/ 0 w 4819"/>
              <a:gd name="T25" fmla="*/ 4977 h 7373"/>
              <a:gd name="T26" fmla="*/ 0 w 4819"/>
              <a:gd name="T27" fmla="*/ 4416 h 7373"/>
              <a:gd name="T28" fmla="*/ 2043 w 4819"/>
              <a:gd name="T29" fmla="*/ 4416 h 7373"/>
              <a:gd name="T30" fmla="*/ 2043 w 4819"/>
              <a:gd name="T31" fmla="*/ 5568 h 7373"/>
              <a:gd name="T32" fmla="*/ 2106 w 4819"/>
              <a:gd name="T33" fmla="*/ 6153 h 7373"/>
              <a:gd name="T34" fmla="*/ 2387 w 4819"/>
              <a:gd name="T35" fmla="*/ 6278 h 7373"/>
              <a:gd name="T36" fmla="*/ 2700 w 4819"/>
              <a:gd name="T37" fmla="*/ 6120 h 7373"/>
              <a:gd name="T38" fmla="*/ 2776 w 4819"/>
              <a:gd name="T39" fmla="*/ 5296 h 7373"/>
              <a:gd name="T40" fmla="*/ 2776 w 4819"/>
              <a:gd name="T41" fmla="*/ 4806 h 7373"/>
              <a:gd name="T42" fmla="*/ 2670 w 4819"/>
              <a:gd name="T43" fmla="*/ 4210 h 7373"/>
              <a:gd name="T44" fmla="*/ 2356 w 4819"/>
              <a:gd name="T45" fmla="*/ 3962 h 7373"/>
              <a:gd name="T46" fmla="*/ 1552 w 4819"/>
              <a:gd name="T47" fmla="*/ 3895 h 7373"/>
              <a:gd name="T48" fmla="*/ 1552 w 4819"/>
              <a:gd name="T49" fmla="*/ 2865 h 7373"/>
              <a:gd name="T50" fmla="*/ 2452 w 4819"/>
              <a:gd name="T51" fmla="*/ 2817 h 7373"/>
              <a:gd name="T52" fmla="*/ 2700 w 4819"/>
              <a:gd name="T53" fmla="*/ 2607 h 7373"/>
              <a:gd name="T54" fmla="*/ 2776 w 4819"/>
              <a:gd name="T55" fmla="*/ 2098 h 7373"/>
              <a:gd name="T56" fmla="*/ 2776 w 4819"/>
              <a:gd name="T57" fmla="*/ 1704 h 7373"/>
              <a:gd name="T58" fmla="*/ 2687 w 4819"/>
              <a:gd name="T59" fmla="*/ 1214 h 7373"/>
              <a:gd name="T60" fmla="*/ 2412 w 4819"/>
              <a:gd name="T61" fmla="*/ 1095 h 7373"/>
              <a:gd name="T62" fmla="*/ 2121 w 4819"/>
              <a:gd name="T63" fmla="*/ 1220 h 7373"/>
              <a:gd name="T64" fmla="*/ 2043 w 4819"/>
              <a:gd name="T65" fmla="*/ 1752 h 7373"/>
              <a:gd name="T66" fmla="*/ 2043 w 4819"/>
              <a:gd name="T67" fmla="*/ 2335 h 7373"/>
              <a:gd name="T68" fmla="*/ 0 w 4819"/>
              <a:gd name="T69" fmla="*/ 2335 h 7373"/>
              <a:gd name="T70" fmla="*/ 0 w 4819"/>
              <a:gd name="T71" fmla="*/ 1730 h 7373"/>
              <a:gd name="T72" fmla="*/ 536 w 4819"/>
              <a:gd name="T73" fmla="*/ 357 h 7373"/>
              <a:gd name="T74" fmla="*/ 2240 w 4819"/>
              <a:gd name="T75" fmla="*/ 0 h 7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19" h="7373">
                <a:moveTo>
                  <a:pt x="2240" y="0"/>
                </a:moveTo>
                <a:cubicBezTo>
                  <a:pt x="3214" y="0"/>
                  <a:pt x="3875" y="165"/>
                  <a:pt x="4222" y="495"/>
                </a:cubicBezTo>
                <a:cubicBezTo>
                  <a:pt x="4569" y="825"/>
                  <a:pt x="4743" y="1283"/>
                  <a:pt x="4743" y="1869"/>
                </a:cubicBezTo>
                <a:cubicBezTo>
                  <a:pt x="4743" y="2266"/>
                  <a:pt x="4681" y="2553"/>
                  <a:pt x="4556" y="2730"/>
                </a:cubicBezTo>
                <a:cubicBezTo>
                  <a:pt x="4431" y="2906"/>
                  <a:pt x="4212" y="3067"/>
                  <a:pt x="3898" y="3213"/>
                </a:cubicBezTo>
                <a:cubicBezTo>
                  <a:pt x="4209" y="3304"/>
                  <a:pt x="4440" y="3452"/>
                  <a:pt x="4591" y="3658"/>
                </a:cubicBezTo>
                <a:cubicBezTo>
                  <a:pt x="4743" y="3864"/>
                  <a:pt x="4819" y="4347"/>
                  <a:pt x="4819" y="5107"/>
                </a:cubicBezTo>
                <a:cubicBezTo>
                  <a:pt x="4819" y="5671"/>
                  <a:pt x="4745" y="6108"/>
                  <a:pt x="4596" y="6419"/>
                </a:cubicBezTo>
                <a:cubicBezTo>
                  <a:pt x="4448" y="6731"/>
                  <a:pt x="4192" y="6967"/>
                  <a:pt x="3828" y="7129"/>
                </a:cubicBezTo>
                <a:cubicBezTo>
                  <a:pt x="3464" y="7292"/>
                  <a:pt x="2997" y="7373"/>
                  <a:pt x="2427" y="7373"/>
                </a:cubicBezTo>
                <a:cubicBezTo>
                  <a:pt x="1780" y="7373"/>
                  <a:pt x="1272" y="7279"/>
                  <a:pt x="902" y="7090"/>
                </a:cubicBezTo>
                <a:cubicBezTo>
                  <a:pt x="533" y="6902"/>
                  <a:pt x="291" y="6671"/>
                  <a:pt x="174" y="6398"/>
                </a:cubicBezTo>
                <a:cubicBezTo>
                  <a:pt x="58" y="6125"/>
                  <a:pt x="0" y="5651"/>
                  <a:pt x="0" y="4977"/>
                </a:cubicBezTo>
                <a:cubicBezTo>
                  <a:pt x="0" y="4790"/>
                  <a:pt x="0" y="4603"/>
                  <a:pt x="0" y="4416"/>
                </a:cubicBezTo>
                <a:cubicBezTo>
                  <a:pt x="681" y="4416"/>
                  <a:pt x="1362" y="4416"/>
                  <a:pt x="2043" y="4416"/>
                </a:cubicBezTo>
                <a:cubicBezTo>
                  <a:pt x="2043" y="4800"/>
                  <a:pt x="2043" y="5184"/>
                  <a:pt x="2043" y="5568"/>
                </a:cubicBezTo>
                <a:cubicBezTo>
                  <a:pt x="2043" y="5875"/>
                  <a:pt x="2064" y="6070"/>
                  <a:pt x="2106" y="6153"/>
                </a:cubicBezTo>
                <a:cubicBezTo>
                  <a:pt x="2148" y="6236"/>
                  <a:pt x="2242" y="6278"/>
                  <a:pt x="2387" y="6278"/>
                </a:cubicBezTo>
                <a:cubicBezTo>
                  <a:pt x="2545" y="6278"/>
                  <a:pt x="2649" y="6225"/>
                  <a:pt x="2700" y="6120"/>
                </a:cubicBezTo>
                <a:cubicBezTo>
                  <a:pt x="2751" y="6015"/>
                  <a:pt x="2776" y="5740"/>
                  <a:pt x="2776" y="5296"/>
                </a:cubicBezTo>
                <a:cubicBezTo>
                  <a:pt x="2776" y="5133"/>
                  <a:pt x="2776" y="4969"/>
                  <a:pt x="2776" y="4806"/>
                </a:cubicBezTo>
                <a:cubicBezTo>
                  <a:pt x="2776" y="4534"/>
                  <a:pt x="2741" y="4336"/>
                  <a:pt x="2670" y="4210"/>
                </a:cubicBezTo>
                <a:cubicBezTo>
                  <a:pt x="2599" y="4084"/>
                  <a:pt x="2494" y="4002"/>
                  <a:pt x="2356" y="3962"/>
                </a:cubicBezTo>
                <a:cubicBezTo>
                  <a:pt x="2218" y="3923"/>
                  <a:pt x="1950" y="3900"/>
                  <a:pt x="1552" y="3895"/>
                </a:cubicBezTo>
                <a:cubicBezTo>
                  <a:pt x="1552" y="3551"/>
                  <a:pt x="1552" y="3208"/>
                  <a:pt x="1552" y="2865"/>
                </a:cubicBezTo>
                <a:cubicBezTo>
                  <a:pt x="2038" y="2865"/>
                  <a:pt x="2338" y="2849"/>
                  <a:pt x="2452" y="2817"/>
                </a:cubicBezTo>
                <a:cubicBezTo>
                  <a:pt x="2567" y="2785"/>
                  <a:pt x="2649" y="2715"/>
                  <a:pt x="2700" y="2607"/>
                </a:cubicBezTo>
                <a:cubicBezTo>
                  <a:pt x="2751" y="2499"/>
                  <a:pt x="2776" y="2329"/>
                  <a:pt x="2776" y="2098"/>
                </a:cubicBezTo>
                <a:cubicBezTo>
                  <a:pt x="2776" y="1967"/>
                  <a:pt x="2776" y="1836"/>
                  <a:pt x="2776" y="1704"/>
                </a:cubicBezTo>
                <a:cubicBezTo>
                  <a:pt x="2776" y="1456"/>
                  <a:pt x="2746" y="1292"/>
                  <a:pt x="2687" y="1214"/>
                </a:cubicBezTo>
                <a:cubicBezTo>
                  <a:pt x="2628" y="1135"/>
                  <a:pt x="2537" y="1095"/>
                  <a:pt x="2412" y="1095"/>
                </a:cubicBezTo>
                <a:cubicBezTo>
                  <a:pt x="2270" y="1095"/>
                  <a:pt x="2173" y="1137"/>
                  <a:pt x="2121" y="1220"/>
                </a:cubicBezTo>
                <a:cubicBezTo>
                  <a:pt x="2069" y="1303"/>
                  <a:pt x="2043" y="1481"/>
                  <a:pt x="2043" y="1752"/>
                </a:cubicBezTo>
                <a:cubicBezTo>
                  <a:pt x="2043" y="1947"/>
                  <a:pt x="2043" y="2141"/>
                  <a:pt x="2043" y="2335"/>
                </a:cubicBezTo>
                <a:cubicBezTo>
                  <a:pt x="1362" y="2335"/>
                  <a:pt x="681" y="2335"/>
                  <a:pt x="0" y="2335"/>
                </a:cubicBezTo>
                <a:cubicBezTo>
                  <a:pt x="0" y="2134"/>
                  <a:pt x="0" y="1932"/>
                  <a:pt x="0" y="1730"/>
                </a:cubicBezTo>
                <a:cubicBezTo>
                  <a:pt x="0" y="1053"/>
                  <a:pt x="178" y="595"/>
                  <a:pt x="536" y="357"/>
                </a:cubicBezTo>
                <a:cubicBezTo>
                  <a:pt x="893" y="119"/>
                  <a:pt x="1461" y="0"/>
                  <a:pt x="2240"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2"/>
              </a:solidFill>
              <a:latin typeface="+mn-lt"/>
              <a:ea typeface="+mn-ea"/>
            </a:endParaRPr>
          </a:p>
        </p:txBody>
      </p:sp>
      <p:sp>
        <p:nvSpPr>
          <p:cNvPr id="18" name="矩形 17">
            <a:extLst>
              <a:ext uri="{FF2B5EF4-FFF2-40B4-BE49-F238E27FC236}">
                <a16:creationId xmlns:a16="http://schemas.microsoft.com/office/drawing/2014/main" id="{168F7EFD-9C35-4549-AD26-91DEC2DB29FE}"/>
              </a:ext>
            </a:extLst>
          </p:cNvPr>
          <p:cNvSpPr/>
          <p:nvPr/>
        </p:nvSpPr>
        <p:spPr>
          <a:xfrm>
            <a:off x="4487144" y="6029261"/>
            <a:ext cx="18362040" cy="2673937"/>
          </a:xfrm>
          <a:prstGeom prst="rect">
            <a:avLst/>
          </a:prstGeom>
        </p:spPr>
        <p:txBody>
          <a:bodyPr wrap="square">
            <a:spAutoFit/>
          </a:bodyPr>
          <a:lstStyle/>
          <a:p>
            <a:pPr>
              <a:lnSpc>
                <a:spcPct val="200000"/>
              </a:lnSpc>
              <a:defRPr/>
            </a:pPr>
            <a:r>
              <a:rPr lang="zh-CN" altLang="en-US" sz="3200" b="1">
                <a:solidFill>
                  <a:schemeClr val="tx1"/>
                </a:solidFill>
                <a:latin typeface="微软雅黑" pitchFamily="34" charset="-122"/>
                <a:ea typeface="微软雅黑" pitchFamily="34" charset="-122"/>
              </a:rPr>
              <a:t>内部运作风险的控制能力</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a:t>
            </a:r>
            <a:r>
              <a:rPr lang="zh-CN" altLang="en-US" sz="2400">
                <a:solidFill>
                  <a:schemeClr val="tx1"/>
                </a:solidFill>
              </a:rPr>
              <a:t>透过复杂的管理现象发现问题本质</a:t>
            </a:r>
            <a:r>
              <a:rPr lang="zh-CN" altLang="en-US" sz="2400">
                <a:solidFill>
                  <a:schemeClr val="tx1"/>
                </a:solidFill>
                <a:latin typeface="微软雅黑" panose="020B0503020204020204" pitchFamily="34" charset="-122"/>
                <a:ea typeface="微软雅黑" panose="020B0503020204020204" pitchFamily="34" charset="-122"/>
              </a:rPr>
              <a:t>、识别内控管理缺陷和内部运作风险的能力；</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熟悉公司内控管理体系及管理逻辑，具备着眼长远和未来，以系统思维优化内控体系以</a:t>
            </a:r>
            <a:r>
              <a:rPr lang="zh-CN" altLang="zh-CN" sz="2400">
                <a:solidFill>
                  <a:schemeClr val="tx1"/>
                </a:solidFill>
                <a:latin typeface="微软雅黑" panose="020B0503020204020204" pitchFamily="34" charset="-122"/>
                <a:ea typeface="微软雅黑" panose="020B0503020204020204" pitchFamily="34" charset="-122"/>
              </a:rPr>
              <a:t>减少管理缺陷</a:t>
            </a:r>
            <a:r>
              <a:rPr lang="zh-CN" altLang="en-US" sz="2400">
                <a:solidFill>
                  <a:schemeClr val="tx1"/>
                </a:solidFill>
                <a:latin typeface="微软雅黑" panose="020B0503020204020204" pitchFamily="34" charset="-122"/>
                <a:ea typeface="微软雅黑" panose="020B0503020204020204" pitchFamily="34" charset="-122"/>
              </a:rPr>
              <a:t>、控制内部</a:t>
            </a:r>
            <a:r>
              <a:rPr lang="zh-CN" altLang="zh-CN" sz="2400">
                <a:solidFill>
                  <a:schemeClr val="tx1"/>
                </a:solidFill>
                <a:latin typeface="微软雅黑" panose="020B0503020204020204" pitchFamily="34" charset="-122"/>
                <a:ea typeface="微软雅黑" panose="020B0503020204020204" pitchFamily="34" charset="-122"/>
              </a:rPr>
              <a:t>运作风险</a:t>
            </a:r>
            <a:r>
              <a:rPr lang="zh-CN" altLang="en-US" sz="2400">
                <a:solidFill>
                  <a:schemeClr val="tx1"/>
                </a:solidFill>
                <a:latin typeface="微软雅黑" panose="020B0503020204020204" pitchFamily="34" charset="-122"/>
                <a:ea typeface="微软雅黑" panose="020B0503020204020204" pitchFamily="34" charset="-122"/>
              </a:rPr>
              <a:t>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rgbClr val="FF0000"/>
                </a:solidFill>
                <a:latin typeface="微软雅黑" panose="020B0503020204020204" pitchFamily="34" charset="-122"/>
                <a:ea typeface="微软雅黑" panose="020B0503020204020204" pitchFamily="34" charset="-122"/>
              </a:rPr>
              <a:t>对信息安全风险敏感，具备识别信息安全技术与管理缺陷，并出具优化管控策略和推动落地的能力。</a:t>
            </a:r>
            <a:endParaRPr lang="en-US" altLang="zh-CN" sz="24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43043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文本">
            <a:extLst>
              <a:ext uri="{FF2B5EF4-FFF2-40B4-BE49-F238E27FC236}">
                <a16:creationId xmlns:a16="http://schemas.microsoft.com/office/drawing/2014/main" id="{582F2B48-32ED-49C9-BA13-448DA71CB40C}"/>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cs typeface="Calibri"/>
                <a:sym typeface="Calibri"/>
              </a:rPr>
              <a:t>核心价值观</a:t>
            </a:r>
          </a:p>
        </p:txBody>
      </p:sp>
      <p:sp>
        <p:nvSpPr>
          <p:cNvPr id="11" name="文本框 10">
            <a:extLst>
              <a:ext uri="{FF2B5EF4-FFF2-40B4-BE49-F238E27FC236}">
                <a16:creationId xmlns:a16="http://schemas.microsoft.com/office/drawing/2014/main" id="{2C1D81D4-32C8-4B5D-BCD3-D46F8D8BCBDA}"/>
              </a:ext>
            </a:extLst>
          </p:cNvPr>
          <p:cNvSpPr txBox="1"/>
          <p:nvPr/>
        </p:nvSpPr>
        <p:spPr>
          <a:xfrm>
            <a:off x="5208709" y="2657299"/>
            <a:ext cx="13966582"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zh-CN" altLang="en-US" sz="7200" b="1" i="0">
                <a:solidFill>
                  <a:schemeClr val="tx2"/>
                </a:solidFill>
                <a:effectLst/>
                <a:latin typeface="-apple-system"/>
              </a:rPr>
              <a:t>规则就是效率</a:t>
            </a:r>
            <a:endParaRPr lang="zh-CN" altLang="en-US" sz="7200" b="1">
              <a:solidFill>
                <a:schemeClr val="tx2"/>
              </a:solidFill>
            </a:endParaRPr>
          </a:p>
        </p:txBody>
      </p:sp>
      <p:sp>
        <p:nvSpPr>
          <p:cNvPr id="19" name="文本框 18">
            <a:extLst>
              <a:ext uri="{FF2B5EF4-FFF2-40B4-BE49-F238E27FC236}">
                <a16:creationId xmlns:a16="http://schemas.microsoft.com/office/drawing/2014/main" id="{FF30C2B8-B9E5-457B-A60B-79DC2B9149F0}"/>
              </a:ext>
            </a:extLst>
          </p:cNvPr>
          <p:cNvSpPr txBox="1"/>
          <p:nvPr/>
        </p:nvSpPr>
        <p:spPr>
          <a:xfrm>
            <a:off x="4004638"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价值内涵</a:t>
            </a:r>
          </a:p>
        </p:txBody>
      </p:sp>
      <p:sp>
        <p:nvSpPr>
          <p:cNvPr id="22" name="文本框 21">
            <a:extLst>
              <a:ext uri="{FF2B5EF4-FFF2-40B4-BE49-F238E27FC236}">
                <a16:creationId xmlns:a16="http://schemas.microsoft.com/office/drawing/2014/main" id="{FD3D83B5-E417-4663-9CA5-8C1F9A42317E}"/>
              </a:ext>
            </a:extLst>
          </p:cNvPr>
          <p:cNvSpPr txBox="1"/>
          <p:nvPr/>
        </p:nvSpPr>
        <p:spPr>
          <a:xfrm>
            <a:off x="10892455"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团队准则</a:t>
            </a:r>
          </a:p>
        </p:txBody>
      </p:sp>
      <p:sp>
        <p:nvSpPr>
          <p:cNvPr id="23" name="文本框 22">
            <a:extLst>
              <a:ext uri="{FF2B5EF4-FFF2-40B4-BE49-F238E27FC236}">
                <a16:creationId xmlns:a16="http://schemas.microsoft.com/office/drawing/2014/main" id="{D01CF94C-4089-40DE-AD9E-F5E8F182B604}"/>
              </a:ext>
            </a:extLst>
          </p:cNvPr>
          <p:cNvSpPr txBox="1"/>
          <p:nvPr/>
        </p:nvSpPr>
        <p:spPr>
          <a:xfrm>
            <a:off x="18528417"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工作指引</a:t>
            </a:r>
          </a:p>
        </p:txBody>
      </p:sp>
      <p:cxnSp>
        <p:nvCxnSpPr>
          <p:cNvPr id="21" name="直接连接符 20">
            <a:extLst>
              <a:ext uri="{FF2B5EF4-FFF2-40B4-BE49-F238E27FC236}">
                <a16:creationId xmlns:a16="http://schemas.microsoft.com/office/drawing/2014/main" id="{45ED5CFF-FD29-41D9-A2AD-D3C034F8D390}"/>
              </a:ext>
            </a:extLst>
          </p:cNvPr>
          <p:cNvCxnSpPr/>
          <p:nvPr/>
        </p:nvCxnSpPr>
        <p:spPr>
          <a:xfrm>
            <a:off x="1294572" y="4822962"/>
            <a:ext cx="21150469" cy="0"/>
          </a:xfrm>
          <a:prstGeom prst="line">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24" name="文本框 23">
            <a:extLst>
              <a:ext uri="{FF2B5EF4-FFF2-40B4-BE49-F238E27FC236}">
                <a16:creationId xmlns:a16="http://schemas.microsoft.com/office/drawing/2014/main" id="{9B6FE539-B620-4A37-A7F8-A3FFFE9D5103}"/>
              </a:ext>
            </a:extLst>
          </p:cNvPr>
          <p:cNvSpPr txBox="1"/>
          <p:nvPr/>
        </p:nvSpPr>
        <p:spPr>
          <a:xfrm>
            <a:off x="2122208" y="6942674"/>
            <a:ext cx="5874636" cy="346248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dirty="0">
                <a:solidFill>
                  <a:schemeClr val="tx1"/>
                </a:solidFill>
                <a:latin typeface="-apple-system"/>
              </a:rPr>
              <a:t>我们</a:t>
            </a:r>
            <a:r>
              <a:rPr lang="zh-CN" altLang="en-US" sz="2800" dirty="0">
                <a:solidFill>
                  <a:schemeClr val="tx1"/>
                </a:solidFill>
                <a:effectLst/>
                <a:latin typeface="-apple-system"/>
              </a:rPr>
              <a:t>所有的工作，都是</a:t>
            </a:r>
            <a:r>
              <a:rPr lang="zh-CN" altLang="en-US" sz="2800" dirty="0">
                <a:solidFill>
                  <a:schemeClr val="tx1"/>
                </a:solidFill>
                <a:latin typeface="-apple-system"/>
              </a:rPr>
              <a:t>为了</a:t>
            </a:r>
            <a:r>
              <a:rPr lang="zh-CN" altLang="en-US" sz="2800">
                <a:solidFill>
                  <a:schemeClr val="tx1"/>
                </a:solidFill>
                <a:latin typeface="-apple-system"/>
              </a:rPr>
              <a:t>确保公司安全高效运转；</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我们相信规则是效率的基础</a:t>
            </a:r>
            <a:r>
              <a:rPr lang="zh-CN" altLang="en-US" sz="2800">
                <a:solidFill>
                  <a:srgbClr val="FF0000"/>
                </a:solidFill>
                <a:latin typeface="-apple-system"/>
              </a:rPr>
              <a:t>、信息技术是管理提效的关键手段</a:t>
            </a:r>
            <a:r>
              <a:rPr lang="zh-CN" altLang="en-US" sz="2800">
                <a:solidFill>
                  <a:schemeClr val="tx1"/>
                </a:solidFill>
                <a:latin typeface="-apple-system"/>
              </a:rPr>
              <a:t>；</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a:t>
            </a:r>
            <a:r>
              <a:rPr lang="zh-CN" altLang="en-US" sz="2800" dirty="0">
                <a:solidFill>
                  <a:schemeClr val="tx1"/>
                </a:solidFill>
                <a:latin typeface="-apple-system"/>
              </a:rPr>
              <a:t>坚信尊重规则、遵守规则，是工作高效优质的前提</a:t>
            </a:r>
            <a:r>
              <a:rPr lang="zh-CN" altLang="en-US" sz="2800">
                <a:solidFill>
                  <a:schemeClr val="tx1"/>
                </a:solidFill>
                <a:latin typeface="-apple-system"/>
              </a:rPr>
              <a:t>和保障。</a:t>
            </a:r>
            <a:endParaRPr lang="en-US" altLang="zh-CN" sz="2800" dirty="0">
              <a:solidFill>
                <a:schemeClr val="tx1"/>
              </a:solidFill>
              <a:latin typeface="-apple-system"/>
            </a:endParaRPr>
          </a:p>
        </p:txBody>
      </p:sp>
      <p:sp>
        <p:nvSpPr>
          <p:cNvPr id="27" name="文本框 26">
            <a:extLst>
              <a:ext uri="{FF2B5EF4-FFF2-40B4-BE49-F238E27FC236}">
                <a16:creationId xmlns:a16="http://schemas.microsoft.com/office/drawing/2014/main" id="{ECBCDA12-E2A1-4032-860F-F1F9706DBECB}"/>
              </a:ext>
            </a:extLst>
          </p:cNvPr>
          <p:cNvSpPr txBox="1"/>
          <p:nvPr/>
        </p:nvSpPr>
        <p:spPr>
          <a:xfrm>
            <a:off x="9118753" y="6942674"/>
            <a:ext cx="5869463" cy="409342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dirty="0">
                <a:solidFill>
                  <a:schemeClr val="tx1"/>
                </a:solidFill>
                <a:effectLst/>
                <a:latin typeface="-apple-system"/>
              </a:rPr>
              <a:t>我们</a:t>
            </a:r>
            <a:r>
              <a:rPr lang="zh-CN" altLang="en-US" sz="2800" dirty="0">
                <a:solidFill>
                  <a:schemeClr val="tx1"/>
                </a:solidFill>
                <a:latin typeface="-apple-system"/>
              </a:rPr>
              <a:t>需要认同公司管理文化、</a:t>
            </a:r>
            <a:r>
              <a:rPr lang="zh-CN" altLang="en-US" sz="2800" dirty="0">
                <a:solidFill>
                  <a:schemeClr val="tx1"/>
                </a:solidFill>
                <a:effectLst/>
                <a:latin typeface="-apple-system"/>
              </a:rPr>
              <a:t>认同以制治企管理理念，具备系统解决问题的能力，且有风险管理意识，讲规则有原则、敢于抵制并纠正违规行为的伙伴；</a:t>
            </a:r>
            <a:endParaRPr lang="en-US" altLang="zh-CN" sz="2800" dirty="0">
              <a:solidFill>
                <a:schemeClr val="tx1"/>
              </a:solidFill>
              <a:effectLst/>
              <a:latin typeface="-apple-system"/>
            </a:endParaRPr>
          </a:p>
          <a:p>
            <a:pPr marL="571500" indent="-571500">
              <a:spcBef>
                <a:spcPts val="1200"/>
              </a:spcBef>
              <a:spcAft>
                <a:spcPts val="600"/>
              </a:spcAft>
              <a:buFont typeface="Arial" panose="020B0604020202020204" pitchFamily="34" charset="0"/>
              <a:buChar char="•"/>
            </a:pPr>
            <a:r>
              <a:rPr lang="zh-CN" altLang="en-US" sz="2800" dirty="0">
                <a:solidFill>
                  <a:schemeClr val="tx1"/>
                </a:solidFill>
                <a:effectLst/>
                <a:latin typeface="-apple-system"/>
              </a:rPr>
              <a:t>我们要坚持以理服人、以德服人，共同助力提升公司整体运作效率。</a:t>
            </a:r>
            <a:endParaRPr kumimoji="0" lang="zh-CN" altLang="en-US" b="0" i="0" u="none" strike="noStrike" cap="none" spc="0" normalizeH="0" baseline="0" dirty="0">
              <a:ln>
                <a:noFill/>
              </a:ln>
              <a:solidFill>
                <a:schemeClr val="tx1"/>
              </a:solidFill>
              <a:effectLst/>
              <a:uFillTx/>
              <a:latin typeface="+mj-lt"/>
              <a:ea typeface="+mj-ea"/>
              <a:cs typeface="+mj-cs"/>
              <a:sym typeface="Calibri"/>
            </a:endParaRPr>
          </a:p>
        </p:txBody>
      </p:sp>
      <p:sp>
        <p:nvSpPr>
          <p:cNvPr id="28" name="文本框 27">
            <a:extLst>
              <a:ext uri="{FF2B5EF4-FFF2-40B4-BE49-F238E27FC236}">
                <a16:creationId xmlns:a16="http://schemas.microsoft.com/office/drawing/2014/main" id="{B3FB4771-B7CB-4326-A246-B94CFC3B48EC}"/>
              </a:ext>
            </a:extLst>
          </p:cNvPr>
          <p:cNvSpPr txBox="1"/>
          <p:nvPr/>
        </p:nvSpPr>
        <p:spPr>
          <a:xfrm>
            <a:off x="16575577" y="6942674"/>
            <a:ext cx="5869463" cy="452431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我们通过建设完善公司控制体系，明确公司内部运作管理与安全底线，监督员工严格履职，减少工作失误损耗，提升工作效能；监督防范内部</a:t>
            </a:r>
            <a:r>
              <a:rPr lang="zh-CN" altLang="en-US" sz="2800" dirty="0">
                <a:solidFill>
                  <a:schemeClr val="tx1"/>
                </a:solidFill>
                <a:latin typeface="-apple-system"/>
              </a:rPr>
              <a:t>运作</a:t>
            </a:r>
            <a:r>
              <a:rPr lang="zh-CN" altLang="en-US" sz="2800">
                <a:solidFill>
                  <a:schemeClr val="tx1"/>
                </a:solidFill>
                <a:latin typeface="-apple-system"/>
              </a:rPr>
              <a:t>风险，促进公司安全。</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rgbClr val="FF0000"/>
                </a:solidFill>
                <a:latin typeface="-apple-system"/>
              </a:rPr>
              <a:t>我们通过“</a:t>
            </a:r>
            <a:r>
              <a:rPr lang="en-US" altLang="zh-CN" sz="2800">
                <a:solidFill>
                  <a:srgbClr val="FF0000"/>
                </a:solidFill>
                <a:latin typeface="-apple-system"/>
              </a:rPr>
              <a:t>IT+</a:t>
            </a:r>
            <a:r>
              <a:rPr lang="zh-CN" altLang="en-US" sz="2800">
                <a:solidFill>
                  <a:srgbClr val="FF0000"/>
                </a:solidFill>
                <a:latin typeface="-apple-system"/>
              </a:rPr>
              <a:t>人”保障安全管理效能、提升管理效率，最终促进公司安全、高速发展。</a:t>
            </a:r>
            <a:endParaRPr lang="en-US" altLang="zh-CN" sz="2800" dirty="0">
              <a:solidFill>
                <a:srgbClr val="FF0000"/>
              </a:solidFill>
              <a:latin typeface="-apple-system"/>
            </a:endParaRPr>
          </a:p>
        </p:txBody>
      </p:sp>
    </p:spTree>
    <p:extLst>
      <p:ext uri="{BB962C8B-B14F-4D97-AF65-F5344CB8AC3E}">
        <p14:creationId xmlns:p14="http://schemas.microsoft.com/office/powerpoint/2010/main" val="26206803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标题 1">
            <a:extLst>
              <a:ext uri="{FF2B5EF4-FFF2-40B4-BE49-F238E27FC236}">
                <a16:creationId xmlns:a16="http://schemas.microsoft.com/office/drawing/2014/main" id="{B1FB20BE-D07C-4B47-B8DE-3D2062C9E90B}"/>
              </a:ext>
            </a:extLst>
          </p:cNvPr>
          <p:cNvSpPr txBox="1">
            <a:spLocks/>
          </p:cNvSpPr>
          <p:nvPr/>
        </p:nvSpPr>
        <p:spPr>
          <a:xfrm>
            <a:off x="474656" y="553587"/>
            <a:ext cx="21031200" cy="1292662"/>
          </a:xfrm>
        </p:spPr>
        <p:txBody>
          <a:bodyPr/>
          <a:lst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F77563"/>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部门工作机制研讨纪要</a:t>
            </a:r>
          </a:p>
        </p:txBody>
      </p:sp>
      <p:graphicFrame>
        <p:nvGraphicFramePr>
          <p:cNvPr id="3" name="表格 2">
            <a:extLst>
              <a:ext uri="{FF2B5EF4-FFF2-40B4-BE49-F238E27FC236}">
                <a16:creationId xmlns:a16="http://schemas.microsoft.com/office/drawing/2014/main" id="{5E347EA9-D0E8-066B-2BA0-31BA54413042}"/>
              </a:ext>
            </a:extLst>
          </p:cNvPr>
          <p:cNvGraphicFramePr>
            <a:graphicFrameLocks noGrp="1"/>
          </p:cNvGraphicFramePr>
          <p:nvPr/>
        </p:nvGraphicFramePr>
        <p:xfrm>
          <a:off x="1069975" y="2720021"/>
          <a:ext cx="22244050" cy="10268191"/>
        </p:xfrm>
        <a:graphic>
          <a:graphicData uri="http://schemas.openxmlformats.org/drawingml/2006/table">
            <a:tbl>
              <a:tblPr firstRow="1" firstCol="1" bandRow="1"/>
              <a:tblGrid>
                <a:gridCol w="22244050">
                  <a:extLst>
                    <a:ext uri="{9D8B030D-6E8A-4147-A177-3AD203B41FA5}">
                      <a16:colId xmlns:a16="http://schemas.microsoft.com/office/drawing/2014/main" val="1774939398"/>
                    </a:ext>
                  </a:extLst>
                </a:gridCol>
              </a:tblGrid>
              <a:tr h="983735">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当前部门工作机制约定内容或执行情况存在哪些问题？</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7585327"/>
                  </a:ext>
                </a:extLst>
              </a:tr>
              <a:tr h="2223264">
                <a:tc>
                  <a:txBody>
                    <a:bodyPr/>
                    <a:lstStyle/>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：当前内控管理差距分析工作没有系统化、模块化的执行，无法有效地从公司整体层面分析公司内控工作存在的风险与机会；</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：当前内控管理成效评估工作存在不足，评估方法有待完善；</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：当前机制中内控管理现状调研、制度执行及流程运营监测等关键词的定义尚未完全对齐，团队成员存在理解偏差，增加了额外的沟通成本。</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5164053"/>
                  </a:ext>
                </a:extLst>
              </a:tr>
              <a:tr h="877745">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部门工作机制优化修订核心要点：</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9702253"/>
                  </a:ext>
                </a:extLst>
              </a:tr>
              <a:tr h="2223264">
                <a:tc>
                  <a:txBody>
                    <a:bodyPr/>
                    <a:lstStyle/>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、梳理细化核心业务流程中“内控管理差距分析工作”、“内控管理成效评估工作”方法论与实际执行操作标准指引；</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2</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、部门职责按照管理模块分类重新梳理，对应的量化评价指标进行重新梳理对标；</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3</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、职责边界：根据管理现状进行梳理，规则类的制度与公文由内控监察办公室统筹管理。需梳理本部门与总裁组成部门的区别与边界；</a:t>
                      </a: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8706902"/>
                  </a:ext>
                </a:extLst>
              </a:tr>
              <a:tr h="1101700">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后续工作机制执行落地的思路和措施：</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4985801"/>
                  </a:ext>
                </a:extLst>
              </a:tr>
              <a:tr h="2858483">
                <a:tc>
                  <a:txBody>
                    <a:bodyPr/>
                    <a:lstStyle/>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、梳理、更新内控监察办公室工作机制，根据公司工作机制管理节奏进行刷新；</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2</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、立项推动内控管理体系梳理提升行动，对部门核心流程特别是内控管理差距分析工作与内控管理成效评估工作进行梳理，形成方法论与执行操作标准指引；</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3</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、在明年</a:t>
                      </a: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Q1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季度积极按照工作机制中的核心流程进行内控管理差距分析，梳理当前管理改善机会与风险，按照差距分析结果对标规则建设优化工作，积极推动相关工作开展；</a:t>
                      </a: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381172"/>
                  </a:ext>
                </a:extLst>
              </a:tr>
            </a:tbl>
          </a:graphicData>
        </a:graphic>
      </p:graphicFrame>
    </p:spTree>
    <p:extLst>
      <p:ext uri="{BB962C8B-B14F-4D97-AF65-F5344CB8AC3E}">
        <p14:creationId xmlns:p14="http://schemas.microsoft.com/office/powerpoint/2010/main" val="6909564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修订记录</a:t>
            </a:r>
          </a:p>
        </p:txBody>
      </p:sp>
      <p:graphicFrame>
        <p:nvGraphicFramePr>
          <p:cNvPr id="3" name="表格 2"/>
          <p:cNvGraphicFramePr>
            <a:graphicFrameLocks noGrp="1"/>
          </p:cNvGraphicFramePr>
          <p:nvPr>
            <p:extLst>
              <p:ext uri="{D42A27DB-BD31-4B8C-83A1-F6EECF244321}">
                <p14:modId xmlns:p14="http://schemas.microsoft.com/office/powerpoint/2010/main" val="66072835"/>
              </p:ext>
            </p:extLst>
          </p:nvPr>
        </p:nvGraphicFramePr>
        <p:xfrm>
          <a:off x="1318792" y="2033464"/>
          <a:ext cx="21466415" cy="7769409"/>
        </p:xfrm>
        <a:graphic>
          <a:graphicData uri="http://schemas.openxmlformats.org/drawingml/2006/table">
            <a:tbl>
              <a:tblPr firstRow="1" bandRow="1"/>
              <a:tblGrid>
                <a:gridCol w="1008111">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12593369">
                  <a:extLst>
                    <a:ext uri="{9D8B030D-6E8A-4147-A177-3AD203B41FA5}">
                      <a16:colId xmlns:a16="http://schemas.microsoft.com/office/drawing/2014/main" val="20002"/>
                    </a:ext>
                  </a:extLst>
                </a:gridCol>
                <a:gridCol w="2592207">
                  <a:extLst>
                    <a:ext uri="{9D8B030D-6E8A-4147-A177-3AD203B41FA5}">
                      <a16:colId xmlns:a16="http://schemas.microsoft.com/office/drawing/2014/main" val="20003"/>
                    </a:ext>
                  </a:extLst>
                </a:gridCol>
                <a:gridCol w="3032448">
                  <a:extLst>
                    <a:ext uri="{9D8B030D-6E8A-4147-A177-3AD203B41FA5}">
                      <a16:colId xmlns:a16="http://schemas.microsoft.com/office/drawing/2014/main" val="20004"/>
                    </a:ext>
                  </a:extLst>
                </a:gridCol>
              </a:tblGrid>
              <a:tr h="998961">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序号</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版本</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修订内容</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制</a:t>
                      </a:r>
                      <a:r>
                        <a:rPr lang="en-US" altLang="zh-CN" sz="2700" b="1">
                          <a:latin typeface="微软雅黑" panose="020B0503020204020204" pitchFamily="34" charset="-122"/>
                          <a:ea typeface="微软雅黑" panose="020B0503020204020204" pitchFamily="34" charset="-122"/>
                        </a:rPr>
                        <a:t>/</a:t>
                      </a:r>
                      <a:r>
                        <a:rPr lang="zh-CN" altLang="en-US" sz="2700" b="1">
                          <a:latin typeface="微软雅黑" panose="020B0503020204020204" pitchFamily="34" charset="-122"/>
                          <a:ea typeface="微软雅黑" panose="020B0503020204020204" pitchFamily="34" charset="-122"/>
                        </a:rPr>
                        <a:t>修订人</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日期</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1</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2023-V1.0.0</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l" defTabSz="3657600" rtl="0" eaLnBrk="1"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优化部门核心业务流程、修订部门职责</a:t>
                      </a: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a:t>
                      </a: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职责边界、补充量化评价指标、</a:t>
                      </a:r>
                      <a:r>
                        <a:rPr lang="zh-CN" altLang="en-US" sz="2800" kern="1200">
                          <a:solidFill>
                            <a:srgbClr val="000000"/>
                          </a:solidFill>
                          <a:latin typeface="微软雅黑" panose="020B0503020204020204" pitchFamily="34" charset="-122"/>
                          <a:ea typeface="微软雅黑" panose="020B0503020204020204" pitchFamily="34" charset="-122"/>
                          <a:cs typeface="Calibri"/>
                        </a:rPr>
                        <a:t>增加部门核心价值观</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dirty="0">
                          <a:solidFill>
                            <a:schemeClr val="tx1"/>
                          </a:solidFill>
                          <a:latin typeface="微软雅黑" panose="020B0503020204020204" pitchFamily="34" charset="-122"/>
                          <a:ea typeface="微软雅黑" panose="020B0503020204020204" pitchFamily="34" charset="-122"/>
                        </a:rPr>
                        <a:t>彭萍云</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2022.11</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2023-V1.1.0</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优化部门核心业务流程、增加部门职责</a:t>
                      </a:r>
                      <a:r>
                        <a:rPr lang="en-US" altLang="zh-CN"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a:t>
                      </a:r>
                      <a:r>
                        <a:rPr lang="zh-CN" altLang="en-US"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职责边界、补充量化评价指标</a:t>
                      </a: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zh-CN" altLang="en-US" sz="2700" dirty="0">
                          <a:solidFill>
                            <a:schemeClr val="tx1"/>
                          </a:solidFill>
                          <a:latin typeface="微软雅黑" panose="020B0503020204020204" pitchFamily="34" charset="-122"/>
                          <a:ea typeface="微软雅黑" panose="020B0503020204020204" pitchFamily="34" charset="-122"/>
                        </a:rPr>
                        <a:t>彭萍云</a:t>
                      </a: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2023.2</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lang="zh-CN" altLang="en-US" sz="2700" b="0" i="0" u="none" strike="noStrike" cap="none" spc="0" baseline="0">
                        <a:ln>
                          <a:noFill/>
                        </a:ln>
                        <a:solidFill>
                          <a:schemeClr val="tx1"/>
                        </a:solidFill>
                        <a:uFillTx/>
                        <a:latin typeface="微软雅黑" panose="020B0503020204020204" pitchFamily="34" charset="-122"/>
                        <a:ea typeface="微软雅黑" panose="020B0503020204020204" pitchFamily="34" charset="-122"/>
                        <a:cs typeface="Helvetica"/>
                        <a:sym typeface="Calibri"/>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872185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保密声明</a:t>
            </a:r>
          </a:p>
        </p:txBody>
      </p:sp>
      <p:sp>
        <p:nvSpPr>
          <p:cNvPr id="2" name="矩形 1"/>
          <p:cNvSpPr/>
          <p:nvPr/>
        </p:nvSpPr>
        <p:spPr>
          <a:xfrm>
            <a:off x="2380910" y="3329608"/>
            <a:ext cx="19622180" cy="7232749"/>
          </a:xfrm>
          <a:prstGeom prst="rect">
            <a:avLst/>
          </a:prstGeom>
        </p:spPr>
        <p:txBody>
          <a:bodyPr wrap="square">
            <a:spAutoFit/>
          </a:bodyPr>
          <a:lstStyle/>
          <a:p>
            <a:pPr>
              <a:lnSpc>
                <a:spcPct val="200000"/>
              </a:lnSpc>
            </a:pPr>
            <a:r>
              <a:rPr lang="zh-CN" altLang="en-US" sz="3200">
                <a:latin typeface="Segoe UI" panose="020B0502040204020203" pitchFamily="34" charset="0"/>
              </a:rPr>
              <a:t>       本文档及其附件所包含的信息均属万兴科技（</a:t>
            </a:r>
            <a:r>
              <a:rPr lang="en-US" altLang="zh-CN" sz="3200" err="1">
                <a:latin typeface="Segoe UI" panose="020B0502040204020203" pitchFamily="34" charset="0"/>
              </a:rPr>
              <a:t>Wondershare</a:t>
            </a:r>
            <a:r>
              <a:rPr lang="en-US" altLang="zh-CN" sz="3200">
                <a:latin typeface="Segoe UI" panose="020B0502040204020203" pitchFamily="34" charset="0"/>
              </a:rPr>
              <a:t> Technology)</a:t>
            </a:r>
            <a:r>
              <a:rPr lang="zh-CN" altLang="en-US" sz="3200">
                <a:latin typeface="Segoe UI" panose="020B0502040204020203" pitchFamily="34" charset="0"/>
              </a:rPr>
              <a:t>商业秘密，仅限于指定的个人或组织使用，未经许可，不得泄露给任何第三方。</a:t>
            </a:r>
            <a:endParaRPr lang="en-US" altLang="zh-CN" sz="3200">
              <a:latin typeface="Segoe UI" panose="020B0502040204020203" pitchFamily="34" charset="0"/>
            </a:endParaRPr>
          </a:p>
          <a:p>
            <a:pPr>
              <a:lnSpc>
                <a:spcPct val="200000"/>
              </a:lnSpc>
            </a:pPr>
            <a:r>
              <a:rPr lang="zh-CN" altLang="en-US" sz="3200">
                <a:latin typeface="Segoe UI" panose="020B0502040204020203" pitchFamily="34" charset="0"/>
              </a:rPr>
              <a:t>       如果您不是本文档的预期查阅人，请立即将此错误告知万兴科技组织管理部门，并迅速永久性删除本文档及附件的所有原始件、复制件和输出件，请勿保存、复制、利用和泄露本文档及附件的任何内容，以确保您无须为此承担法律责任。</a:t>
            </a:r>
            <a:endParaRPr lang="en-US" altLang="zh-CN" sz="3200">
              <a:latin typeface="Segoe UI" panose="020B0502040204020203" pitchFamily="34" charset="0"/>
            </a:endParaRPr>
          </a:p>
          <a:p>
            <a:pPr>
              <a:lnSpc>
                <a:spcPct val="200000"/>
              </a:lnSpc>
            </a:pPr>
            <a:r>
              <a:rPr lang="zh-CN" altLang="en-US" sz="3200">
                <a:latin typeface="Segoe UI" panose="020B0502040204020203" pitchFamily="34" charset="0"/>
              </a:rPr>
              <a:t>        如公司员工违反上述保密要求，将构成</a:t>
            </a:r>
            <a:r>
              <a:rPr lang="en-US" altLang="zh-CN" sz="3200">
                <a:latin typeface="Segoe UI" panose="020B0502040204020203" pitchFamily="34" charset="0"/>
              </a:rPr>
              <a:t>《</a:t>
            </a:r>
            <a:r>
              <a:rPr lang="zh-CN" altLang="en-US" sz="3200">
                <a:latin typeface="Segoe UI" panose="020B0502040204020203" pitchFamily="34" charset="0"/>
              </a:rPr>
              <a:t>万兴科技审计监察管理办法</a:t>
            </a:r>
            <a:r>
              <a:rPr lang="en-US" altLang="zh-CN" sz="3200">
                <a:latin typeface="Segoe UI" panose="020B0502040204020203" pitchFamily="34" charset="0"/>
              </a:rPr>
              <a:t>》</a:t>
            </a:r>
            <a:r>
              <a:rPr lang="zh-CN" altLang="en-US" sz="3200">
                <a:latin typeface="Segoe UI" panose="020B0502040204020203" pitchFamily="34" charset="0"/>
              </a:rPr>
              <a:t>规定的严重违反公司规章制度的行为，还构成违反</a:t>
            </a:r>
            <a:r>
              <a:rPr lang="en-US" altLang="zh-CN" sz="3200">
                <a:latin typeface="Segoe UI" panose="020B0502040204020203" pitchFamily="34" charset="0"/>
              </a:rPr>
              <a:t>《</a:t>
            </a:r>
            <a:r>
              <a:rPr lang="zh-CN" altLang="en-US" sz="3200">
                <a:latin typeface="Segoe UI" panose="020B0502040204020203" pitchFamily="34" charset="0"/>
              </a:rPr>
              <a:t>保密协议</a:t>
            </a:r>
            <a:r>
              <a:rPr lang="en-US" altLang="zh-CN" sz="3200">
                <a:latin typeface="Segoe UI" panose="020B0502040204020203" pitchFamily="34" charset="0"/>
              </a:rPr>
              <a:t>》</a:t>
            </a:r>
            <a:r>
              <a:rPr lang="zh-CN" altLang="en-US" sz="3200">
                <a:latin typeface="Segoe UI" panose="020B0502040204020203" pitchFamily="34" charset="0"/>
              </a:rPr>
              <a:t>相关保密义务的行为，公司有权对泄密人员作辞退处理。</a:t>
            </a:r>
          </a:p>
        </p:txBody>
      </p:sp>
    </p:spTree>
    <p:extLst>
      <p:ext uri="{BB962C8B-B14F-4D97-AF65-F5344CB8AC3E}">
        <p14:creationId xmlns:p14="http://schemas.microsoft.com/office/powerpoint/2010/main" val="3874424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314E5F6F-9AA5-4965-90FC-810E48B95E07}"/>
              </a:ext>
            </a:extLst>
          </p:cNvPr>
          <p:cNvSpPr txBox="1">
            <a:spLocks/>
          </p:cNvSpPr>
          <p:nvPr/>
        </p:nvSpPr>
        <p:spPr>
          <a:xfrm>
            <a:off x="5423248" y="5921896"/>
            <a:ext cx="14257584" cy="960263"/>
          </a:xfrm>
          <a:prstGeom prst="rect">
            <a:avLst/>
          </a:prstGeom>
        </p:spPr>
        <p:txBody>
          <a:bodyPr/>
          <a:lstStyle>
            <a:lvl1pPr marL="0" marR="0" indent="0" algn="dist" defTabSz="1828800" rtl="0" latinLnBrk="0">
              <a:lnSpc>
                <a:spcPct val="90000"/>
              </a:lnSpc>
              <a:spcBef>
                <a:spcPts val="0"/>
              </a:spcBef>
              <a:spcAft>
                <a:spcPts val="0"/>
              </a:spcAft>
              <a:buClrTx/>
              <a:buSzTx/>
              <a:buFontTx/>
              <a:buNone/>
              <a:tabLst/>
              <a:defRPr sz="60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hangingPunct="1"/>
            <a:r>
              <a:rPr lang="zh-CN" altLang="en-US" sz="11500">
                <a:solidFill>
                  <a:schemeClr val="bg1"/>
                </a:solidFill>
              </a:rPr>
              <a:t>谢谢查阅，请指导！</a:t>
            </a:r>
          </a:p>
        </p:txBody>
      </p:sp>
      <p:sp>
        <p:nvSpPr>
          <p:cNvPr id="2" name="矩形 1"/>
          <p:cNvSpPr/>
          <p:nvPr/>
        </p:nvSpPr>
        <p:spPr>
          <a:xfrm>
            <a:off x="6750452" y="9810328"/>
            <a:ext cx="11778252" cy="1006429"/>
          </a:xfrm>
          <a:prstGeom prst="rect">
            <a:avLst/>
          </a:prstGeom>
        </p:spPr>
        <p:txBody>
          <a:bodyPr wrap="square">
            <a:spAutoFit/>
          </a:bodyPr>
          <a:lstStyle/>
          <a:p>
            <a:pPr lvl="0" algn="ctr" defTabSz="914400" hangingPunct="1">
              <a:lnSpc>
                <a:spcPct val="90000"/>
              </a:lnSpc>
              <a:defRPr/>
            </a:pPr>
            <a:r>
              <a:rPr lang="zh-CN" altLang="en-US" sz="6600" b="1">
                <a:solidFill>
                  <a:schemeClr val="tx1"/>
                </a:solidFill>
              </a:rPr>
              <a:t>效率与安全</a:t>
            </a:r>
            <a:r>
              <a:rPr lang="zh-CN" altLang="en-US" sz="6600" b="1" spc="600">
                <a:solidFill>
                  <a:schemeClr val="tx1"/>
                </a:solidFill>
                <a:latin typeface="微软雅黑" panose="020B0503020204020204" pitchFamily="34" charset="-122"/>
                <a:ea typeface="微软雅黑" panose="020B0503020204020204" pitchFamily="34" charset="-122"/>
              </a:rPr>
              <a:t>办公室工作机制</a:t>
            </a:r>
            <a:endParaRPr lang="en-US" altLang="zh-CN" sz="6600" b="1" spc="6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36806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1">
            <a:extLst>
              <a:ext uri="{FF2B5EF4-FFF2-40B4-BE49-F238E27FC236}">
                <a16:creationId xmlns:a16="http://schemas.microsoft.com/office/drawing/2014/main" id="{B1FB20BE-D07C-4B47-B8DE-3D2062C9E90B}"/>
              </a:ext>
            </a:extLst>
          </p:cNvPr>
          <p:cNvSpPr txBox="1">
            <a:spLocks/>
          </p:cNvSpPr>
          <p:nvPr/>
        </p:nvSpPr>
        <p:spPr>
          <a:xfrm>
            <a:off x="474656" y="553587"/>
            <a:ext cx="21031200" cy="1292662"/>
          </a:xfrm>
        </p:spPr>
        <p:txBody>
          <a:bodyPr/>
          <a:lst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F77563"/>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更新 </a:t>
            </a:r>
            <a:r>
              <a:rPr kumimoji="0" lang="en-US" altLang="zh-CN" sz="8000" b="1" i="0" u="none" strike="noStrike" kern="0" cap="none" spc="0" normalizeH="0" baseline="0" noProof="0" dirty="0">
                <a:ln>
                  <a:noFill/>
                </a:ln>
                <a:solidFill>
                  <a:srgbClr val="E83B45"/>
                </a:solidFill>
                <a:effectLst/>
                <a:uLnTx/>
                <a:uFillTx/>
                <a:latin typeface="Helvetica"/>
                <a:ea typeface="+mn-ea"/>
                <a:cs typeface="Helvetica"/>
                <a:sym typeface="+mn-lt"/>
              </a:rPr>
              <a:t>What’s new</a:t>
            </a: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a:t>
            </a:r>
          </a:p>
        </p:txBody>
      </p:sp>
      <p:sp>
        <p:nvSpPr>
          <p:cNvPr id="42" name="文本框 41">
            <a:extLst>
              <a:ext uri="{FF2B5EF4-FFF2-40B4-BE49-F238E27FC236}">
                <a16:creationId xmlns:a16="http://schemas.microsoft.com/office/drawing/2014/main" id="{6B89F1BA-CA6B-4B66-9FD0-4872EC740290}"/>
              </a:ext>
            </a:extLst>
          </p:cNvPr>
          <p:cNvSpPr txBox="1"/>
          <p:nvPr/>
        </p:nvSpPr>
        <p:spPr>
          <a:xfrm>
            <a:off x="11759952" y="4901183"/>
            <a:ext cx="11488190" cy="4575325"/>
          </a:xfrm>
          <a:prstGeom prst="rect">
            <a:avLst/>
          </a:prstGeom>
          <a:noFill/>
          <a:ln w="6350">
            <a:no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182878" tIns="182878" rIns="182878" bIns="182878" numCol="1" spcCol="38100" rtlCol="0" anchor="ctr">
            <a:noAutofit/>
          </a:bodyPr>
          <a:lstStyle/>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优化部门核心业务流程</a:t>
            </a: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a:t>
            </a:r>
            <a:r>
              <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职责边界</a:t>
            </a: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defTabSz="3657600">
              <a:lnSpc>
                <a:spcPct val="200000"/>
              </a:lnSpc>
              <a:defRPr/>
            </a:pPr>
            <a:r>
              <a:rPr lang="zh-CN" altLang="en-US" kern="1200">
                <a:solidFill>
                  <a:srgbClr val="000000"/>
                </a:solidFill>
                <a:latin typeface="微软雅黑" panose="020B0503020204020204" pitchFamily="34" charset="-122"/>
                <a:ea typeface="微软雅黑" panose="020B0503020204020204" pitchFamily="34" charset="-122"/>
                <a:cs typeface="Calibri"/>
              </a:rPr>
              <a:t>调整组织架构</a:t>
            </a:r>
            <a:endParaRPr lang="en-US" altLang="zh-CN" kern="1200">
              <a:solidFill>
                <a:srgbClr val="000000"/>
              </a:solidFill>
              <a:latin typeface="微软雅黑" panose="020B0503020204020204" pitchFamily="34" charset="-122"/>
              <a:ea typeface="微软雅黑" panose="020B0503020204020204" pitchFamily="34" charset="-122"/>
              <a:cs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补充</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量化</a:t>
            </a: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评价指标</a:t>
            </a:r>
            <a:endParaRPr kumimoji="0" lang="en-US" altLang="zh-CN"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优化部门核心价值观</a:t>
            </a:r>
            <a:endParaRPr kumimoji="0" lang="en-US" altLang="zh-CN"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p:txBody>
      </p:sp>
      <p:cxnSp>
        <p:nvCxnSpPr>
          <p:cNvPr id="46" name="îṥ1îḓê">
            <a:extLst>
              <a:ext uri="{FF2B5EF4-FFF2-40B4-BE49-F238E27FC236}">
                <a16:creationId xmlns:a16="http://schemas.microsoft.com/office/drawing/2014/main" id="{C67408CC-49C4-4C6B-9F71-BCBB2889B0F6}"/>
              </a:ext>
            </a:extLst>
          </p:cNvPr>
          <p:cNvCxnSpPr>
            <a:cxnSpLocks/>
          </p:cNvCxnSpPr>
          <p:nvPr/>
        </p:nvCxnSpPr>
        <p:spPr>
          <a:xfrm>
            <a:off x="11111880" y="3113584"/>
            <a:ext cx="0" cy="8496944"/>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48" name="文本框 47">
            <a:extLst>
              <a:ext uri="{FF2B5EF4-FFF2-40B4-BE49-F238E27FC236}">
                <a16:creationId xmlns:a16="http://schemas.microsoft.com/office/drawing/2014/main" id="{E98746D6-C20D-495E-88CD-0EB0EDC40F28}"/>
              </a:ext>
            </a:extLst>
          </p:cNvPr>
          <p:cNvSpPr txBox="1"/>
          <p:nvPr/>
        </p:nvSpPr>
        <p:spPr>
          <a:xfrm>
            <a:off x="2254896" y="3774070"/>
            <a:ext cx="8352922" cy="754842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78" tIns="182878" rIns="182878" bIns="182878" numCol="1" spcCol="38100" rtlCol="0" anchor="t">
            <a:noAutofit/>
          </a:bodyPr>
          <a:lstStyle/>
          <a:p>
            <a:pPr marL="0" marR="0" lvl="0" indent="0" defTabSz="3657600" rtl="0" eaLnBrk="1" fontAlgn="auto" latinLnBrk="0" hangingPunct="0">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a:sym typeface="Calibri"/>
              </a:rPr>
              <a:t>背   景</a:t>
            </a:r>
            <a:endParaRPr kumimoji="0" lang="en-US" altLang="zh-CN" sz="5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ctr" defTabSz="3657600" rtl="0" eaLnBrk="1" fontAlgn="auto" latinLnBrk="0" hangingPunct="0">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defTabSz="3657600" rtl="0" eaLnBrk="1" fontAlgn="auto" latinLnBrk="0" hangingPunct="0">
              <a:lnSpc>
                <a:spcPct val="200000"/>
              </a:lnSpc>
              <a:spcBef>
                <a:spcPts val="0"/>
              </a:spcBef>
              <a:spcAft>
                <a:spcPts val="0"/>
              </a:spcAft>
              <a:buClrTx/>
              <a:buSzTx/>
              <a:buFontTx/>
              <a:buNone/>
              <a:tabLst/>
              <a:defRPr/>
            </a:pPr>
            <a:r>
              <a:rPr lang="en-US" altLang="zh-CN" b="0" i="0" dirty="0">
                <a:solidFill>
                  <a:srgbClr val="242424"/>
                </a:solidFill>
                <a:effectLst/>
                <a:latin typeface="-apple-system"/>
              </a:rPr>
              <a:t>1</a:t>
            </a:r>
            <a:r>
              <a:rPr lang="zh-CN" altLang="en-US" b="0" i="0">
                <a:solidFill>
                  <a:srgbClr val="242424"/>
                </a:solidFill>
                <a:effectLst/>
                <a:latin typeface="-apple-system"/>
              </a:rPr>
              <a:t>、组织变革</a:t>
            </a:r>
            <a:endParaRPr kumimoji="0" lang="en-US" sz="6000" b="0"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Calibri"/>
              <a:sym typeface="Calibri"/>
            </a:endParaRPr>
          </a:p>
        </p:txBody>
      </p:sp>
      <p:sp>
        <p:nvSpPr>
          <p:cNvPr id="53" name="ïşlïḑê">
            <a:extLst>
              <a:ext uri="{FF2B5EF4-FFF2-40B4-BE49-F238E27FC236}">
                <a16:creationId xmlns:a16="http://schemas.microsoft.com/office/drawing/2014/main" id="{3C0683A0-3B48-422F-911D-E448B57A3221}"/>
              </a:ext>
            </a:extLst>
          </p:cNvPr>
          <p:cNvSpPr txBox="1"/>
          <p:nvPr/>
        </p:nvSpPr>
        <p:spPr>
          <a:xfrm>
            <a:off x="11975976" y="3774070"/>
            <a:ext cx="7199927"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5600" b="1" i="0" u="none" strike="noStrike" kern="1200" cap="none" spc="0" normalizeH="0" baseline="0" noProof="0" dirty="0">
                <a:ln>
                  <a:noFill/>
                </a:ln>
                <a:solidFill>
                  <a:srgbClr val="3B5FDE"/>
                </a:solidFill>
                <a:effectLst/>
                <a:uLnTx/>
                <a:uFillTx/>
                <a:latin typeface="Arial"/>
                <a:ea typeface="微软雅黑"/>
                <a:cs typeface="Helvetica"/>
                <a:sym typeface="+mn-lt"/>
              </a:rPr>
              <a:t>改动要点</a:t>
            </a:r>
            <a:endParaRPr kumimoji="0" lang="tr-TR" sz="5600" b="1" i="0" u="none" strike="noStrike" kern="1200" cap="none" spc="0" normalizeH="0" baseline="0" noProof="0" dirty="0">
              <a:ln>
                <a:noFill/>
              </a:ln>
              <a:solidFill>
                <a:srgbClr val="3B5FDE"/>
              </a:solidFill>
              <a:effectLst/>
              <a:uLnTx/>
              <a:uFillTx/>
              <a:latin typeface="Arial"/>
              <a:ea typeface="微软雅黑"/>
              <a:cs typeface="Helvetica"/>
              <a:sym typeface="+mn-lt"/>
            </a:endParaRPr>
          </a:p>
        </p:txBody>
      </p:sp>
      <p:sp>
        <p:nvSpPr>
          <p:cNvPr id="6" name="文本框 5">
            <a:extLst>
              <a:ext uri="{FF2B5EF4-FFF2-40B4-BE49-F238E27FC236}">
                <a16:creationId xmlns:a16="http://schemas.microsoft.com/office/drawing/2014/main" id="{4B3BBE4C-AC1D-4522-A244-7286C83BE56A}"/>
              </a:ext>
            </a:extLst>
          </p:cNvPr>
          <p:cNvSpPr txBox="1"/>
          <p:nvPr/>
        </p:nvSpPr>
        <p:spPr>
          <a:xfrm>
            <a:off x="11975976" y="9594304"/>
            <a:ext cx="9793088" cy="92332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Calibri"/>
                <a:sym typeface="Calibri"/>
              </a:rPr>
              <a:t>正文部分的改动内容请用红色体现</a:t>
            </a:r>
          </a:p>
        </p:txBody>
      </p:sp>
    </p:spTree>
    <p:extLst>
      <p:ext uri="{BB962C8B-B14F-4D97-AF65-F5344CB8AC3E}">
        <p14:creationId xmlns:p14="http://schemas.microsoft.com/office/powerpoint/2010/main" val="29388669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6" descr="#wm#_48_07_*Z"/>
          <p:cNvSpPr>
            <a:spLocks noChangeArrowheads="1"/>
          </p:cNvSpPr>
          <p:nvPr>
            <p:custDataLst>
              <p:tags r:id="rId1"/>
            </p:custDataLst>
          </p:nvPr>
        </p:nvSpPr>
        <p:spPr bwMode="auto">
          <a:xfrm>
            <a:off x="6434027" y="3673335"/>
            <a:ext cx="752476" cy="755650"/>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1</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7" name="Oval 7" descr="#wm#_48_07_*Z"/>
          <p:cNvSpPr>
            <a:spLocks noChangeArrowheads="1"/>
          </p:cNvSpPr>
          <p:nvPr>
            <p:custDataLst>
              <p:tags r:id="rId2"/>
            </p:custDataLst>
          </p:nvPr>
        </p:nvSpPr>
        <p:spPr bwMode="auto">
          <a:xfrm>
            <a:off x="6348304" y="3882885"/>
            <a:ext cx="336550" cy="336550"/>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9" name="文本框 34"/>
          <p:cNvSpPr txBox="1">
            <a:spLocks noChangeArrowheads="1"/>
          </p:cNvSpPr>
          <p:nvPr>
            <p:custDataLst>
              <p:tags r:id="rId3"/>
            </p:custDataLst>
          </p:nvPr>
        </p:nvSpPr>
        <p:spPr bwMode="auto">
          <a:xfrm>
            <a:off x="8294100" y="3611422"/>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部门定位</a:t>
            </a:r>
          </a:p>
        </p:txBody>
      </p:sp>
      <p:sp>
        <p:nvSpPr>
          <p:cNvPr id="11" name="Oval 6" descr="#wm#_48_07_*Z"/>
          <p:cNvSpPr>
            <a:spLocks noChangeArrowheads="1"/>
          </p:cNvSpPr>
          <p:nvPr>
            <p:custDataLst>
              <p:tags r:id="rId4"/>
            </p:custDataLst>
          </p:nvPr>
        </p:nvSpPr>
        <p:spPr bwMode="auto">
          <a:xfrm>
            <a:off x="6434027" y="5538527"/>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2</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12" name="Oval 7" descr="#wm#_48_07_*Z"/>
          <p:cNvSpPr>
            <a:spLocks noChangeArrowheads="1"/>
          </p:cNvSpPr>
          <p:nvPr>
            <p:custDataLst>
              <p:tags r:id="rId5"/>
            </p:custDataLst>
          </p:nvPr>
        </p:nvSpPr>
        <p:spPr bwMode="auto">
          <a:xfrm>
            <a:off x="6348304" y="5744903"/>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13" name="文本框 38"/>
          <p:cNvSpPr txBox="1">
            <a:spLocks noChangeArrowheads="1"/>
          </p:cNvSpPr>
          <p:nvPr>
            <p:custDataLst>
              <p:tags r:id="rId6"/>
            </p:custDataLst>
          </p:nvPr>
        </p:nvSpPr>
        <p:spPr bwMode="auto">
          <a:xfrm>
            <a:off x="8294100" y="7577105"/>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eaLnBrk="1" hangingPunct="1">
              <a:defRPr sz="4800" b="1">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核心业务流程</a:t>
            </a:r>
          </a:p>
        </p:txBody>
      </p:sp>
      <p:sp>
        <p:nvSpPr>
          <p:cNvPr id="15" name="Oval 6" descr="#wm#_48_07_*Z"/>
          <p:cNvSpPr>
            <a:spLocks noChangeArrowheads="1"/>
          </p:cNvSpPr>
          <p:nvPr>
            <p:custDataLst>
              <p:tags r:id="rId7"/>
            </p:custDataLst>
          </p:nvPr>
        </p:nvSpPr>
        <p:spPr bwMode="auto">
          <a:xfrm>
            <a:off x="6434027" y="7640605"/>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3</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16" name="Oval 7" descr="#wm#_48_07_*Z"/>
          <p:cNvSpPr>
            <a:spLocks noChangeArrowheads="1"/>
          </p:cNvSpPr>
          <p:nvPr>
            <p:custDataLst>
              <p:tags r:id="rId8"/>
            </p:custDataLst>
          </p:nvPr>
        </p:nvSpPr>
        <p:spPr bwMode="auto">
          <a:xfrm>
            <a:off x="6348304" y="7846981"/>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17" name="文本框 43"/>
          <p:cNvSpPr txBox="1">
            <a:spLocks noChangeArrowheads="1"/>
          </p:cNvSpPr>
          <p:nvPr>
            <p:custDataLst>
              <p:tags r:id="rId9"/>
            </p:custDataLst>
          </p:nvPr>
        </p:nvSpPr>
        <p:spPr bwMode="auto">
          <a:xfrm>
            <a:off x="8294100" y="9836712"/>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部门职责与边界</a:t>
            </a:r>
          </a:p>
        </p:txBody>
      </p:sp>
      <p:sp>
        <p:nvSpPr>
          <p:cNvPr id="19" name="Oval 6" descr="#wm#_48_07_*Z"/>
          <p:cNvSpPr>
            <a:spLocks noChangeArrowheads="1"/>
          </p:cNvSpPr>
          <p:nvPr>
            <p:custDataLst>
              <p:tags r:id="rId10"/>
            </p:custDataLst>
          </p:nvPr>
        </p:nvSpPr>
        <p:spPr bwMode="auto">
          <a:xfrm>
            <a:off x="6434027" y="9900212"/>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4</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20" name="Oval 7" descr="#wm#_48_07_*Z"/>
          <p:cNvSpPr>
            <a:spLocks noChangeArrowheads="1"/>
          </p:cNvSpPr>
          <p:nvPr>
            <p:custDataLst>
              <p:tags r:id="rId11"/>
            </p:custDataLst>
          </p:nvPr>
        </p:nvSpPr>
        <p:spPr bwMode="auto">
          <a:xfrm>
            <a:off x="6348304" y="10106588"/>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25" name="文本框 53"/>
          <p:cNvSpPr txBox="1">
            <a:spLocks noChangeArrowheads="1"/>
          </p:cNvSpPr>
          <p:nvPr>
            <p:custDataLst>
              <p:tags r:id="rId12"/>
            </p:custDataLst>
          </p:nvPr>
        </p:nvSpPr>
        <p:spPr bwMode="auto">
          <a:xfrm>
            <a:off x="17036336" y="2795446"/>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组织架构</a:t>
            </a:r>
          </a:p>
        </p:txBody>
      </p:sp>
      <p:sp>
        <p:nvSpPr>
          <p:cNvPr id="27" name="Oval 6" descr="#wm#_48_07_*Z"/>
          <p:cNvSpPr>
            <a:spLocks noChangeArrowheads="1"/>
          </p:cNvSpPr>
          <p:nvPr>
            <p:custDataLst>
              <p:tags r:id="rId13"/>
            </p:custDataLst>
          </p:nvPr>
        </p:nvSpPr>
        <p:spPr bwMode="auto">
          <a:xfrm>
            <a:off x="15176263" y="2858946"/>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5</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28" name="Oval 7" descr="#wm#_48_07_*Z"/>
          <p:cNvSpPr>
            <a:spLocks noChangeArrowheads="1"/>
          </p:cNvSpPr>
          <p:nvPr>
            <p:custDataLst>
              <p:tags r:id="rId14"/>
            </p:custDataLst>
          </p:nvPr>
        </p:nvSpPr>
        <p:spPr bwMode="auto">
          <a:xfrm>
            <a:off x="15090540" y="3065322"/>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29" name="文本框 58"/>
          <p:cNvSpPr txBox="1">
            <a:spLocks noChangeArrowheads="1"/>
          </p:cNvSpPr>
          <p:nvPr>
            <p:custDataLst>
              <p:tags r:id="rId15"/>
            </p:custDataLst>
          </p:nvPr>
        </p:nvSpPr>
        <p:spPr bwMode="auto">
          <a:xfrm>
            <a:off x="17036336" y="4659051"/>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量化评价指标</a:t>
            </a:r>
          </a:p>
        </p:txBody>
      </p:sp>
      <p:sp>
        <p:nvSpPr>
          <p:cNvPr id="30" name="Oval 6" descr="#wm#_48_07_*Z"/>
          <p:cNvSpPr>
            <a:spLocks noChangeArrowheads="1"/>
          </p:cNvSpPr>
          <p:nvPr>
            <p:custDataLst>
              <p:tags r:id="rId16"/>
            </p:custDataLst>
          </p:nvPr>
        </p:nvSpPr>
        <p:spPr bwMode="auto">
          <a:xfrm>
            <a:off x="1472785" y="2479795"/>
            <a:ext cx="3051176" cy="3060700"/>
          </a:xfrm>
          <a:prstGeom prst="ellipse">
            <a:avLst/>
          </a:prstGeom>
          <a:solidFill>
            <a:schemeClr val="accent2">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44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目</a:t>
            </a:r>
            <a:endParaRPr kumimoji="0" lang="zh-CN" altLang="zh-CN" sz="144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Oval 7" descr="#wm#_48_07_*Z"/>
          <p:cNvSpPr>
            <a:spLocks noChangeArrowheads="1"/>
          </p:cNvSpPr>
          <p:nvPr>
            <p:custDataLst>
              <p:tags r:id="rId17"/>
            </p:custDataLst>
          </p:nvPr>
        </p:nvSpPr>
        <p:spPr bwMode="auto">
          <a:xfrm>
            <a:off x="3712632" y="4981388"/>
            <a:ext cx="1854200" cy="1857374"/>
          </a:xfrm>
          <a:prstGeom prst="ellipse">
            <a:avLst/>
          </a:prstGeom>
          <a:solidFill>
            <a:schemeClr val="tx2">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8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Calibri"/>
                <a:sym typeface="Arial" panose="020B0604020202020204" pitchFamily="34" charset="0"/>
              </a:rPr>
              <a:t>录</a:t>
            </a:r>
            <a:endParaRPr kumimoji="0" lang="zh-CN" altLang="zh-CN" sz="8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Calibri"/>
              <a:sym typeface="Arial" panose="020B0604020202020204" pitchFamily="34" charset="0"/>
            </a:endParaRPr>
          </a:p>
        </p:txBody>
      </p:sp>
      <p:sp>
        <p:nvSpPr>
          <p:cNvPr id="32" name="文本框 31"/>
          <p:cNvSpPr txBox="1">
            <a:spLocks noChangeArrowheads="1"/>
          </p:cNvSpPr>
          <p:nvPr>
            <p:custDataLst>
              <p:tags r:id="rId18"/>
            </p:custDataLst>
          </p:nvPr>
        </p:nvSpPr>
        <p:spPr bwMode="auto">
          <a:xfrm>
            <a:off x="2263362" y="5692895"/>
            <a:ext cx="1222374" cy="54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zh-CN" sz="7200" b="0" i="0" u="none" strike="noStrike" kern="0" cap="none" spc="0" normalizeH="0" baseline="0" noProof="0">
                <a:ln>
                  <a:noFill/>
                </a:ln>
                <a:solidFill>
                  <a:srgbClr val="DDDDDD"/>
                </a:solidFill>
                <a:effectLst/>
                <a:uLnTx/>
                <a:uFillTx/>
                <a:latin typeface="华文细黑" panose="02010600040101010101" pitchFamily="2" charset="-122"/>
                <a:ea typeface="华文细黑" panose="02010600040101010101" pitchFamily="2" charset="-122"/>
                <a:cs typeface="Calibri"/>
                <a:sym typeface="Calibri"/>
              </a:rPr>
              <a:t>CONTENTS</a:t>
            </a:r>
            <a:endParaRPr kumimoji="0" lang="zh-CN" altLang="en-US" sz="7200" b="0" i="0" u="none" strike="noStrike" kern="0" cap="none" spc="0" normalizeH="0" baseline="0" noProof="0">
              <a:ln>
                <a:noFill/>
              </a:ln>
              <a:solidFill>
                <a:srgbClr val="DDDDDD"/>
              </a:solidFill>
              <a:effectLst/>
              <a:uLnTx/>
              <a:uFillTx/>
              <a:latin typeface="华文细黑" panose="02010600040101010101" pitchFamily="2" charset="-122"/>
              <a:ea typeface="华文细黑" panose="02010600040101010101" pitchFamily="2" charset="-122"/>
              <a:cs typeface="Calibri"/>
              <a:sym typeface="Calibri"/>
            </a:endParaRPr>
          </a:p>
        </p:txBody>
      </p:sp>
      <p:sp>
        <p:nvSpPr>
          <p:cNvPr id="26" name="Oval 6" descr="#wm#_48_07_*Z"/>
          <p:cNvSpPr>
            <a:spLocks noChangeArrowheads="1"/>
          </p:cNvSpPr>
          <p:nvPr>
            <p:custDataLst>
              <p:tags r:id="rId19"/>
            </p:custDataLst>
          </p:nvPr>
        </p:nvSpPr>
        <p:spPr bwMode="auto">
          <a:xfrm>
            <a:off x="15242160" y="4722551"/>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6</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33" name="Oval 7" descr="#wm#_48_07_*Z"/>
          <p:cNvSpPr>
            <a:spLocks noChangeArrowheads="1"/>
          </p:cNvSpPr>
          <p:nvPr>
            <p:custDataLst>
              <p:tags r:id="rId20"/>
            </p:custDataLst>
          </p:nvPr>
        </p:nvSpPr>
        <p:spPr bwMode="auto">
          <a:xfrm>
            <a:off x="15156437" y="4928927"/>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34" name="文本框 38"/>
          <p:cNvSpPr txBox="1">
            <a:spLocks noChangeArrowheads="1"/>
          </p:cNvSpPr>
          <p:nvPr>
            <p:custDataLst>
              <p:tags r:id="rId21"/>
            </p:custDataLst>
          </p:nvPr>
        </p:nvSpPr>
        <p:spPr bwMode="auto">
          <a:xfrm>
            <a:off x="8294100" y="5475027"/>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对公司的核心价值</a:t>
            </a:r>
            <a:endParaRPr kumimoji="0" lang="zh-CN" altLang="en-US"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p:txBody>
      </p:sp>
      <p:sp>
        <p:nvSpPr>
          <p:cNvPr id="35" name="文本框 58"/>
          <p:cNvSpPr txBox="1">
            <a:spLocks noChangeArrowheads="1"/>
          </p:cNvSpPr>
          <p:nvPr>
            <p:custDataLst>
              <p:tags r:id="rId22"/>
            </p:custDataLst>
          </p:nvPr>
        </p:nvSpPr>
        <p:spPr bwMode="auto">
          <a:xfrm>
            <a:off x="17044027" y="6761129"/>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部门年度例行项目</a:t>
            </a:r>
          </a:p>
        </p:txBody>
      </p:sp>
      <p:sp>
        <p:nvSpPr>
          <p:cNvPr id="36" name="Oval 6" descr="#wm#_48_07_*Z"/>
          <p:cNvSpPr>
            <a:spLocks noChangeArrowheads="1"/>
          </p:cNvSpPr>
          <p:nvPr>
            <p:custDataLst>
              <p:tags r:id="rId23"/>
            </p:custDataLst>
          </p:nvPr>
        </p:nvSpPr>
        <p:spPr bwMode="auto">
          <a:xfrm>
            <a:off x="15249851" y="6824629"/>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7</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37" name="Oval 7" descr="#wm#_48_07_*Z"/>
          <p:cNvSpPr>
            <a:spLocks noChangeArrowheads="1"/>
          </p:cNvSpPr>
          <p:nvPr>
            <p:custDataLst>
              <p:tags r:id="rId24"/>
            </p:custDataLst>
          </p:nvPr>
        </p:nvSpPr>
        <p:spPr bwMode="auto">
          <a:xfrm>
            <a:off x="15164128" y="7031005"/>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38" name="文本框 58">
            <a:extLst>
              <a:ext uri="{FF2B5EF4-FFF2-40B4-BE49-F238E27FC236}">
                <a16:creationId xmlns:a16="http://schemas.microsoft.com/office/drawing/2014/main" id="{5A229955-04D9-4849-950D-7FCCAB97770B}"/>
              </a:ext>
            </a:extLst>
          </p:cNvPr>
          <p:cNvSpPr txBox="1">
            <a:spLocks noChangeArrowheads="1"/>
          </p:cNvSpPr>
          <p:nvPr>
            <p:custDataLst>
              <p:tags r:id="rId25"/>
            </p:custDataLst>
          </p:nvPr>
        </p:nvSpPr>
        <p:spPr bwMode="auto">
          <a:xfrm>
            <a:off x="17049629" y="9020736"/>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核心资源和能力</a:t>
            </a:r>
          </a:p>
        </p:txBody>
      </p:sp>
      <p:sp>
        <p:nvSpPr>
          <p:cNvPr id="39" name="Oval 6" descr="#wm#_48_07_*Z">
            <a:extLst>
              <a:ext uri="{FF2B5EF4-FFF2-40B4-BE49-F238E27FC236}">
                <a16:creationId xmlns:a16="http://schemas.microsoft.com/office/drawing/2014/main" id="{E16795E6-4795-4A43-8A33-C7817FBFA6AD}"/>
              </a:ext>
            </a:extLst>
          </p:cNvPr>
          <p:cNvSpPr>
            <a:spLocks noChangeArrowheads="1"/>
          </p:cNvSpPr>
          <p:nvPr>
            <p:custDataLst>
              <p:tags r:id="rId26"/>
            </p:custDataLst>
          </p:nvPr>
        </p:nvSpPr>
        <p:spPr bwMode="auto">
          <a:xfrm>
            <a:off x="15255453" y="9084236"/>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8</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40" name="Oval 7" descr="#wm#_48_07_*Z">
            <a:extLst>
              <a:ext uri="{FF2B5EF4-FFF2-40B4-BE49-F238E27FC236}">
                <a16:creationId xmlns:a16="http://schemas.microsoft.com/office/drawing/2014/main" id="{57B30C76-C322-459A-BCEE-29C35B535F02}"/>
              </a:ext>
            </a:extLst>
          </p:cNvPr>
          <p:cNvSpPr>
            <a:spLocks noChangeArrowheads="1"/>
          </p:cNvSpPr>
          <p:nvPr>
            <p:custDataLst>
              <p:tags r:id="rId27"/>
            </p:custDataLst>
          </p:nvPr>
        </p:nvSpPr>
        <p:spPr bwMode="auto">
          <a:xfrm>
            <a:off x="15169730" y="9290612"/>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41" name="Oval 6" descr="#wm#_48_07_*Z">
            <a:extLst>
              <a:ext uri="{FF2B5EF4-FFF2-40B4-BE49-F238E27FC236}">
                <a16:creationId xmlns:a16="http://schemas.microsoft.com/office/drawing/2014/main" id="{EF662FFF-B705-4F73-87A9-645ED1B60220}"/>
              </a:ext>
            </a:extLst>
          </p:cNvPr>
          <p:cNvSpPr>
            <a:spLocks noChangeArrowheads="1"/>
          </p:cNvSpPr>
          <p:nvPr>
            <p:custDataLst>
              <p:tags r:id="rId28"/>
            </p:custDataLst>
          </p:nvPr>
        </p:nvSpPr>
        <p:spPr bwMode="auto">
          <a:xfrm>
            <a:off x="15324712" y="11343843"/>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9</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42" name="文本框 58">
            <a:extLst>
              <a:ext uri="{FF2B5EF4-FFF2-40B4-BE49-F238E27FC236}">
                <a16:creationId xmlns:a16="http://schemas.microsoft.com/office/drawing/2014/main" id="{29B16CD5-908F-46AD-8A51-72AA21D90A29}"/>
              </a:ext>
            </a:extLst>
          </p:cNvPr>
          <p:cNvSpPr txBox="1">
            <a:spLocks noChangeArrowheads="1"/>
          </p:cNvSpPr>
          <p:nvPr>
            <p:custDataLst>
              <p:tags r:id="rId29"/>
            </p:custDataLst>
          </p:nvPr>
        </p:nvSpPr>
        <p:spPr bwMode="auto">
          <a:xfrm>
            <a:off x="17036336" y="11280343"/>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Calibri"/>
                <a:sym typeface="Calibri"/>
              </a:rPr>
              <a:t>部门核心价值观</a:t>
            </a:r>
          </a:p>
        </p:txBody>
      </p:sp>
    </p:spTree>
    <p:extLst>
      <p:ext uri="{BB962C8B-B14F-4D97-AF65-F5344CB8AC3E}">
        <p14:creationId xmlns:p14="http://schemas.microsoft.com/office/powerpoint/2010/main" val="39008488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958752" y="2249488"/>
            <a:ext cx="22466496" cy="11089232"/>
          </a:xfrm>
          <a:custGeom>
            <a:avLst/>
            <a:gdLst>
              <a:gd name="connsiteX0" fmla="*/ 7372350 w 11239500"/>
              <a:gd name="connsiteY0" fmla="*/ 0 h 5848350"/>
              <a:gd name="connsiteX1" fmla="*/ 11239500 w 11239500"/>
              <a:gd name="connsiteY1" fmla="*/ 0 h 5848350"/>
              <a:gd name="connsiteX2" fmla="*/ 11239500 w 11239500"/>
              <a:gd name="connsiteY2" fmla="*/ 5848350 h 5848350"/>
              <a:gd name="connsiteX3" fmla="*/ 7372350 w 11239500"/>
              <a:gd name="connsiteY3" fmla="*/ 5848350 h 5848350"/>
              <a:gd name="connsiteX4" fmla="*/ 7372350 w 11239500"/>
              <a:gd name="connsiteY4" fmla="*/ 5726938 h 5848350"/>
              <a:gd name="connsiteX5" fmla="*/ 11118088 w 11239500"/>
              <a:gd name="connsiteY5" fmla="*/ 5726938 h 5848350"/>
              <a:gd name="connsiteX6" fmla="*/ 11118088 w 11239500"/>
              <a:gd name="connsiteY6" fmla="*/ 121412 h 5848350"/>
              <a:gd name="connsiteX7" fmla="*/ 7372350 w 11239500"/>
              <a:gd name="connsiteY7" fmla="*/ 121412 h 5848350"/>
              <a:gd name="connsiteX8" fmla="*/ 0 w 11239500"/>
              <a:gd name="connsiteY8" fmla="*/ 0 h 5848350"/>
              <a:gd name="connsiteX9" fmla="*/ 3867150 w 11239500"/>
              <a:gd name="connsiteY9" fmla="*/ 0 h 5848350"/>
              <a:gd name="connsiteX10" fmla="*/ 3867150 w 11239500"/>
              <a:gd name="connsiteY10" fmla="*/ 121412 h 5848350"/>
              <a:gd name="connsiteX11" fmla="*/ 121412 w 11239500"/>
              <a:gd name="connsiteY11" fmla="*/ 121412 h 5848350"/>
              <a:gd name="connsiteX12" fmla="*/ 121412 w 11239500"/>
              <a:gd name="connsiteY12" fmla="*/ 5726938 h 5848350"/>
              <a:gd name="connsiteX13" fmla="*/ 3867150 w 11239500"/>
              <a:gd name="connsiteY13" fmla="*/ 5726938 h 5848350"/>
              <a:gd name="connsiteX14" fmla="*/ 3867150 w 11239500"/>
              <a:gd name="connsiteY14" fmla="*/ 5848350 h 5848350"/>
              <a:gd name="connsiteX15" fmla="*/ 0 w 11239500"/>
              <a:gd name="connsiteY15" fmla="*/ 5848350 h 584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39500" h="5848350">
                <a:moveTo>
                  <a:pt x="7372350" y="0"/>
                </a:moveTo>
                <a:lnTo>
                  <a:pt x="11239500" y="0"/>
                </a:lnTo>
                <a:lnTo>
                  <a:pt x="11239500" y="5848350"/>
                </a:lnTo>
                <a:lnTo>
                  <a:pt x="7372350" y="5848350"/>
                </a:lnTo>
                <a:lnTo>
                  <a:pt x="7372350" y="5726938"/>
                </a:lnTo>
                <a:lnTo>
                  <a:pt x="11118088" y="5726938"/>
                </a:lnTo>
                <a:lnTo>
                  <a:pt x="11118088" y="121412"/>
                </a:lnTo>
                <a:lnTo>
                  <a:pt x="7372350" y="121412"/>
                </a:lnTo>
                <a:close/>
                <a:moveTo>
                  <a:pt x="0" y="0"/>
                </a:moveTo>
                <a:lnTo>
                  <a:pt x="3867150" y="0"/>
                </a:lnTo>
                <a:lnTo>
                  <a:pt x="3867150" y="121412"/>
                </a:lnTo>
                <a:lnTo>
                  <a:pt x="121412" y="121412"/>
                </a:lnTo>
                <a:lnTo>
                  <a:pt x="121412" y="5726938"/>
                </a:lnTo>
                <a:lnTo>
                  <a:pt x="3867150" y="5726938"/>
                </a:lnTo>
                <a:lnTo>
                  <a:pt x="3867150" y="5848350"/>
                </a:lnTo>
                <a:lnTo>
                  <a:pt x="0" y="5848350"/>
                </a:lnTo>
                <a:close/>
              </a:path>
            </a:pathLst>
          </a:custGeom>
          <a:solidFill>
            <a:schemeClr val="bg1">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 name="文本框 3"/>
          <p:cNvSpPr txBox="1"/>
          <p:nvPr/>
        </p:nvSpPr>
        <p:spPr>
          <a:xfrm>
            <a:off x="10197851" y="1994244"/>
            <a:ext cx="3988298" cy="923330"/>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5400" b="1" spc="400">
                <a:latin typeface="Agency FB" panose="020B0503020202020204" pitchFamily="34" charset="0"/>
              </a:rPr>
              <a:t>部门定位</a:t>
            </a:r>
            <a:endParaRPr lang="en-US" altLang="zh-CN" sz="5400" b="1" spc="400">
              <a:latin typeface="Agency FB" panose="020B0503020202020204" pitchFamily="34" charset="0"/>
            </a:endParaRPr>
          </a:p>
        </p:txBody>
      </p:sp>
      <p:sp>
        <p:nvSpPr>
          <p:cNvPr id="6"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部门定位</a:t>
            </a:r>
          </a:p>
        </p:txBody>
      </p:sp>
      <p:sp>
        <p:nvSpPr>
          <p:cNvPr id="18" name="矩形 17"/>
          <p:cNvSpPr/>
          <p:nvPr/>
        </p:nvSpPr>
        <p:spPr>
          <a:xfrm>
            <a:off x="4421470" y="6127323"/>
            <a:ext cx="15541059" cy="2308324"/>
          </a:xfrm>
          <a:prstGeom prst="rect">
            <a:avLst/>
          </a:prstGeom>
        </p:spPr>
        <p:txBody>
          <a:bodyPr wrap="square" anchor="t">
            <a:spAutoFit/>
          </a:bodyPr>
          <a:lstStyle/>
          <a:p>
            <a:pPr algn="ctr"/>
            <a:r>
              <a:rPr lang="zh-CN" altLang="en-US" sz="7200">
                <a:solidFill>
                  <a:schemeClr val="tx1"/>
                </a:solidFill>
                <a:latin typeface="微软雅黑" panose="020B0503020204020204" pitchFamily="34" charset="-122"/>
                <a:ea typeface="微软雅黑" panose="020B0503020204020204" pitchFamily="34" charset="-122"/>
              </a:rPr>
              <a:t>公司</a:t>
            </a:r>
            <a:r>
              <a:rPr lang="zh-CN" altLang="en-US" sz="7200" b="1">
                <a:solidFill>
                  <a:srgbClr val="E83B45"/>
                </a:solidFill>
                <a:latin typeface="微软雅黑" panose="020B0503020204020204" pitchFamily="34" charset="-122"/>
                <a:ea typeface="微软雅黑" panose="020B0503020204020204" pitchFamily="34" charset="-122"/>
              </a:rPr>
              <a:t>安全高效</a:t>
            </a:r>
            <a:r>
              <a:rPr lang="zh-CN" altLang="en-US" sz="7200">
                <a:solidFill>
                  <a:schemeClr val="tx1"/>
                </a:solidFill>
                <a:latin typeface="微软雅黑" panose="020B0503020204020204" pitchFamily="34" charset="-122"/>
                <a:ea typeface="微软雅黑" panose="020B0503020204020204" pitchFamily="34" charset="-122"/>
              </a:rPr>
              <a:t>运作</a:t>
            </a:r>
            <a:endParaRPr lang="zh-CN" sz="7200">
              <a:latin typeface="微软雅黑" panose="020B0503020204020204" pitchFamily="34" charset="-122"/>
              <a:ea typeface="微软雅黑" panose="020B0503020204020204" pitchFamily="34" charset="-122"/>
            </a:endParaRPr>
          </a:p>
          <a:p>
            <a:pPr algn="ctr"/>
            <a:r>
              <a:rPr lang="zh-CN" altLang="en-US" sz="7200">
                <a:solidFill>
                  <a:schemeClr val="tx1"/>
                </a:solidFill>
                <a:latin typeface="微软雅黑" panose="020B0503020204020204" pitchFamily="34" charset="-122"/>
                <a:ea typeface="微软雅黑" panose="020B0503020204020204" pitchFamily="34" charset="-122"/>
              </a:rPr>
              <a:t>的统筹推动者</a:t>
            </a:r>
            <a:endParaRPr lang="zh-CN" sz="7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22469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组织核心价值</a:t>
            </a:r>
          </a:p>
        </p:txBody>
      </p:sp>
      <p:sp>
        <p:nvSpPr>
          <p:cNvPr id="7" name="L 形 6"/>
          <p:cNvSpPr/>
          <p:nvPr/>
        </p:nvSpPr>
        <p:spPr>
          <a:xfrm rot="16200000">
            <a:off x="4212965" y="6804737"/>
            <a:ext cx="3898467" cy="538323"/>
          </a:xfrm>
          <a:prstGeom prst="corner">
            <a:avLst>
              <a:gd name="adj1" fmla="val 166398"/>
              <a:gd name="adj2" fmla="val 16110"/>
            </a:avLst>
          </a:prstGeom>
          <a:solidFill>
            <a:schemeClr val="accent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矩形 7"/>
          <p:cNvSpPr/>
          <p:nvPr/>
        </p:nvSpPr>
        <p:spPr>
          <a:xfrm>
            <a:off x="2476522" y="6439961"/>
            <a:ext cx="3057248" cy="1232710"/>
          </a:xfrm>
          <a:prstGeom prst="rect">
            <a:avLst/>
          </a:prstGeom>
        </p:spPr>
        <p:txBody>
          <a:bodyPr wrap="none">
            <a:spAutoFit/>
          </a:bodyPr>
          <a:lstStyle/>
          <a:p>
            <a:pPr algn="ctr">
              <a:lnSpc>
                <a:spcPct val="150000"/>
              </a:lnSpc>
            </a:pPr>
            <a:r>
              <a:rPr lang="zh-CN" altLang="en-US" sz="5600" b="1">
                <a:solidFill>
                  <a:schemeClr val="accent6"/>
                </a:solidFill>
                <a:latin typeface="微软雅黑" pitchFamily="34" charset="-122"/>
                <a:ea typeface="微软雅黑" pitchFamily="34" charset="-122"/>
              </a:rPr>
              <a:t>核心价值</a:t>
            </a:r>
            <a:endParaRPr lang="en-US" altLang="zh-CN" sz="5600" b="1">
              <a:solidFill>
                <a:schemeClr val="accent6"/>
              </a:solidFill>
              <a:latin typeface="微软雅黑" pitchFamily="34" charset="-122"/>
              <a:ea typeface="微软雅黑" pitchFamily="34" charset="-122"/>
            </a:endParaRPr>
          </a:p>
        </p:txBody>
      </p:sp>
      <p:sp>
        <p:nvSpPr>
          <p:cNvPr id="6" name="矩形 5"/>
          <p:cNvSpPr/>
          <p:nvPr/>
        </p:nvSpPr>
        <p:spPr>
          <a:xfrm>
            <a:off x="7255508" y="4877014"/>
            <a:ext cx="13105456" cy="4393767"/>
          </a:xfrm>
          <a:prstGeom prst="rect">
            <a:avLst/>
          </a:prstGeom>
        </p:spPr>
        <p:txBody>
          <a:bodyPr wrap="square" anchor="t">
            <a:spAutoFit/>
          </a:bodyPr>
          <a:lstStyle/>
          <a:p>
            <a:pPr>
              <a:lnSpc>
                <a:spcPct val="150000"/>
              </a:lnSpc>
            </a:pPr>
            <a:r>
              <a:rPr lang="zh-CN" altLang="en-US" sz="4800">
                <a:solidFill>
                  <a:schemeClr val="tx1"/>
                </a:solidFill>
                <a:latin typeface="微软雅黑" panose="020B0503020204020204" pitchFamily="34" charset="-122"/>
                <a:ea typeface="微软雅黑" panose="020B0503020204020204" pitchFamily="34" charset="-122"/>
              </a:rPr>
              <a:t>       根据公司发展战略，辅助构建</a:t>
            </a:r>
            <a:r>
              <a:rPr lang="zh-CN" altLang="en-US" sz="4800">
                <a:solidFill>
                  <a:schemeClr val="accent2"/>
                </a:solidFill>
                <a:latin typeface="微软雅黑" panose="020B0503020204020204" pitchFamily="34" charset="-122"/>
                <a:ea typeface="微软雅黑" panose="020B0503020204020204" pitchFamily="34" charset="-122"/>
              </a:rPr>
              <a:t>管理规则与信息技术相结合</a:t>
            </a:r>
            <a:r>
              <a:rPr lang="zh-CN" altLang="en-US" sz="4800">
                <a:solidFill>
                  <a:schemeClr val="tx1"/>
                </a:solidFill>
                <a:latin typeface="微软雅黑" panose="020B0503020204020204" pitchFamily="34" charset="-122"/>
                <a:ea typeface="微软雅黑" panose="020B0503020204020204" pitchFamily="34" charset="-122"/>
              </a:rPr>
              <a:t>的内部控制</a:t>
            </a:r>
            <a:r>
              <a:rPr lang="zh-CN" altLang="zh-CN" sz="4800">
                <a:solidFill>
                  <a:schemeClr val="tx1"/>
                </a:solidFill>
                <a:latin typeface="微软雅黑" panose="020B0503020204020204" pitchFamily="34" charset="-122"/>
                <a:ea typeface="微软雅黑" panose="020B0503020204020204" pitchFamily="34" charset="-122"/>
              </a:rPr>
              <a:t>体系，推动</a:t>
            </a:r>
            <a:r>
              <a:rPr lang="zh-CN" altLang="en-US" sz="4800">
                <a:solidFill>
                  <a:schemeClr val="tx1"/>
                </a:solidFill>
                <a:latin typeface="微软雅黑" panose="020B0503020204020204" pitchFamily="34" charset="-122"/>
                <a:ea typeface="微软雅黑" panose="020B0503020204020204" pitchFamily="34" charset="-122"/>
              </a:rPr>
              <a:t>持续优化并监察落地执行，</a:t>
            </a:r>
            <a:r>
              <a:rPr lang="zh-CN" altLang="zh-CN" sz="4800">
                <a:solidFill>
                  <a:schemeClr val="tx1"/>
                </a:solidFill>
                <a:latin typeface="微软雅黑" panose="020B0503020204020204" pitchFamily="34" charset="-122"/>
                <a:ea typeface="微软雅黑" panose="020B0503020204020204" pitchFamily="34" charset="-122"/>
              </a:rPr>
              <a:t>确保公司在</a:t>
            </a:r>
            <a:r>
              <a:rPr lang="zh-CN" altLang="zh-CN" sz="4800">
                <a:solidFill>
                  <a:srgbClr val="E83B45"/>
                </a:solidFill>
                <a:latin typeface="微软雅黑" panose="020B0503020204020204" pitchFamily="34" charset="-122"/>
                <a:ea typeface="微软雅黑" panose="020B0503020204020204" pitchFamily="34" charset="-122"/>
              </a:rPr>
              <a:t>安全</a:t>
            </a:r>
            <a:r>
              <a:rPr lang="zh-CN" altLang="zh-CN" sz="4800">
                <a:solidFill>
                  <a:schemeClr val="tx1"/>
                </a:solidFill>
                <a:latin typeface="微软雅黑" panose="020B0503020204020204" pitchFamily="34" charset="-122"/>
                <a:ea typeface="微软雅黑" panose="020B0503020204020204" pitchFamily="34" charset="-122"/>
              </a:rPr>
              <a:t>可控的前提下</a:t>
            </a:r>
            <a:r>
              <a:rPr lang="zh-CN" altLang="en-US" sz="4800">
                <a:solidFill>
                  <a:schemeClr val="tx1"/>
                </a:solidFill>
                <a:latin typeface="微软雅黑" panose="020B0503020204020204" pitchFamily="34" charset="-122"/>
                <a:ea typeface="微软雅黑" panose="020B0503020204020204" pitchFamily="34" charset="-122"/>
              </a:rPr>
              <a:t>有序</a:t>
            </a:r>
            <a:r>
              <a:rPr lang="zh-CN" altLang="zh-CN" sz="4800">
                <a:solidFill>
                  <a:schemeClr val="tx1"/>
                </a:solidFill>
                <a:latin typeface="微软雅黑" panose="020B0503020204020204" pitchFamily="34" charset="-122"/>
                <a:ea typeface="微软雅黑" panose="020B0503020204020204" pitchFamily="34" charset="-122"/>
              </a:rPr>
              <a:t>高效运作。</a:t>
            </a:r>
            <a:endParaRPr lang="en-US" altLang="zh-CN" sz="4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9764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3"/>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a:buFont typeface="Wingdings" panose="05000000000000000000" pitchFamily="2" charset="2"/>
              <a:buChar char="u"/>
            </a:pPr>
            <a:r>
              <a:rPr lang="zh-CN" altLang="en-US" b="1">
                <a:solidFill>
                  <a:srgbClr val="E83B45"/>
                </a:solidFill>
                <a:cs typeface="Calibri"/>
              </a:rPr>
              <a:t>核心业务流程</a:t>
            </a:r>
          </a:p>
        </p:txBody>
      </p:sp>
      <p:sp>
        <p:nvSpPr>
          <p:cNvPr id="37" name="圆角矩形 24">
            <a:extLst>
              <a:ext uri="{FF2B5EF4-FFF2-40B4-BE49-F238E27FC236}">
                <a16:creationId xmlns:a16="http://schemas.microsoft.com/office/drawing/2014/main" id="{BEC6F691-BA51-4754-9563-2CE2A6156433}"/>
              </a:ext>
            </a:extLst>
          </p:cNvPr>
          <p:cNvSpPr/>
          <p:nvPr/>
        </p:nvSpPr>
        <p:spPr bwMode="auto">
          <a:xfrm>
            <a:off x="806035" y="2772330"/>
            <a:ext cx="2861983" cy="785893"/>
          </a:xfrm>
          <a:prstGeom prst="roundRect">
            <a:avLst>
              <a:gd name="adj" fmla="val 50000"/>
            </a:avLst>
          </a:prstGeom>
          <a:solidFill>
            <a:srgbClr val="E83B45"/>
          </a:solidFill>
          <a:ln w="38100" cap="flat" cmpd="sng" algn="ctr">
            <a:solidFill>
              <a:srgbClr val="FFFFFF"/>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8" eaLnBrk="0" fontAlgn="base" hangingPunct="1">
              <a:spcBef>
                <a:spcPct val="0"/>
              </a:spcBef>
              <a:spcAft>
                <a:spcPct val="0"/>
              </a:spcAft>
              <a:defRPr/>
            </a:pPr>
            <a:r>
              <a:rPr lang="zh-CN" altLang="en-US" sz="2800" b="1" kern="1200">
                <a:ln w="0"/>
                <a:solidFill>
                  <a:srgbClr val="FFFFFF"/>
                </a:solidFill>
                <a:latin typeface="微软雅黑" pitchFamily="34" charset="-122"/>
                <a:ea typeface="微软雅黑" pitchFamily="34" charset="-122"/>
                <a:cs typeface="Calibri"/>
              </a:rPr>
              <a:t>公司战略</a:t>
            </a:r>
          </a:p>
        </p:txBody>
      </p:sp>
      <p:cxnSp>
        <p:nvCxnSpPr>
          <p:cNvPr id="66" name="肘形连接符 19">
            <a:extLst>
              <a:ext uri="{FF2B5EF4-FFF2-40B4-BE49-F238E27FC236}">
                <a16:creationId xmlns:a16="http://schemas.microsoft.com/office/drawing/2014/main" id="{635E48AD-DB99-4762-BD5A-72C4FF41F118}"/>
              </a:ext>
            </a:extLst>
          </p:cNvPr>
          <p:cNvCxnSpPr>
            <a:cxnSpLocks/>
            <a:stCxn id="102" idx="2"/>
          </p:cNvCxnSpPr>
          <p:nvPr/>
        </p:nvCxnSpPr>
        <p:spPr>
          <a:xfrm rot="5400000" flipH="1">
            <a:off x="13080268" y="2434328"/>
            <a:ext cx="46471" cy="15595718"/>
          </a:xfrm>
          <a:prstGeom prst="bentConnector4">
            <a:avLst>
              <a:gd name="adj1" fmla="val -2584528"/>
              <a:gd name="adj2" fmla="val 100144"/>
            </a:avLst>
          </a:prstGeom>
          <a:ln w="1905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3443AED-DD9A-4106-8F15-B12998820F62}"/>
              </a:ext>
            </a:extLst>
          </p:cNvPr>
          <p:cNvCxnSpPr>
            <a:cxnSpLocks/>
          </p:cNvCxnSpPr>
          <p:nvPr/>
        </p:nvCxnSpPr>
        <p:spPr>
          <a:xfrm>
            <a:off x="1882518" y="3589108"/>
            <a:ext cx="0" cy="558755"/>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6823E7CF-D6B4-4A70-A62D-740D17149FDB}"/>
              </a:ext>
            </a:extLst>
          </p:cNvPr>
          <p:cNvSpPr/>
          <p:nvPr/>
        </p:nvSpPr>
        <p:spPr>
          <a:xfrm>
            <a:off x="1196648" y="4147863"/>
            <a:ext cx="1686068" cy="915014"/>
          </a:xfrm>
          <a:prstGeom prst="rect">
            <a:avLst/>
          </a:prstGeom>
          <a:solidFill>
            <a:schemeClr val="bg1"/>
          </a:solidFill>
          <a:ln w="635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78" tIns="182878" rIns="182878" bIns="182878" numCol="1" spcCol="38100" rtlCol="0" anchor="ctr">
            <a:noAutofit/>
          </a:bodyPr>
          <a:lstStyle/>
          <a:p>
            <a:pPr algn="ctr" defTabSz="3657508">
              <a:defRPr/>
            </a:pPr>
            <a:r>
              <a:rPr lang="zh-CN" altLang="en-US" sz="2000" b="1" kern="1200" dirty="0">
                <a:solidFill>
                  <a:srgbClr val="000000"/>
                </a:solidFill>
                <a:latin typeface="微软雅黑" panose="020B0503020204020204" pitchFamily="34" charset="-122"/>
                <a:ea typeface="微软雅黑" panose="020B0503020204020204" pitchFamily="34" charset="-122"/>
              </a:rPr>
              <a:t>战略承接</a:t>
            </a:r>
            <a:endParaRPr lang="en-US" altLang="zh-CN" sz="2000" b="1" kern="1200" dirty="0">
              <a:solidFill>
                <a:srgbClr val="000000"/>
              </a:solidFill>
              <a:latin typeface="微软雅黑" panose="020B0503020204020204" pitchFamily="34" charset="-122"/>
              <a:ea typeface="微软雅黑" panose="020B0503020204020204" pitchFamily="34" charset="-122"/>
            </a:endParaRPr>
          </a:p>
        </p:txBody>
      </p:sp>
      <p:cxnSp>
        <p:nvCxnSpPr>
          <p:cNvPr id="31" name="直接箭头连接符 30">
            <a:extLst>
              <a:ext uri="{FF2B5EF4-FFF2-40B4-BE49-F238E27FC236}">
                <a16:creationId xmlns:a16="http://schemas.microsoft.com/office/drawing/2014/main" id="{4F59B75B-1B95-4595-83F1-011A8CE1B15E}"/>
              </a:ext>
            </a:extLst>
          </p:cNvPr>
          <p:cNvCxnSpPr>
            <a:cxnSpLocks/>
          </p:cNvCxnSpPr>
          <p:nvPr/>
        </p:nvCxnSpPr>
        <p:spPr>
          <a:xfrm>
            <a:off x="2882716" y="4723048"/>
            <a:ext cx="460257"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F6BC488A-279A-4634-ADB1-0E3F3DE7C852}"/>
              </a:ext>
            </a:extLst>
          </p:cNvPr>
          <p:cNvSpPr/>
          <p:nvPr/>
        </p:nvSpPr>
        <p:spPr>
          <a:xfrm>
            <a:off x="3365708" y="5181766"/>
            <a:ext cx="3589678"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400">
              <a:solidFill>
                <a:schemeClr val="tx1"/>
              </a:solidFill>
              <a:latin typeface="Arial"/>
              <a:ea typeface="微软雅黑"/>
            </a:endParaRPr>
          </a:p>
        </p:txBody>
      </p:sp>
      <p:sp>
        <p:nvSpPr>
          <p:cNvPr id="34" name="圆角矩形 33"/>
          <p:cNvSpPr/>
          <p:nvPr/>
        </p:nvSpPr>
        <p:spPr>
          <a:xfrm>
            <a:off x="3694256" y="6902256"/>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a:lnSpc>
                <a:spcPct val="90000"/>
              </a:lnSpc>
              <a:spcBef>
                <a:spcPct val="0"/>
              </a:spcBef>
              <a:spcAft>
                <a:spcPct val="35000"/>
              </a:spcAft>
            </a:pPr>
            <a:r>
              <a:rPr lang="zh-CN" altLang="en-US" sz="2000" kern="1200">
                <a:solidFill>
                  <a:schemeClr val="accent2"/>
                </a:solidFill>
              </a:rPr>
              <a:t>信息技术风险</a:t>
            </a:r>
            <a:r>
              <a:rPr lang="zh-CN" altLang="en-US" sz="2000" kern="1200" dirty="0">
                <a:solidFill>
                  <a:schemeClr val="accent2"/>
                </a:solidFill>
              </a:rPr>
              <a:t>识别分析</a:t>
            </a:r>
            <a:endParaRPr lang="zh-CN" sz="2000" kern="1200" dirty="0">
              <a:solidFill>
                <a:schemeClr val="accent2"/>
              </a:solidFill>
            </a:endParaRPr>
          </a:p>
        </p:txBody>
      </p:sp>
      <p:sp>
        <p:nvSpPr>
          <p:cNvPr id="36" name="圆角矩形 35"/>
          <p:cNvSpPr/>
          <p:nvPr/>
        </p:nvSpPr>
        <p:spPr>
          <a:xfrm>
            <a:off x="3668019" y="5832079"/>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rtl="0">
              <a:lnSpc>
                <a:spcPct val="90000"/>
              </a:lnSpc>
              <a:spcBef>
                <a:spcPct val="0"/>
              </a:spcBef>
              <a:spcAft>
                <a:spcPct val="35000"/>
              </a:spcAft>
            </a:pPr>
            <a:r>
              <a:rPr lang="zh-CN" altLang="en-US" sz="2000" kern="1200">
                <a:solidFill>
                  <a:schemeClr val="accent2"/>
                </a:solidFill>
              </a:rPr>
              <a:t>内部管理</a:t>
            </a:r>
            <a:r>
              <a:rPr lang="zh-CN" altLang="en-US" sz="2000" kern="1200" dirty="0">
                <a:solidFill>
                  <a:schemeClr val="accent2"/>
                </a:solidFill>
              </a:rPr>
              <a:t>风险识别分析</a:t>
            </a:r>
            <a:endParaRPr lang="zh-CN" sz="2000" kern="1200" dirty="0">
              <a:solidFill>
                <a:schemeClr val="accent2"/>
              </a:solidFill>
            </a:endParaRPr>
          </a:p>
        </p:txBody>
      </p:sp>
      <p:sp>
        <p:nvSpPr>
          <p:cNvPr id="108" name="圆角矩形 26">
            <a:extLst>
              <a:ext uri="{FF2B5EF4-FFF2-40B4-BE49-F238E27FC236}">
                <a16:creationId xmlns:a16="http://schemas.microsoft.com/office/drawing/2014/main" id="{B7014D53-5FB1-4CC6-B33B-F0C203253192}"/>
              </a:ext>
            </a:extLst>
          </p:cNvPr>
          <p:cNvSpPr/>
          <p:nvPr/>
        </p:nvSpPr>
        <p:spPr bwMode="auto">
          <a:xfrm>
            <a:off x="3359935" y="4066833"/>
            <a:ext cx="3589678"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defRPr/>
            </a:pPr>
            <a:r>
              <a:rPr lang="zh-CN" altLang="en-US" sz="2000" b="1" kern="1200">
                <a:solidFill>
                  <a:schemeClr val="bg1"/>
                </a:solidFill>
              </a:rPr>
              <a:t>控制体系</a:t>
            </a:r>
            <a:br>
              <a:rPr lang="en-US" altLang="zh-CN" sz="2000" b="1" kern="1200">
                <a:solidFill>
                  <a:schemeClr val="bg1"/>
                </a:solidFill>
              </a:rPr>
            </a:br>
            <a:r>
              <a:rPr lang="zh-CN" altLang="en-US" sz="2000" b="1" kern="1200">
                <a:solidFill>
                  <a:schemeClr val="bg1"/>
                </a:solidFill>
              </a:rPr>
              <a:t>风险评估与提效机会识别</a:t>
            </a:r>
            <a:endParaRPr lang="zh-CN" altLang="zh-CN" sz="2000" b="1" kern="1200" dirty="0">
              <a:solidFill>
                <a:schemeClr val="bg1"/>
              </a:solidFill>
            </a:endParaRPr>
          </a:p>
        </p:txBody>
      </p:sp>
      <p:sp>
        <p:nvSpPr>
          <p:cNvPr id="102" name="矩形 101">
            <a:extLst>
              <a:ext uri="{FF2B5EF4-FFF2-40B4-BE49-F238E27FC236}">
                <a16:creationId xmlns:a16="http://schemas.microsoft.com/office/drawing/2014/main" id="{3EF34A3D-03E4-48D4-B16E-045240BF9088}"/>
              </a:ext>
            </a:extLst>
          </p:cNvPr>
          <p:cNvSpPr/>
          <p:nvPr/>
        </p:nvSpPr>
        <p:spPr>
          <a:xfrm>
            <a:off x="19339752" y="5181766"/>
            <a:ext cx="3123222"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endParaRPr lang="zh-CN" altLang="en-US" sz="2400">
              <a:solidFill>
                <a:srgbClr val="FFFFFF"/>
              </a:solidFill>
              <a:latin typeface="Arial"/>
              <a:ea typeface="微软雅黑"/>
            </a:endParaRPr>
          </a:p>
        </p:txBody>
      </p:sp>
      <p:sp>
        <p:nvSpPr>
          <p:cNvPr id="137" name="圆角矩形 136"/>
          <p:cNvSpPr/>
          <p:nvPr/>
        </p:nvSpPr>
        <p:spPr>
          <a:xfrm>
            <a:off x="19538374" y="6816854"/>
            <a:ext cx="2682869" cy="706902"/>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algn="ctr" defTabSz="1244600">
              <a:lnSpc>
                <a:spcPct val="90000"/>
              </a:lnSpc>
              <a:spcBef>
                <a:spcPct val="0"/>
              </a:spcBef>
              <a:spcAft>
                <a:spcPct val="35000"/>
              </a:spcAft>
            </a:pPr>
            <a:r>
              <a:rPr lang="zh-CN" altLang="en-US" sz="2000" kern="1200">
                <a:solidFill>
                  <a:schemeClr val="accent2"/>
                </a:solidFill>
              </a:rPr>
              <a:t>规则控制体系</a:t>
            </a:r>
            <a:r>
              <a:rPr lang="zh-CN" altLang="en-US" sz="2000" kern="1200" dirty="0">
                <a:solidFill>
                  <a:schemeClr val="accent2"/>
                </a:solidFill>
              </a:rPr>
              <a:t>成效评价</a:t>
            </a:r>
          </a:p>
        </p:txBody>
      </p:sp>
      <p:sp>
        <p:nvSpPr>
          <p:cNvPr id="138" name="圆角矩形 137"/>
          <p:cNvSpPr/>
          <p:nvPr/>
        </p:nvSpPr>
        <p:spPr>
          <a:xfrm>
            <a:off x="19565083" y="9035962"/>
            <a:ext cx="2682869" cy="65621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lvl="0" algn="ctr" defTabSz="1244600">
              <a:lnSpc>
                <a:spcPct val="90000"/>
              </a:lnSpc>
              <a:spcBef>
                <a:spcPct val="0"/>
              </a:spcBef>
              <a:spcAft>
                <a:spcPct val="35000"/>
              </a:spcAft>
            </a:pPr>
            <a:r>
              <a:rPr lang="zh-CN" altLang="en-US" sz="2000" kern="1200">
                <a:solidFill>
                  <a:schemeClr val="accent2"/>
                </a:solidFill>
              </a:rPr>
              <a:t>公司运作安全与效率</a:t>
            </a:r>
            <a:br>
              <a:rPr lang="en-US" altLang="zh-CN" sz="2000" kern="1200">
                <a:solidFill>
                  <a:schemeClr val="accent2"/>
                </a:solidFill>
              </a:rPr>
            </a:br>
            <a:r>
              <a:rPr lang="zh-CN" altLang="en-US" sz="2000" kern="1200">
                <a:solidFill>
                  <a:schemeClr val="accent2"/>
                </a:solidFill>
              </a:rPr>
              <a:t>水平</a:t>
            </a:r>
            <a:r>
              <a:rPr lang="zh-CN" altLang="en-US" sz="2000" i="0" kern="1200" baseline="0">
                <a:solidFill>
                  <a:schemeClr val="accent2"/>
                </a:solidFill>
              </a:rPr>
              <a:t>评价</a:t>
            </a:r>
            <a:endParaRPr lang="zh-CN" sz="2000" kern="1200" dirty="0">
              <a:solidFill>
                <a:schemeClr val="accent2"/>
              </a:solidFill>
            </a:endParaRPr>
          </a:p>
        </p:txBody>
      </p:sp>
      <p:sp>
        <p:nvSpPr>
          <p:cNvPr id="112" name="圆角矩形 26">
            <a:extLst>
              <a:ext uri="{FF2B5EF4-FFF2-40B4-BE49-F238E27FC236}">
                <a16:creationId xmlns:a16="http://schemas.microsoft.com/office/drawing/2014/main" id="{B7014D53-5FB1-4CC6-B33B-F0C203253192}"/>
              </a:ext>
            </a:extLst>
          </p:cNvPr>
          <p:cNvSpPr/>
          <p:nvPr/>
        </p:nvSpPr>
        <p:spPr bwMode="auto">
          <a:xfrm>
            <a:off x="19339752" y="4066833"/>
            <a:ext cx="3123222"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pPr>
            <a:r>
              <a:rPr lang="zh-CN" altLang="en-US" sz="2000" b="1" kern="1200">
                <a:solidFill>
                  <a:schemeClr val="bg1"/>
                </a:solidFill>
                <a:latin typeface="微软雅黑" pitchFamily="34" charset="-122"/>
                <a:ea typeface="微软雅黑" pitchFamily="34" charset="-122"/>
                <a:cs typeface="Calibri"/>
              </a:rPr>
              <a:t>控制体系</a:t>
            </a:r>
            <a:br>
              <a:rPr lang="en-US" altLang="zh-CN" sz="2000" b="1" kern="1200">
                <a:solidFill>
                  <a:schemeClr val="bg1"/>
                </a:solidFill>
                <a:latin typeface="微软雅黑" pitchFamily="34" charset="-122"/>
                <a:ea typeface="微软雅黑" pitchFamily="34" charset="-122"/>
                <a:cs typeface="Calibri"/>
              </a:rPr>
            </a:br>
            <a:r>
              <a:rPr lang="zh-CN" altLang="en-US" sz="2000" b="1" kern="1200">
                <a:solidFill>
                  <a:schemeClr val="bg1"/>
                </a:solidFill>
                <a:latin typeface="微软雅黑" pitchFamily="34" charset="-122"/>
                <a:ea typeface="微软雅黑" pitchFamily="34" charset="-122"/>
                <a:cs typeface="Calibri"/>
              </a:rPr>
              <a:t>缺陷整改与效率提升</a:t>
            </a:r>
            <a:endParaRPr lang="zh-CN" altLang="en-US" sz="2000" b="1" kern="1200" dirty="0">
              <a:solidFill>
                <a:schemeClr val="bg1"/>
              </a:solidFill>
              <a:latin typeface="微软雅黑" pitchFamily="34" charset="-122"/>
              <a:ea typeface="微软雅黑" pitchFamily="34" charset="-122"/>
              <a:cs typeface="Calibri"/>
            </a:endParaRPr>
          </a:p>
        </p:txBody>
      </p:sp>
      <p:cxnSp>
        <p:nvCxnSpPr>
          <p:cNvPr id="113" name="直接箭头连接符 112">
            <a:extLst>
              <a:ext uri="{FF2B5EF4-FFF2-40B4-BE49-F238E27FC236}">
                <a16:creationId xmlns:a16="http://schemas.microsoft.com/office/drawing/2014/main" id="{4F59B75B-1B95-4595-83F1-011A8CE1B15E}"/>
              </a:ext>
            </a:extLst>
          </p:cNvPr>
          <p:cNvCxnSpPr>
            <a:cxnSpLocks/>
          </p:cNvCxnSpPr>
          <p:nvPr/>
        </p:nvCxnSpPr>
        <p:spPr>
          <a:xfrm>
            <a:off x="6872067" y="4723048"/>
            <a:ext cx="460257"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4F59B75B-1B95-4595-83F1-011A8CE1B15E}"/>
              </a:ext>
            </a:extLst>
          </p:cNvPr>
          <p:cNvCxnSpPr>
            <a:cxnSpLocks/>
          </p:cNvCxnSpPr>
          <p:nvPr/>
        </p:nvCxnSpPr>
        <p:spPr>
          <a:xfrm>
            <a:off x="10511481" y="4723048"/>
            <a:ext cx="635626"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F59B75B-1B95-4595-83F1-011A8CE1B15E}"/>
              </a:ext>
            </a:extLst>
          </p:cNvPr>
          <p:cNvCxnSpPr>
            <a:cxnSpLocks/>
          </p:cNvCxnSpPr>
          <p:nvPr/>
        </p:nvCxnSpPr>
        <p:spPr>
          <a:xfrm>
            <a:off x="18872999" y="4723048"/>
            <a:ext cx="466754"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F6BC488A-279A-4634-ADB1-0E3F3DE7C852}"/>
              </a:ext>
            </a:extLst>
          </p:cNvPr>
          <p:cNvSpPr/>
          <p:nvPr/>
        </p:nvSpPr>
        <p:spPr>
          <a:xfrm>
            <a:off x="15124719" y="5195727"/>
            <a:ext cx="3821753"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endParaRPr lang="zh-CN" altLang="en-US" sz="2000">
              <a:solidFill>
                <a:srgbClr val="FFFFFF"/>
              </a:solidFill>
              <a:latin typeface="Arial"/>
              <a:ea typeface="微软雅黑"/>
            </a:endParaRPr>
          </a:p>
        </p:txBody>
      </p:sp>
      <p:sp>
        <p:nvSpPr>
          <p:cNvPr id="126" name="圆角矩形 125"/>
          <p:cNvSpPr/>
          <p:nvPr/>
        </p:nvSpPr>
        <p:spPr>
          <a:xfrm>
            <a:off x="15283285" y="5758038"/>
            <a:ext cx="3535514" cy="69293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dirty="0">
                <a:solidFill>
                  <a:schemeClr val="tx2"/>
                </a:solidFill>
              </a:rPr>
              <a:t>规则与技术控制策略落地核查</a:t>
            </a:r>
            <a:endParaRPr lang="zh-CN" altLang="zh-CN" sz="2000" kern="1200" dirty="0">
              <a:solidFill>
                <a:schemeClr val="tx2"/>
              </a:solidFill>
            </a:endParaRPr>
          </a:p>
        </p:txBody>
      </p:sp>
      <p:sp>
        <p:nvSpPr>
          <p:cNvPr id="110" name="矩形 109">
            <a:extLst>
              <a:ext uri="{FF2B5EF4-FFF2-40B4-BE49-F238E27FC236}">
                <a16:creationId xmlns:a16="http://schemas.microsoft.com/office/drawing/2014/main" id="{1A22BC72-272C-43B7-B3F9-4DF7932ACA74}"/>
              </a:ext>
            </a:extLst>
          </p:cNvPr>
          <p:cNvSpPr/>
          <p:nvPr/>
        </p:nvSpPr>
        <p:spPr>
          <a:xfrm>
            <a:off x="15124719" y="4080795"/>
            <a:ext cx="3821753"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pPr>
            <a:r>
              <a:rPr lang="zh-CN" altLang="en-US" sz="2000" b="1" kern="1200">
                <a:solidFill>
                  <a:prstClr val="white"/>
                </a:solidFill>
                <a:latin typeface="微软雅黑" pitchFamily="34" charset="-122"/>
                <a:ea typeface="微软雅黑" pitchFamily="34" charset="-122"/>
                <a:cs typeface="Calibri"/>
              </a:rPr>
              <a:t>控制体系</a:t>
            </a:r>
            <a:br>
              <a:rPr lang="en-US" altLang="zh-CN" sz="2000" b="1" kern="1200">
                <a:solidFill>
                  <a:prstClr val="white"/>
                </a:solidFill>
                <a:latin typeface="微软雅黑" pitchFamily="34" charset="-122"/>
                <a:ea typeface="微软雅黑" pitchFamily="34" charset="-122"/>
                <a:cs typeface="Calibri"/>
              </a:rPr>
            </a:br>
            <a:r>
              <a:rPr lang="zh-CN" altLang="en-US" sz="2000" b="1" kern="1200">
                <a:solidFill>
                  <a:prstClr val="white"/>
                </a:solidFill>
                <a:latin typeface="微软雅黑" pitchFamily="34" charset="-122"/>
                <a:ea typeface="微软雅黑" pitchFamily="34" charset="-122"/>
                <a:cs typeface="Calibri"/>
              </a:rPr>
              <a:t>执行监察</a:t>
            </a:r>
            <a:endParaRPr lang="zh-CN" altLang="en-US" sz="2000" b="1" kern="1200" dirty="0">
              <a:solidFill>
                <a:prstClr val="white"/>
              </a:solidFill>
              <a:latin typeface="微软雅黑" pitchFamily="34" charset="-122"/>
              <a:ea typeface="微软雅黑" pitchFamily="34" charset="-122"/>
              <a:cs typeface="Calibri"/>
            </a:endParaRPr>
          </a:p>
        </p:txBody>
      </p:sp>
      <p:sp>
        <p:nvSpPr>
          <p:cNvPr id="9" name="圆角矩形 8"/>
          <p:cNvSpPr/>
          <p:nvPr/>
        </p:nvSpPr>
        <p:spPr>
          <a:xfrm>
            <a:off x="15283285" y="8951737"/>
            <a:ext cx="3478404" cy="64686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dirty="0">
                <a:solidFill>
                  <a:schemeClr val="tx1"/>
                </a:solidFill>
              </a:rPr>
              <a:t>统筹违规查处问责</a:t>
            </a:r>
          </a:p>
        </p:txBody>
      </p:sp>
      <p:sp>
        <p:nvSpPr>
          <p:cNvPr id="95" name="矩形 94">
            <a:extLst>
              <a:ext uri="{FF2B5EF4-FFF2-40B4-BE49-F238E27FC236}">
                <a16:creationId xmlns:a16="http://schemas.microsoft.com/office/drawing/2014/main" id="{F6BC488A-279A-4634-ADB1-0E3F3DE7C852}"/>
              </a:ext>
            </a:extLst>
          </p:cNvPr>
          <p:cNvSpPr/>
          <p:nvPr/>
        </p:nvSpPr>
        <p:spPr>
          <a:xfrm>
            <a:off x="7326908" y="5181766"/>
            <a:ext cx="3434530"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000" b="1">
              <a:solidFill>
                <a:srgbClr val="FFFFFF"/>
              </a:solidFill>
              <a:latin typeface="Arial"/>
              <a:ea typeface="微软雅黑"/>
            </a:endParaRPr>
          </a:p>
        </p:txBody>
      </p:sp>
      <p:sp>
        <p:nvSpPr>
          <p:cNvPr id="120" name="圆角矩形 119"/>
          <p:cNvSpPr/>
          <p:nvPr/>
        </p:nvSpPr>
        <p:spPr>
          <a:xfrm>
            <a:off x="7498863" y="5758038"/>
            <a:ext cx="3115306"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a:solidFill>
                  <a:schemeClr val="accent2"/>
                </a:solidFill>
              </a:rPr>
              <a:t>控制体系</a:t>
            </a:r>
            <a:r>
              <a:rPr lang="zh-CN" altLang="en-US" sz="2000" kern="1200">
                <a:solidFill>
                  <a:schemeClr val="accent2"/>
                </a:solidFill>
              </a:rPr>
              <a:t>统筹规划</a:t>
            </a:r>
            <a:endParaRPr lang="zh-CN" sz="2000" kern="1200" dirty="0">
              <a:solidFill>
                <a:schemeClr val="accent2"/>
              </a:solidFill>
            </a:endParaRPr>
          </a:p>
        </p:txBody>
      </p:sp>
      <p:sp>
        <p:nvSpPr>
          <p:cNvPr id="109" name="圆角矩形 26">
            <a:extLst>
              <a:ext uri="{FF2B5EF4-FFF2-40B4-BE49-F238E27FC236}">
                <a16:creationId xmlns:a16="http://schemas.microsoft.com/office/drawing/2014/main" id="{B7014D53-5FB1-4CC6-B33B-F0C203253192}"/>
              </a:ext>
            </a:extLst>
          </p:cNvPr>
          <p:cNvSpPr/>
          <p:nvPr/>
        </p:nvSpPr>
        <p:spPr bwMode="auto">
          <a:xfrm>
            <a:off x="7322581" y="4066833"/>
            <a:ext cx="3439461"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lvl="0" algn="ctr" defTabSz="914400" eaLnBrk="0" fontAlgn="base" hangingPunct="1">
              <a:spcBef>
                <a:spcPct val="0"/>
              </a:spcBef>
              <a:spcAft>
                <a:spcPct val="0"/>
              </a:spcAft>
              <a:defRPr/>
            </a:pPr>
            <a:r>
              <a:rPr lang="zh-CN" altLang="en-US" sz="2000" b="1" kern="1200">
                <a:solidFill>
                  <a:prstClr val="white"/>
                </a:solidFill>
                <a:latin typeface="微软雅黑" pitchFamily="34" charset="-122"/>
                <a:ea typeface="微软雅黑" pitchFamily="34" charset="-122"/>
                <a:cs typeface="Calibri"/>
              </a:rPr>
              <a:t>控制体系</a:t>
            </a:r>
            <a:br>
              <a:rPr lang="en-US" altLang="zh-CN" sz="2000" b="1" kern="1200">
                <a:solidFill>
                  <a:prstClr val="white"/>
                </a:solidFill>
                <a:latin typeface="微软雅黑" pitchFamily="34" charset="-122"/>
                <a:ea typeface="微软雅黑" pitchFamily="34" charset="-122"/>
                <a:cs typeface="Calibri"/>
              </a:rPr>
            </a:br>
            <a:r>
              <a:rPr lang="zh-CN" altLang="en-US" sz="2000" b="1" kern="1200">
                <a:solidFill>
                  <a:prstClr val="white"/>
                </a:solidFill>
                <a:latin typeface="微软雅黑" pitchFamily="34" charset="-122"/>
                <a:ea typeface="微软雅黑" pitchFamily="34" charset="-122"/>
                <a:cs typeface="Calibri"/>
              </a:rPr>
              <a:t>统筹建设</a:t>
            </a:r>
            <a:endParaRPr kumimoji="0" lang="zh-CN" altLang="en-US" sz="2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Calibri"/>
              <a:sym typeface="Calibri"/>
            </a:endParaRPr>
          </a:p>
        </p:txBody>
      </p:sp>
      <p:sp>
        <p:nvSpPr>
          <p:cNvPr id="38" name="圆角矩形 125">
            <a:extLst>
              <a:ext uri="{FF2B5EF4-FFF2-40B4-BE49-F238E27FC236}">
                <a16:creationId xmlns:a16="http://schemas.microsoft.com/office/drawing/2014/main" id="{E556774D-BC52-48BA-831B-C80D3DAFCD87}"/>
              </a:ext>
            </a:extLst>
          </p:cNvPr>
          <p:cNvSpPr/>
          <p:nvPr/>
        </p:nvSpPr>
        <p:spPr>
          <a:xfrm>
            <a:off x="15296394" y="7915194"/>
            <a:ext cx="3535514" cy="63632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accent2"/>
                </a:solidFill>
              </a:rPr>
              <a:t>内部管理专项</a:t>
            </a:r>
            <a:r>
              <a:rPr lang="zh-CN" altLang="en-US" sz="2000" kern="1200" dirty="0">
                <a:solidFill>
                  <a:schemeClr val="accent2"/>
                </a:solidFill>
              </a:rPr>
              <a:t>核查审计</a:t>
            </a:r>
            <a:endParaRPr lang="zh-CN" altLang="zh-CN" sz="2000" kern="1200" dirty="0">
              <a:solidFill>
                <a:schemeClr val="accent2"/>
              </a:solidFill>
            </a:endParaRPr>
          </a:p>
        </p:txBody>
      </p:sp>
      <p:sp>
        <p:nvSpPr>
          <p:cNvPr id="33" name="圆角矩形 8">
            <a:extLst>
              <a:ext uri="{FF2B5EF4-FFF2-40B4-BE49-F238E27FC236}">
                <a16:creationId xmlns:a16="http://schemas.microsoft.com/office/drawing/2014/main" id="{CDA7EC6E-E6A4-4B32-A030-3D72630D878A}"/>
              </a:ext>
            </a:extLst>
          </p:cNvPr>
          <p:cNvSpPr/>
          <p:nvPr/>
        </p:nvSpPr>
        <p:spPr>
          <a:xfrm>
            <a:off x="19538375" y="5729999"/>
            <a:ext cx="2682869" cy="64686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accent2"/>
                </a:solidFill>
              </a:rPr>
              <a:t>内部缺陷统筹整改</a:t>
            </a:r>
            <a:endParaRPr lang="zh-CN" altLang="en-US" sz="2000" kern="1200" dirty="0">
              <a:solidFill>
                <a:schemeClr val="accent2"/>
              </a:solidFill>
            </a:endParaRPr>
          </a:p>
        </p:txBody>
      </p:sp>
      <p:sp>
        <p:nvSpPr>
          <p:cNvPr id="63" name="圆角矩形 119">
            <a:extLst>
              <a:ext uri="{FF2B5EF4-FFF2-40B4-BE49-F238E27FC236}">
                <a16:creationId xmlns:a16="http://schemas.microsoft.com/office/drawing/2014/main" id="{39390EB0-FDF6-41D6-94E1-6687B92A7585}"/>
              </a:ext>
            </a:extLst>
          </p:cNvPr>
          <p:cNvSpPr/>
          <p:nvPr/>
        </p:nvSpPr>
        <p:spPr>
          <a:xfrm>
            <a:off x="7498863" y="7915194"/>
            <a:ext cx="3115306" cy="60921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dirty="0">
                <a:solidFill>
                  <a:srgbClr val="FF0000"/>
                </a:solidFill>
              </a:rPr>
              <a:t>技术控制</a:t>
            </a:r>
            <a:r>
              <a:rPr lang="zh-CN" altLang="en-US" sz="2000" i="0" kern="1200" baseline="0" dirty="0">
                <a:solidFill>
                  <a:schemeClr val="tx1"/>
                </a:solidFill>
              </a:rPr>
              <a:t>体系统筹建设</a:t>
            </a:r>
            <a:endParaRPr lang="zh-CN" sz="2000" kern="1200" dirty="0">
              <a:solidFill>
                <a:schemeClr val="tx1"/>
              </a:solidFill>
            </a:endParaRPr>
          </a:p>
        </p:txBody>
      </p:sp>
      <p:sp>
        <p:nvSpPr>
          <p:cNvPr id="2" name="圆角矩形 1">
            <a:extLst>
              <a:ext uri="{FF2B5EF4-FFF2-40B4-BE49-F238E27FC236}">
                <a16:creationId xmlns:a16="http://schemas.microsoft.com/office/drawing/2014/main" id="{EA576F63-1BA7-1996-9EE2-F8AD288300A5}"/>
              </a:ext>
            </a:extLst>
          </p:cNvPr>
          <p:cNvSpPr/>
          <p:nvPr/>
        </p:nvSpPr>
        <p:spPr>
          <a:xfrm>
            <a:off x="3668018" y="7937901"/>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rtl="0">
              <a:lnSpc>
                <a:spcPct val="90000"/>
              </a:lnSpc>
              <a:spcBef>
                <a:spcPct val="0"/>
              </a:spcBef>
              <a:spcAft>
                <a:spcPct val="35000"/>
              </a:spcAft>
            </a:pPr>
            <a:r>
              <a:rPr lang="zh-CN" altLang="en-US" sz="2000" kern="1200">
                <a:solidFill>
                  <a:schemeClr val="accent2"/>
                </a:solidFill>
              </a:rPr>
              <a:t>公司运作提效机会</a:t>
            </a:r>
            <a:r>
              <a:rPr lang="zh-CN" altLang="en-US" sz="2000" kern="1200" dirty="0">
                <a:solidFill>
                  <a:schemeClr val="accent2"/>
                </a:solidFill>
              </a:rPr>
              <a:t>挖掘</a:t>
            </a:r>
            <a:endParaRPr lang="zh-CN" sz="2000" kern="1200" dirty="0">
              <a:solidFill>
                <a:schemeClr val="accent2"/>
              </a:solidFill>
            </a:endParaRPr>
          </a:p>
        </p:txBody>
      </p:sp>
      <p:sp>
        <p:nvSpPr>
          <p:cNvPr id="8" name="圆角矩形 7">
            <a:extLst>
              <a:ext uri="{FF2B5EF4-FFF2-40B4-BE49-F238E27FC236}">
                <a16:creationId xmlns:a16="http://schemas.microsoft.com/office/drawing/2014/main" id="{03FD905B-650C-BCB3-740B-28B850DC59D0}"/>
              </a:ext>
            </a:extLst>
          </p:cNvPr>
          <p:cNvSpPr/>
          <p:nvPr/>
        </p:nvSpPr>
        <p:spPr>
          <a:xfrm>
            <a:off x="15283285" y="6884132"/>
            <a:ext cx="3535514" cy="69293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tx2"/>
                </a:solidFill>
              </a:rPr>
              <a:t>内部管理风险</a:t>
            </a:r>
            <a:r>
              <a:rPr lang="zh-CN" altLang="en-US" sz="2000" kern="1200" dirty="0">
                <a:solidFill>
                  <a:schemeClr val="tx2"/>
                </a:solidFill>
              </a:rPr>
              <a:t>与运作效率监测</a:t>
            </a:r>
            <a:endParaRPr lang="zh-CN" altLang="zh-CN" sz="2000" kern="1200" dirty="0">
              <a:solidFill>
                <a:schemeClr val="tx2"/>
              </a:solidFill>
            </a:endParaRPr>
          </a:p>
        </p:txBody>
      </p:sp>
      <p:sp>
        <p:nvSpPr>
          <p:cNvPr id="10" name="圆角矩形 9">
            <a:extLst>
              <a:ext uri="{FF2B5EF4-FFF2-40B4-BE49-F238E27FC236}">
                <a16:creationId xmlns:a16="http://schemas.microsoft.com/office/drawing/2014/main" id="{422C800F-A207-B8D0-C113-DC4C5157AA5A}"/>
              </a:ext>
            </a:extLst>
          </p:cNvPr>
          <p:cNvSpPr/>
          <p:nvPr/>
        </p:nvSpPr>
        <p:spPr>
          <a:xfrm>
            <a:off x="19538376" y="7997816"/>
            <a:ext cx="2682869" cy="65621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lvl="0" algn="ctr" defTabSz="1244600" rtl="0">
              <a:lnSpc>
                <a:spcPct val="90000"/>
              </a:lnSpc>
              <a:spcBef>
                <a:spcPct val="0"/>
              </a:spcBef>
              <a:spcAft>
                <a:spcPct val="35000"/>
              </a:spcAft>
            </a:pPr>
            <a:r>
              <a:rPr lang="zh-CN" altLang="en-US" sz="2000" i="0" kern="1200" baseline="0" dirty="0">
                <a:solidFill>
                  <a:schemeClr val="accent2"/>
                </a:solidFill>
              </a:rPr>
              <a:t>技术控制体系成效评价</a:t>
            </a:r>
            <a:endParaRPr lang="zh-CN" sz="2000" kern="1200" dirty="0">
              <a:solidFill>
                <a:schemeClr val="accent2"/>
              </a:solidFill>
            </a:endParaRPr>
          </a:p>
        </p:txBody>
      </p:sp>
      <p:sp>
        <p:nvSpPr>
          <p:cNvPr id="3" name="圆角矩形 2">
            <a:extLst>
              <a:ext uri="{FF2B5EF4-FFF2-40B4-BE49-F238E27FC236}">
                <a16:creationId xmlns:a16="http://schemas.microsoft.com/office/drawing/2014/main" id="{05CF79C0-C509-EFA0-059F-CA433D47B1D8}"/>
              </a:ext>
            </a:extLst>
          </p:cNvPr>
          <p:cNvSpPr/>
          <p:nvPr/>
        </p:nvSpPr>
        <p:spPr>
          <a:xfrm>
            <a:off x="7484658" y="6849034"/>
            <a:ext cx="3115306" cy="5723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kern="1200" dirty="0">
                <a:solidFill>
                  <a:schemeClr val="tx2"/>
                </a:solidFill>
              </a:rPr>
              <a:t>规则控制</a:t>
            </a:r>
            <a:r>
              <a:rPr lang="zh-CN" altLang="en-US" sz="2000" kern="1200" dirty="0"/>
              <a:t>体系统筹</a:t>
            </a:r>
            <a:r>
              <a:rPr lang="zh-CN" sz="2000" i="0" kern="1200" baseline="0" dirty="0"/>
              <a:t>建设</a:t>
            </a:r>
            <a:endParaRPr lang="zh-CN" sz="2000" kern="1200" dirty="0"/>
          </a:p>
        </p:txBody>
      </p:sp>
      <p:cxnSp>
        <p:nvCxnSpPr>
          <p:cNvPr id="51" name="直接箭头连接符 50">
            <a:extLst>
              <a:ext uri="{FF2B5EF4-FFF2-40B4-BE49-F238E27FC236}">
                <a16:creationId xmlns:a16="http://schemas.microsoft.com/office/drawing/2014/main" id="{35BCB809-430F-462C-8A28-9AE3135C2897}"/>
              </a:ext>
            </a:extLst>
          </p:cNvPr>
          <p:cNvCxnSpPr>
            <a:cxnSpLocks/>
          </p:cNvCxnSpPr>
          <p:nvPr/>
        </p:nvCxnSpPr>
        <p:spPr>
          <a:xfrm>
            <a:off x="14397681" y="4723048"/>
            <a:ext cx="635626"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2C345D44-5E93-4E03-BC7C-F26E86905ED1}"/>
              </a:ext>
            </a:extLst>
          </p:cNvPr>
          <p:cNvSpPr/>
          <p:nvPr/>
        </p:nvSpPr>
        <p:spPr>
          <a:xfrm>
            <a:off x="11213108" y="5181766"/>
            <a:ext cx="3434530" cy="5073656"/>
          </a:xfrm>
          <a:prstGeom prst="rect">
            <a:avLst/>
          </a:prstGeom>
          <a:solidFill>
            <a:schemeClr val="bg2">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000" b="1">
              <a:solidFill>
                <a:srgbClr val="FFFFFF"/>
              </a:solidFill>
              <a:latin typeface="Arial"/>
              <a:ea typeface="微软雅黑"/>
            </a:endParaRPr>
          </a:p>
        </p:txBody>
      </p:sp>
      <p:sp>
        <p:nvSpPr>
          <p:cNvPr id="54" name="圆角矩形 26">
            <a:extLst>
              <a:ext uri="{FF2B5EF4-FFF2-40B4-BE49-F238E27FC236}">
                <a16:creationId xmlns:a16="http://schemas.microsoft.com/office/drawing/2014/main" id="{A89DDCB0-10D5-4D47-9D75-DDE74A6F7EB7}"/>
              </a:ext>
            </a:extLst>
          </p:cNvPr>
          <p:cNvSpPr/>
          <p:nvPr/>
        </p:nvSpPr>
        <p:spPr bwMode="auto">
          <a:xfrm>
            <a:off x="11208781" y="4066833"/>
            <a:ext cx="3439461" cy="1154899"/>
          </a:xfrm>
          <a:prstGeom prst="rect">
            <a:avLst/>
          </a:prstGeom>
          <a:solidFill>
            <a:schemeClr val="bg1">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r>
              <a:rPr lang="zh-CN" altLang="en-US" sz="2000" b="1">
                <a:solidFill>
                  <a:schemeClr val="tx1"/>
                </a:solidFill>
                <a:latin typeface="Arial"/>
                <a:ea typeface="微软雅黑"/>
                <a:cs typeface="+mn-cs"/>
              </a:rPr>
              <a:t>控制体系</a:t>
            </a:r>
            <a:br>
              <a:rPr lang="en-US" altLang="zh-CN" sz="2000" b="1">
                <a:solidFill>
                  <a:schemeClr val="tx1"/>
                </a:solidFill>
                <a:latin typeface="Arial"/>
                <a:ea typeface="微软雅黑"/>
                <a:cs typeface="+mn-cs"/>
              </a:rPr>
            </a:br>
            <a:r>
              <a:rPr lang="zh-CN" altLang="en-US" sz="2000" b="1">
                <a:solidFill>
                  <a:schemeClr val="tx1"/>
                </a:solidFill>
                <a:latin typeface="Arial"/>
                <a:ea typeface="微软雅黑"/>
                <a:cs typeface="+mn-cs"/>
              </a:rPr>
              <a:t>落地执行</a:t>
            </a:r>
            <a:endParaRPr lang="zh-CN" altLang="en-US" sz="2000" b="1" dirty="0">
              <a:solidFill>
                <a:schemeClr val="tx1"/>
              </a:solidFill>
              <a:latin typeface="Arial"/>
              <a:ea typeface="微软雅黑"/>
              <a:cs typeface="+mn-cs"/>
            </a:endParaRPr>
          </a:p>
        </p:txBody>
      </p:sp>
      <p:sp>
        <p:nvSpPr>
          <p:cNvPr id="55" name="圆角矩形 119">
            <a:extLst>
              <a:ext uri="{FF2B5EF4-FFF2-40B4-BE49-F238E27FC236}">
                <a16:creationId xmlns:a16="http://schemas.microsoft.com/office/drawing/2014/main" id="{F252E4D1-15C8-46BF-BF20-A68FEE1CF29E}"/>
              </a:ext>
            </a:extLst>
          </p:cNvPr>
          <p:cNvSpPr/>
          <p:nvPr/>
        </p:nvSpPr>
        <p:spPr>
          <a:xfrm>
            <a:off x="11385063" y="7915194"/>
            <a:ext cx="3115306" cy="609219"/>
          </a:xfrm>
          <a:prstGeom prst="roundRect">
            <a:avLst/>
          </a:prstGeom>
          <a:solidFill>
            <a:schemeClr val="bg2">
              <a:lumMod val="85000"/>
            </a:schemeClr>
          </a:solidFill>
          <a:ln>
            <a:solidFill>
              <a:schemeClr val="tx1"/>
            </a:solidFill>
            <a:prstDash val="dash"/>
          </a:ln>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dirty="0">
                <a:solidFill>
                  <a:schemeClr val="tx1"/>
                </a:solidFill>
              </a:rPr>
              <a:t>技术</a:t>
            </a:r>
            <a:r>
              <a:rPr lang="zh-CN" altLang="en-US" sz="2000" i="0" kern="1200" baseline="0">
                <a:solidFill>
                  <a:schemeClr val="tx1"/>
                </a:solidFill>
              </a:rPr>
              <a:t>控制体系落地执行</a:t>
            </a:r>
            <a:endParaRPr lang="zh-CN" sz="2000" kern="1200" dirty="0">
              <a:solidFill>
                <a:schemeClr val="tx1"/>
              </a:solidFill>
            </a:endParaRPr>
          </a:p>
        </p:txBody>
      </p:sp>
      <p:sp>
        <p:nvSpPr>
          <p:cNvPr id="57" name="圆角矩形 2">
            <a:extLst>
              <a:ext uri="{FF2B5EF4-FFF2-40B4-BE49-F238E27FC236}">
                <a16:creationId xmlns:a16="http://schemas.microsoft.com/office/drawing/2014/main" id="{9A8C329E-35AB-4E25-BB54-54F8714B0A0F}"/>
              </a:ext>
            </a:extLst>
          </p:cNvPr>
          <p:cNvSpPr/>
          <p:nvPr/>
        </p:nvSpPr>
        <p:spPr>
          <a:xfrm>
            <a:off x="11370858" y="6926472"/>
            <a:ext cx="3115306" cy="572344"/>
          </a:xfrm>
          <a:prstGeom prst="roundRect">
            <a:avLst/>
          </a:prstGeom>
          <a:solidFill>
            <a:schemeClr val="bg2">
              <a:lumMod val="85000"/>
            </a:schemeClr>
          </a:solidFill>
          <a:ln>
            <a:solidFill>
              <a:schemeClr val="tx1"/>
            </a:solidFill>
            <a:prstDash val="dash"/>
          </a:ln>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kern="1200" dirty="0">
                <a:solidFill>
                  <a:schemeClr val="tx1"/>
                </a:solidFill>
              </a:rPr>
              <a:t>规则</a:t>
            </a:r>
            <a:r>
              <a:rPr lang="zh-CN" altLang="en-US" sz="2000" kern="1200">
                <a:solidFill>
                  <a:schemeClr val="tx1"/>
                </a:solidFill>
              </a:rPr>
              <a:t>控制体系落地执行</a:t>
            </a:r>
            <a:endParaRPr lang="zh-CN" sz="2000" kern="1200" dirty="0">
              <a:solidFill>
                <a:schemeClr val="tx1"/>
              </a:solidFill>
            </a:endParaRPr>
          </a:p>
        </p:txBody>
      </p:sp>
      <p:sp>
        <p:nvSpPr>
          <p:cNvPr id="65" name="圆角矩形 119">
            <a:extLst>
              <a:ext uri="{FF2B5EF4-FFF2-40B4-BE49-F238E27FC236}">
                <a16:creationId xmlns:a16="http://schemas.microsoft.com/office/drawing/2014/main" id="{A49BB25A-1665-4299-BA50-F811A7DC66D5}"/>
              </a:ext>
            </a:extLst>
          </p:cNvPr>
          <p:cNvSpPr/>
          <p:nvPr/>
        </p:nvSpPr>
        <p:spPr>
          <a:xfrm>
            <a:off x="11385063" y="5841758"/>
            <a:ext cx="3115306" cy="60921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a:solidFill>
                  <a:schemeClr val="accent2"/>
                </a:solidFill>
              </a:rPr>
              <a:t>控制体系落地统筹赋能</a:t>
            </a:r>
            <a:endParaRPr lang="zh-CN" sz="2000" kern="1200" dirty="0">
              <a:solidFill>
                <a:schemeClr val="accent2"/>
              </a:solidFill>
            </a:endParaRPr>
          </a:p>
        </p:txBody>
      </p:sp>
    </p:spTree>
    <p:extLst>
      <p:ext uri="{BB962C8B-B14F-4D97-AF65-F5344CB8AC3E}">
        <p14:creationId xmlns:p14="http://schemas.microsoft.com/office/powerpoint/2010/main" val="1327691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latin typeface="微软雅黑" panose="020B0503020204020204" pitchFamily="34" charset="-122"/>
                <a:ea typeface="微软雅黑" panose="020B0503020204020204" pitchFamily="34" charset="-122"/>
                <a:cs typeface="Calibri"/>
                <a:sym typeface="Calibri"/>
              </a:rPr>
              <a:t>部门职责</a:t>
            </a:r>
          </a:p>
        </p:txBody>
      </p:sp>
      <p:graphicFrame>
        <p:nvGraphicFramePr>
          <p:cNvPr id="7" name="表格 6"/>
          <p:cNvGraphicFramePr>
            <a:graphicFrameLocks noGrp="1"/>
          </p:cNvGraphicFramePr>
          <p:nvPr>
            <p:extLst>
              <p:ext uri="{D42A27DB-BD31-4B8C-83A1-F6EECF244321}">
                <p14:modId xmlns:p14="http://schemas.microsoft.com/office/powerpoint/2010/main" val="2831580418"/>
              </p:ext>
            </p:extLst>
          </p:nvPr>
        </p:nvGraphicFramePr>
        <p:xfrm>
          <a:off x="852474" y="1553359"/>
          <a:ext cx="22945058" cy="11987624"/>
        </p:xfrm>
        <a:graphic>
          <a:graphicData uri="http://schemas.openxmlformats.org/drawingml/2006/table">
            <a:tbl>
              <a:tblPr>
                <a:tableStyleId>{5940675A-B579-460E-94D1-54222C63F5DA}</a:tableStyleId>
              </a:tblPr>
              <a:tblGrid>
                <a:gridCol w="1325460">
                  <a:extLst>
                    <a:ext uri="{9D8B030D-6E8A-4147-A177-3AD203B41FA5}">
                      <a16:colId xmlns:a16="http://schemas.microsoft.com/office/drawing/2014/main" val="2569916186"/>
                    </a:ext>
                  </a:extLst>
                </a:gridCol>
                <a:gridCol w="3325091">
                  <a:extLst>
                    <a:ext uri="{9D8B030D-6E8A-4147-A177-3AD203B41FA5}">
                      <a16:colId xmlns:a16="http://schemas.microsoft.com/office/drawing/2014/main" val="2188089333"/>
                    </a:ext>
                  </a:extLst>
                </a:gridCol>
                <a:gridCol w="18294507">
                  <a:extLst>
                    <a:ext uri="{9D8B030D-6E8A-4147-A177-3AD203B41FA5}">
                      <a16:colId xmlns:a16="http://schemas.microsoft.com/office/drawing/2014/main" val="3453780428"/>
                    </a:ext>
                  </a:extLst>
                </a:gridCol>
              </a:tblGrid>
              <a:tr h="412363">
                <a:tc gridSpan="2">
                  <a:txBody>
                    <a:bodyPr/>
                    <a:lstStyle/>
                    <a:p>
                      <a:pPr algn="ctr" rtl="0" fontAlgn="b"/>
                      <a:r>
                        <a:rPr lang="zh-CN" altLang="en-US" sz="2400" b="1" u="none" strike="noStrike">
                          <a:effectLst/>
                          <a:latin typeface="微软雅黑" panose="020B0503020204020204" pitchFamily="34" charset="-122"/>
                          <a:ea typeface="微软雅黑" panose="020B0503020204020204" pitchFamily="34" charset="-122"/>
                        </a:rPr>
                        <a:t>职能模块</a:t>
                      </a:r>
                      <a:endParaRPr lang="zh-CN" alt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solidFill>
                      <a:schemeClr val="accent5"/>
                    </a:solidFill>
                  </a:tcPr>
                </a:tc>
                <a:tc hMerge="1">
                  <a:txBody>
                    <a:bodyPr/>
                    <a:lstStyle/>
                    <a:p>
                      <a:endParaRPr lang="zh-CN" altLang="en-US"/>
                    </a:p>
                  </a:txBody>
                  <a:tcPr/>
                </a:tc>
                <a:tc rowSpan="2">
                  <a:txBody>
                    <a:bodyPr/>
                    <a:lstStyle/>
                    <a:p>
                      <a:pPr algn="ctr" rtl="0" fontAlgn="ctr"/>
                      <a:r>
                        <a:rPr lang="zh-CN" altLang="en-US" sz="2400" b="1" u="none" strike="noStrike" dirty="0">
                          <a:solidFill>
                            <a:schemeClr val="tx1"/>
                          </a:solidFill>
                          <a:effectLst/>
                          <a:latin typeface="微软雅黑" panose="020B0503020204020204" pitchFamily="34" charset="-122"/>
                          <a:ea typeface="微软雅黑" panose="020B0503020204020204" pitchFamily="34" charset="-122"/>
                        </a:rPr>
                        <a:t>职责描述</a:t>
                      </a:r>
                      <a:endParaRPr lang="zh-CN" altLang="en-US" sz="2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1129219464"/>
                  </a:ext>
                </a:extLst>
              </a:tr>
              <a:tr h="412363">
                <a:tc>
                  <a:txBody>
                    <a:bodyPr/>
                    <a:lstStyle/>
                    <a:p>
                      <a:pPr algn="ctr" rtl="0" fontAlgn="b"/>
                      <a:r>
                        <a:rPr lang="zh-CN" altLang="en-US" sz="2400" b="1" u="none" strike="noStrike">
                          <a:solidFill>
                            <a:schemeClr val="tx1"/>
                          </a:solidFill>
                          <a:effectLst/>
                          <a:latin typeface="微软雅黑" panose="020B0503020204020204" pitchFamily="34" charset="-122"/>
                          <a:ea typeface="微软雅黑" panose="020B0503020204020204" pitchFamily="34" charset="-122"/>
                        </a:rPr>
                        <a:t>一级</a:t>
                      </a:r>
                      <a:endParaRPr lang="zh-CN" altLang="en-US" sz="2400" b="1"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b">
                    <a:lnL w="57150" cap="flat" cmpd="sng" algn="ctr">
                      <a:solidFill>
                        <a:schemeClr val="tx1"/>
                      </a:solidFill>
                      <a:prstDash val="solid"/>
                      <a:round/>
                      <a:headEnd type="none" w="med" len="med"/>
                      <a:tailEnd type="none" w="med" len="med"/>
                    </a:lnL>
                    <a:solidFill>
                      <a:schemeClr val="accent5"/>
                    </a:solidFill>
                  </a:tcPr>
                </a:tc>
                <a:tc>
                  <a:txBody>
                    <a:bodyPr/>
                    <a:lstStyle/>
                    <a:p>
                      <a:pPr algn="ctr" rtl="0" fontAlgn="b"/>
                      <a:r>
                        <a:rPr lang="zh-CN" altLang="en-US" sz="2400" b="1" u="none" strike="noStrike" dirty="0">
                          <a:solidFill>
                            <a:schemeClr val="tx1"/>
                          </a:solidFill>
                          <a:effectLst/>
                          <a:latin typeface="微软雅黑" panose="020B0503020204020204" pitchFamily="34" charset="-122"/>
                          <a:ea typeface="微软雅黑" panose="020B0503020204020204" pitchFamily="34" charset="-122"/>
                        </a:rPr>
                        <a:t>二级</a:t>
                      </a:r>
                      <a:endParaRPr lang="zh-CN" altLang="en-US" sz="2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5"/>
                    </a:solidFill>
                  </a:tcPr>
                </a:tc>
                <a:tc vMerge="1">
                  <a:txBody>
                    <a:bodyPr/>
                    <a:lstStyle/>
                    <a:p>
                      <a:endParaRPr lang="zh-CN" altLang="en-US"/>
                    </a:p>
                  </a:txBody>
                  <a:tcPr/>
                </a:tc>
                <a:extLst>
                  <a:ext uri="{0D108BD9-81ED-4DB2-BD59-A6C34878D82A}">
                    <a16:rowId xmlns:a16="http://schemas.microsoft.com/office/drawing/2014/main" val="1296908814"/>
                  </a:ext>
                </a:extLst>
              </a:tr>
              <a:tr h="345380">
                <a:tc rowSpan="9">
                  <a:txBody>
                    <a:bodyPr/>
                    <a:lstStyle/>
                    <a:p>
                      <a:pPr algn="ctr" rtl="0" fontAlgn="ctr"/>
                      <a:r>
                        <a:rPr lang="zh-CN" altLang="en-US" sz="1800" u="none" strike="noStrike">
                          <a:solidFill>
                            <a:schemeClr val="tx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tcPr>
                </a:tc>
                <a:tc rowSpan="2">
                  <a:txBody>
                    <a:bodyPr/>
                    <a:lstStyle/>
                    <a:p>
                      <a:pPr algn="ctr" defTabSz="914400" eaLnBrk="0" fontAlgn="base" hangingPunct="1">
                        <a:spcBef>
                          <a:spcPct val="0"/>
                        </a:spcBef>
                        <a:spcAft>
                          <a:spcPct val="0"/>
                        </a:spcAft>
                        <a:defRPr/>
                      </a:pPr>
                      <a:r>
                        <a:rPr lang="zh-CN" altLang="en-US" sz="1800" b="0" kern="1200">
                          <a:solidFill>
                            <a:schemeClr val="accent2"/>
                          </a:solidFill>
                        </a:rPr>
                        <a:t>规则控制体系评估</a:t>
                      </a:r>
                      <a:endParaRPr lang="zh-CN" altLang="zh-CN" sz="1800" b="0" kern="1200" dirty="0">
                        <a:solidFill>
                          <a:schemeClr val="accent2"/>
                        </a:solidFill>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调研法规政策和行业规范对企业运作内控管理的要求，对照公司管理现状进行差距分析，有效</a:t>
                      </a:r>
                      <a:r>
                        <a:rPr lang="zh-CN" altLang="en-US" sz="1800" u="none" strike="noStrike">
                          <a:solidFill>
                            <a:schemeClr val="tx1"/>
                          </a:solidFill>
                          <a:effectLst/>
                          <a:latin typeface="微软雅黑" panose="020B0503020204020204" pitchFamily="34" charset="-122"/>
                          <a:ea typeface="微软雅黑" panose="020B0503020204020204" pitchFamily="34" charset="-122"/>
                        </a:rPr>
                        <a:t>识别公司规则控制</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管理缺陷。</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1001608"/>
                  </a:ext>
                </a:extLst>
              </a:tr>
              <a:tr h="345380">
                <a:tc vMerge="1">
                  <a:txBody>
                    <a:bodyPr/>
                    <a:lstStyle/>
                    <a:p>
                      <a:endParaRPr lang="zh-CN" altLang="en-US"/>
                    </a:p>
                  </a:txBody>
                  <a:tcPr/>
                </a:tc>
                <a:tc vMerge="1">
                  <a:txBody>
                    <a:bodyPr/>
                    <a:lstStyle/>
                    <a:p>
                      <a:endParaRPr lang="zh-CN" altLang="en-US"/>
                    </a:p>
                  </a:txBody>
                  <a:tcPr/>
                </a:tc>
                <a:tc>
                  <a:txBody>
                    <a:bodyPr/>
                    <a:lstStyle/>
                    <a:p>
                      <a:pPr marL="0" marR="0" indent="0" algn="l" defTabSz="1828800" rtl="0" fontAlgn="ctr" latinLnBrk="0">
                        <a:lnSpc>
                          <a:spcPct val="100000"/>
                        </a:lnSpc>
                        <a:spcBef>
                          <a:spcPts val="0"/>
                        </a:spcBef>
                        <a:spcAft>
                          <a:spcPts val="0"/>
                        </a:spcAft>
                        <a:buClrTx/>
                        <a:buSzTx/>
                        <a:buFontTx/>
                        <a:buNone/>
                        <a:tabLst/>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根据公司整体发展战略并兼顾管理现状，基于风险可控、高效运作的前提下制定适应公司发展</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现状的规则控制策略</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5391401"/>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marL="0" marR="0" lvl="0" indent="0" algn="ctr" defTabSz="800100" rtl="0" latinLnBrk="0">
                        <a:lnSpc>
                          <a:spcPct val="90000"/>
                        </a:lnSpc>
                        <a:spcBef>
                          <a:spcPct val="0"/>
                        </a:spcBef>
                        <a:spcAft>
                          <a:spcPct val="35000"/>
                        </a:spcAft>
                        <a:buClrTx/>
                        <a:buSzTx/>
                        <a:buFontTx/>
                        <a:buNone/>
                        <a:tabLst/>
                      </a:pPr>
                      <a:r>
                        <a:rPr lang="zh-CN" altLang="en-US" sz="1800" b="0" i="0" u="none" strike="noStrike" kern="1200" cap="none" spc="0" baseline="0">
                          <a:ln>
                            <a:noFill/>
                          </a:ln>
                          <a:solidFill>
                            <a:schemeClr val="accent2"/>
                          </a:solidFill>
                          <a:uFillTx/>
                          <a:latin typeface="+mn-lt"/>
                          <a:ea typeface="+mn-ea"/>
                          <a:cs typeface="+mn-cs"/>
                          <a:sym typeface="Calibri"/>
                        </a:rPr>
                        <a:t>规则控制体系统筹</a:t>
                      </a:r>
                      <a:r>
                        <a:rPr lang="zh-CN" altLang="zh-CN" sz="1800" b="0" i="0" u="none" strike="noStrike" kern="1200" cap="none" spc="0" baseline="0">
                          <a:ln>
                            <a:noFill/>
                          </a:ln>
                          <a:solidFill>
                            <a:schemeClr val="accent2"/>
                          </a:solidFill>
                          <a:uFillTx/>
                          <a:latin typeface="+mn-lt"/>
                          <a:ea typeface="+mn-ea"/>
                          <a:cs typeface="+mn-cs"/>
                          <a:sym typeface="Calibri"/>
                        </a:rPr>
                        <a:t>建设</a:t>
                      </a:r>
                      <a:endParaRPr lang="zh-CN" altLang="zh-CN" sz="1800" b="0" i="0" u="none" strike="noStrike" kern="1200" cap="none" spc="0" baseline="0" dirty="0">
                        <a:ln>
                          <a:noFill/>
                        </a:ln>
                        <a:solidFill>
                          <a:schemeClr val="accent2"/>
                        </a:solidFill>
                        <a:uFillTx/>
                        <a:latin typeface="+mn-lt"/>
                        <a:ea typeface="+mn-ea"/>
                        <a:cs typeface="+mn-cs"/>
                        <a:sym typeface="Calibri"/>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根据公司长期发展战略和管理现状，梳理并</a:t>
                      </a:r>
                      <a:r>
                        <a:rPr lang="zh-CN" altLang="en-US" sz="1800" u="none" strike="noStrike">
                          <a:solidFill>
                            <a:schemeClr val="tx1"/>
                          </a:solidFill>
                          <a:effectLst/>
                          <a:latin typeface="微软雅黑" panose="020B0503020204020204" pitchFamily="34" charset="-122"/>
                          <a:ea typeface="微软雅黑" panose="020B0503020204020204" pitchFamily="34" charset="-122"/>
                        </a:rPr>
                        <a:t>规划公司规则控制体系</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并推动实施，为战略落地提供保障。</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7192806"/>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marL="0" marR="0" lvl="0" indent="0" algn="ctr" defTabSz="800100" rtl="0" latinLnBrk="0">
                        <a:lnSpc>
                          <a:spcPct val="90000"/>
                        </a:lnSpc>
                        <a:spcBef>
                          <a:spcPct val="0"/>
                        </a:spcBef>
                        <a:spcAft>
                          <a:spcPct val="35000"/>
                        </a:spcAft>
                        <a:buClrTx/>
                        <a:buSzTx/>
                        <a:buFontTx/>
                        <a:buNone/>
                        <a:tabLst/>
                      </a:pPr>
                      <a:r>
                        <a:rPr lang="zh-CN" altLang="en-US" sz="2000" b="0" i="0" u="none" strike="noStrike" kern="1200" cap="none" spc="0" baseline="0">
                          <a:ln>
                            <a:noFill/>
                          </a:ln>
                          <a:solidFill>
                            <a:schemeClr val="tx2"/>
                          </a:solidFill>
                          <a:uFillTx/>
                          <a:latin typeface="+mn-lt"/>
                          <a:ea typeface="+mn-ea"/>
                          <a:cs typeface="+mn-cs"/>
                          <a:sym typeface="Calibri"/>
                        </a:rPr>
                        <a:t>规则控制体系统筹</a:t>
                      </a:r>
                      <a:r>
                        <a:rPr lang="zh-CN" altLang="zh-CN" sz="2000" b="0" i="0" u="none" strike="noStrike" kern="1200" cap="none" spc="0" baseline="0">
                          <a:ln>
                            <a:noFill/>
                          </a:ln>
                          <a:solidFill>
                            <a:schemeClr val="tx2"/>
                          </a:solidFill>
                          <a:uFillTx/>
                          <a:latin typeface="+mn-lt"/>
                          <a:ea typeface="+mn-ea"/>
                          <a:cs typeface="+mn-cs"/>
                          <a:sym typeface="Calibri"/>
                        </a:rPr>
                        <a:t>建设</a:t>
                      </a:r>
                      <a:endParaRPr lang="zh-CN" altLang="zh-CN" sz="2000" b="0" i="0" u="none" strike="noStrike" kern="1200" cap="none" spc="0" baseline="0" dirty="0">
                        <a:ln>
                          <a:noFill/>
                        </a:ln>
                        <a:solidFill>
                          <a:schemeClr val="tx2"/>
                        </a:solidFill>
                        <a:uFillTx/>
                        <a:latin typeface="+mn-lt"/>
                        <a:ea typeface="+mn-ea"/>
                        <a:cs typeface="+mn-cs"/>
                        <a:sym typeface="Calibri"/>
                      </a:endParaRPr>
                    </a:p>
                  </a:txBody>
                  <a:tcPr marL="9525" marR="9525" marT="9525" marB="0" anchor="ct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a:solidFill>
                            <a:schemeClr val="tx1"/>
                          </a:solidFill>
                          <a:effectLst/>
                          <a:latin typeface="微软雅黑" panose="020B0503020204020204" pitchFamily="34" charset="-122"/>
                          <a:ea typeface="微软雅黑" panose="020B0503020204020204" pitchFamily="34" charset="-122"/>
                        </a:rPr>
                        <a:t>统筹公司制度体系建设，组织各部门在制度框架之内制定细化规则，持续迭代优化，</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确保公司有序高效运作。</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3409818"/>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marL="0" marR="0" lvl="0" indent="0" algn="ctr" defTabSz="800100" rtl="0" latinLnBrk="0">
                        <a:lnSpc>
                          <a:spcPct val="90000"/>
                        </a:lnSpc>
                        <a:spcBef>
                          <a:spcPct val="0"/>
                        </a:spcBef>
                        <a:spcAft>
                          <a:spcPct val="35000"/>
                        </a:spcAft>
                        <a:buClrTx/>
                        <a:buSzTx/>
                        <a:buFontTx/>
                        <a:buNone/>
                        <a:tabLst/>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统筹公司流程管理规则，组织各部门梳理关键</a:t>
                      </a:r>
                      <a:r>
                        <a:rPr lang="zh-CN" altLang="en-US" sz="1800" u="none" strike="noStrike">
                          <a:solidFill>
                            <a:schemeClr val="tx1"/>
                          </a:solidFill>
                          <a:effectLst/>
                          <a:latin typeface="微软雅黑" panose="020B0503020204020204" pitchFamily="34" charset="-122"/>
                          <a:ea typeface="微软雅黑" panose="020B0503020204020204" pitchFamily="34" charset="-122"/>
                        </a:rPr>
                        <a:t>业务活动</a:t>
                      </a:r>
                      <a:r>
                        <a:rPr lang="en-US" altLang="zh-CN" sz="1800" u="none" strike="noStrike">
                          <a:solidFill>
                            <a:schemeClr val="tx1"/>
                          </a:solidFill>
                          <a:effectLst/>
                          <a:latin typeface="微软雅黑" panose="020B0503020204020204" pitchFamily="34" charset="-122"/>
                          <a:ea typeface="微软雅黑" panose="020B0503020204020204" pitchFamily="34" charset="-122"/>
                        </a:rPr>
                        <a:t>SOP</a:t>
                      </a:r>
                      <a:r>
                        <a:rPr lang="zh-CN" altLang="en-US" sz="1800" u="none" strike="noStrike">
                          <a:solidFill>
                            <a:schemeClr val="tx1"/>
                          </a:solidFill>
                          <a:effectLst/>
                          <a:latin typeface="微软雅黑" panose="020B0503020204020204" pitchFamily="34" charset="-122"/>
                          <a:ea typeface="微软雅黑" panose="020B0503020204020204" pitchFamily="34" charset="-122"/>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通过规则减少管理损耗，提高管理效能。</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7910805"/>
                  </a:ext>
                </a:extLst>
              </a:tr>
              <a:tr h="345380">
                <a:tc vMerge="1">
                  <a:txBody>
                    <a:bodyPr/>
                    <a:lstStyle/>
                    <a:p>
                      <a:endParaRPr lang="zh-CN" altLang="en-US"/>
                    </a:p>
                  </a:txBody>
                  <a:tcPr/>
                </a:tc>
                <a:tc vMerge="1">
                  <a:txBody>
                    <a:bodyPr/>
                    <a:lstStyle/>
                    <a:p>
                      <a:pPr marL="0" marR="0" lvl="0" indent="0" algn="ctr" defTabSz="800100" rtl="0" latinLnBrk="0">
                        <a:lnSpc>
                          <a:spcPct val="90000"/>
                        </a:lnSpc>
                        <a:spcBef>
                          <a:spcPct val="0"/>
                        </a:spcBef>
                        <a:spcAft>
                          <a:spcPct val="35000"/>
                        </a:spcAft>
                        <a:buClrTx/>
                        <a:buSzTx/>
                        <a:buFontTx/>
                        <a:buNone/>
                        <a:tabLst/>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统筹建立制度执行监督和相应追责机制，定义制度执行违规情形，在日常工作中重点管控。</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0975480"/>
                  </a:ext>
                </a:extLst>
              </a:tr>
              <a:tr h="345380">
                <a:tc vMerge="1">
                  <a:txBody>
                    <a:bodyPr/>
                    <a:lstStyle/>
                    <a:p>
                      <a:endParaRPr lang="zh-CN" altLang="en-US"/>
                    </a:p>
                  </a:txBody>
                  <a:tcPr/>
                </a:tc>
                <a:tc rowSpan="2">
                  <a:txBody>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zh-CN" altLang="en-US" sz="1800" b="0" i="0" u="none" strike="noStrike" kern="1200" cap="none" spc="0" baseline="0">
                          <a:ln>
                            <a:noFill/>
                          </a:ln>
                          <a:solidFill>
                            <a:schemeClr val="accent2"/>
                          </a:solidFill>
                          <a:uFillTx/>
                          <a:latin typeface="+mn-lt"/>
                          <a:ea typeface="+mn-ea"/>
                          <a:cs typeface="+mn-cs"/>
                          <a:sym typeface="Calibri"/>
                        </a:rPr>
                        <a:t>规则控制体系落地统筹赋能</a:t>
                      </a:r>
                    </a:p>
                  </a:txBody>
                  <a:tcPr anchor="ctr"/>
                </a:tc>
                <a:tc>
                  <a:txBody>
                    <a:bodyPr/>
                    <a:lstStyle/>
                    <a:p>
                      <a:pPr algn="l" rtl="0" fontAlgn="ctr"/>
                      <a:r>
                        <a:rPr lang="zh-CN" altLang="en-US" sz="1800" u="none" strike="noStrike">
                          <a:solidFill>
                            <a:schemeClr val="tx1"/>
                          </a:solidFill>
                          <a:effectLst/>
                          <a:latin typeface="微软雅黑" panose="020B0503020204020204" pitchFamily="34" charset="-122"/>
                          <a:ea typeface="微软雅黑" panose="020B0503020204020204" pitchFamily="34" charset="-122"/>
                        </a:rPr>
                        <a:t>定期</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开展制度治理建设能力的赋能活动</a:t>
                      </a:r>
                      <a:r>
                        <a:rPr lang="zh-CN" altLang="en-US" sz="1800" u="none" strike="noStrike">
                          <a:solidFill>
                            <a:schemeClr val="tx1"/>
                          </a:solidFill>
                          <a:effectLst/>
                          <a:latin typeface="微软雅黑" panose="020B0503020204020204" pitchFamily="34" charset="-122"/>
                          <a:ea typeface="微软雅黑" panose="020B0503020204020204" pitchFamily="34" charset="-122"/>
                        </a:rPr>
                        <a:t>，提升各职能管理部门规则建设和管理能力。</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7160804"/>
                  </a:ext>
                </a:extLst>
              </a:tr>
              <a:tr h="345380">
                <a:tc vMerge="1">
                  <a:txBody>
                    <a:bodyPr/>
                    <a:lstStyle/>
                    <a:p>
                      <a:endParaRPr lang="zh-CN" altLang="en-US"/>
                    </a:p>
                  </a:txBody>
                  <a:tcPr/>
                </a:tc>
                <a:tc vMerge="1">
                  <a:txBody>
                    <a:bodyPr/>
                    <a:lstStyle/>
                    <a:p>
                      <a:pPr marL="0" marR="0" lvl="0" indent="0" algn="ctr" defTabSz="800100" rtl="0" eaLnBrk="1" fontAlgn="auto" latinLnBrk="0" hangingPunct="1">
                        <a:lnSpc>
                          <a:spcPct val="90000"/>
                        </a:lnSpc>
                        <a:spcBef>
                          <a:spcPct val="0"/>
                        </a:spcBef>
                        <a:spcAft>
                          <a:spcPct val="35000"/>
                        </a:spcAft>
                        <a:buClrTx/>
                        <a:buSzTx/>
                        <a:buFontTx/>
                        <a:buNone/>
                        <a:tabLst/>
                        <a:defRPr/>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a:solidFill>
                            <a:schemeClr val="tx1"/>
                          </a:solidFill>
                          <a:effectLst/>
                          <a:latin typeface="微软雅黑" panose="020B0503020204020204" pitchFamily="34" charset="-122"/>
                          <a:ea typeface="微软雅黑" panose="020B0503020204020204" pitchFamily="34" charset="-122"/>
                        </a:rPr>
                        <a:t>统筹规章制度的宣贯工作，推动各部门通过培训分享、微博、互动活动等多种方式推动员工学习和执行制度。</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6835972"/>
                  </a:ext>
                </a:extLst>
              </a:tr>
              <a:tr h="392851">
                <a:tc vMerge="1">
                  <a:txBody>
                    <a:bodyPr/>
                    <a:lstStyle/>
                    <a:p>
                      <a:endParaRPr lang="zh-CN" altLang="en-US"/>
                    </a:p>
                  </a:txBody>
                  <a:tcPr/>
                </a:tc>
                <a:tc>
                  <a:txBody>
                    <a:bodyPr/>
                    <a:lstStyle/>
                    <a:p>
                      <a:pPr algn="ctr" defTabSz="1244600">
                        <a:lnSpc>
                          <a:spcPct val="90000"/>
                        </a:lnSpc>
                        <a:spcBef>
                          <a:spcPct val="0"/>
                        </a:spcBef>
                        <a:spcAft>
                          <a:spcPct val="35000"/>
                        </a:spcAft>
                      </a:pPr>
                      <a:r>
                        <a:rPr lang="zh-CN" altLang="en-US" sz="1800" b="0" kern="1200">
                          <a:solidFill>
                            <a:schemeClr val="accent2"/>
                          </a:solidFill>
                        </a:rPr>
                        <a:t>规则控制体系成效评价</a:t>
                      </a:r>
                      <a:endParaRPr lang="zh-CN" altLang="en-US" sz="1800" b="0" kern="1200" dirty="0">
                        <a:solidFill>
                          <a:schemeClr val="accent2"/>
                        </a:solidFill>
                      </a:endParaRPr>
                    </a:p>
                  </a:txBody>
                  <a:tcPr marL="9525" marR="9525" marT="9525" marB="0" anchor="ctr">
                    <a:lnB w="57150" cap="flat" cmpd="sng" algn="ctr">
                      <a:solidFill>
                        <a:schemeClr val="tx1"/>
                      </a:solidFill>
                      <a:prstDash val="solid"/>
                      <a:round/>
                      <a:headEnd type="none" w="med" len="med"/>
                      <a:tailEnd type="none" w="med" len="med"/>
                    </a:lnB>
                  </a:tcPr>
                </a:tc>
                <a:tc>
                  <a:txBody>
                    <a:bodyPr/>
                    <a:lstStyle/>
                    <a:p>
                      <a:pPr algn="l" rtl="0" fontAlgn="ct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定期组织规章制度管理匹配度、有效性评估，组织各部门</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及时优化改善不适应管理要求的制度规定，推动公司有序高效运作。</a:t>
                      </a: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887845"/>
                  </a:ext>
                </a:extLst>
              </a:tr>
              <a:tr h="345380">
                <a:tc rowSpan="11">
                  <a:txBody>
                    <a:bodyPr/>
                    <a:lstStyle/>
                    <a:p>
                      <a:pPr algn="ctr" rtl="0" fontAlgn="ctr"/>
                      <a:r>
                        <a:rPr lang="zh-CN" altLang="en-US" sz="1800" u="none" strike="noStrike" dirty="0">
                          <a:solidFill>
                            <a:schemeClr val="tx2"/>
                          </a:solidFill>
                          <a:effectLst/>
                          <a:latin typeface="微软雅黑" panose="020B0503020204020204" pitchFamily="34" charset="-122"/>
                          <a:ea typeface="微软雅黑" panose="020B0503020204020204" pitchFamily="34" charset="-122"/>
                        </a:rPr>
                        <a:t>技术控制体系统筹管理</a:t>
                      </a:r>
                      <a:endParaRPr lang="en-US" altLang="zh-CN" sz="180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rowSpan="2">
                  <a:txBody>
                    <a:bodyPr/>
                    <a:lstStyle/>
                    <a:p>
                      <a:pPr algn="ctr" rtl="0" fontAlgn="ctr"/>
                      <a:r>
                        <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rPr>
                        <a:t>技术控制体系评估</a:t>
                      </a:r>
                    </a:p>
                  </a:txBody>
                  <a:tcPr marL="9525" marR="9525" marT="9525" marB="0" anchor="ctr">
                    <a:lnT w="57150" cap="flat" cmpd="sng" algn="ctr">
                      <a:solidFill>
                        <a:schemeClr val="tx1"/>
                      </a:solidFill>
                      <a:prstDash val="solid"/>
                      <a:round/>
                      <a:headEnd type="none" w="med" len="med"/>
                      <a:tailEnd type="none" w="med" len="med"/>
                    </a:lnT>
                  </a:tcPr>
                </a:tc>
                <a:tc>
                  <a:txBody>
                    <a:bodyPr/>
                    <a:lstStyle/>
                    <a:p>
                      <a:pPr algn="l" rtl="0" fontAlgn="ct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统筹推动技术安全与控制领域的外部监管要求、行业动态与技术革新情况调研，识别技术控制领域的潜在安全风险与能力差距。</a:t>
                      </a:r>
                    </a:p>
                  </a:txBody>
                  <a:tcPr marL="114300"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42826003"/>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根据公司长期发展战略和管理现状，评估公司现有技术控制体系的适应性与未来可扩展性，提出技术控制体系迭代升级建议。</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3360394"/>
                  </a:ext>
                </a:extLst>
              </a:tr>
              <a:tr h="419113">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技术控制体系统筹建设</a:t>
                      </a:r>
                    </a:p>
                  </a:txBody>
                  <a:tcPr marL="9525" marR="9525" marT="9525" marB="0" anchor="ct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统筹推进公司物理环境、网络环境、服务器与终端、基础办公应用等基础设施的安全防护技术控制策略建设，指导运维部门构建基础技术防护体系，保障基础安全。</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60348819"/>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统筹推动公司信息保密、权限管理等管理风险集中领域的配套信息技术设施建设，支撑规则控制体系的落地应用。</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628431"/>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统筹推动应用安全开发领域的基础平台、公共组件建设，降低应用安全开发成本，促进公司应用产品安全品质提升。</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396782"/>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统筹构建安全运营基础平台，及时</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发现内外部信息安全事件与技术控制措施不足，移交问题整改并推动措施优化。</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411286"/>
                  </a:ext>
                </a:extLst>
              </a:tr>
              <a:tr h="345380">
                <a:tc vMerge="1">
                  <a:txBody>
                    <a:bodyPr/>
                    <a:lstStyle/>
                    <a:p>
                      <a:endParaRPr lang="zh-CN" altLang="en-US"/>
                    </a:p>
                  </a:txBody>
                  <a:tcPr/>
                </a:tc>
                <a:tc rowSpan="3">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技术控制体系落地统筹</a:t>
                      </a:r>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赋能</a:t>
                      </a:r>
                      <a:endPar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统筹指导公司各系统研发、运维与管理部门落地实施既定的技术控制策略，促进信息安全技术水平满足既定管控要求。</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466963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技术控制体系落地统筹赋能</a:t>
                      </a: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统筹指导公司各部门构建符合既定管控策略、可范式化执行的安全运行场景，减少安全领域的一事一议现象，提升部门运作效率。</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066912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指导公司各部门建立基于岗位角色的权限模型，优化系统权限授权管理过程。</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011682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技术控制体系成效评价</a:t>
                      </a:r>
                    </a:p>
                  </a:txBody>
                  <a:tcPr marL="9525" marR="9525" marT="9525" marB="0" anchor="ctr">
                    <a:lnB w="57150" cap="flat" cmpd="sng" algn="ctr">
                      <a:solidFill>
                        <a:schemeClr val="tx1"/>
                      </a:solidFill>
                      <a:prstDash val="solid"/>
                      <a:round/>
                      <a:headEnd type="none" w="med" len="med"/>
                      <a:tailEnd type="none" w="med" len="med"/>
                    </a:lnB>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统筹构建</a:t>
                      </a:r>
                      <a:r>
                        <a:rPr lang="en-US" altLang="zh-CN" sz="1800" u="none" strike="noStrike" dirty="0">
                          <a:solidFill>
                            <a:schemeClr val="tx1"/>
                          </a:solidFill>
                          <a:effectLst/>
                          <a:latin typeface="微软雅黑" panose="020B0503020204020204" pitchFamily="34" charset="-122"/>
                          <a:ea typeface="微软雅黑" panose="020B0503020204020204" pitchFamily="34" charset="-122"/>
                        </a:rPr>
                        <a:t>OA</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流程运营监控机制，及时</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发现影响流程效率的弊端并组织改进，推动公司各经营环节高效运转。</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1833982"/>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组织内外部力量对公司信息系统开展技术安全领域的测评工作，验证信息系统安全水平与合规要求达标情况。</a:t>
                      </a: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911123"/>
                  </a:ext>
                </a:extLst>
              </a:tr>
              <a:tr h="345380">
                <a:tc rowSpan="11">
                  <a:txBody>
                    <a:bodyPr/>
                    <a:lstStyle/>
                    <a:p>
                      <a:pPr algn="ctr" rtl="0" fontAlgn="ctr"/>
                      <a:r>
                        <a:rPr lang="zh-CN" altLang="en-US" sz="1800" u="none" strike="noStrike" dirty="0">
                          <a:solidFill>
                            <a:schemeClr val="tx2"/>
                          </a:solidFill>
                          <a:effectLst/>
                          <a:latin typeface="微软雅黑" panose="020B0503020204020204" pitchFamily="34" charset="-122"/>
                          <a:ea typeface="微软雅黑" panose="020B0503020204020204" pitchFamily="34" charset="-122"/>
                        </a:rPr>
                        <a:t>控制体系落地监督</a:t>
                      </a:r>
                      <a:endParaRPr lang="zh-CN" altLang="en-US" sz="1800" b="0" i="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rowSpan="2">
                  <a:txBody>
                    <a:bodyPr/>
                    <a:lstStyle/>
                    <a:p>
                      <a:pPr algn="ctr" defTabSz="1066800">
                        <a:lnSpc>
                          <a:spcPct val="90000"/>
                        </a:lnSpc>
                        <a:spcBef>
                          <a:spcPct val="0"/>
                        </a:spcBef>
                        <a:spcAft>
                          <a:spcPct val="3500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内控管理体系风险评估</a:t>
                      </a:r>
                      <a:endParaRPr lang="zh-CN"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T w="57150" cap="flat" cmpd="sng" algn="ctr">
                      <a:solidFill>
                        <a:schemeClr val="tx1"/>
                      </a:solidFill>
                      <a:prstDash val="solid"/>
                      <a:round/>
                      <a:headEnd type="none" w="med" len="med"/>
                      <a:tailEnd type="none" w="med" len="med"/>
                    </a:lnT>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定期开展公司内控管理体系健全性、有效性的评估，确保公司在内部风险可控的前提下持续有序高效运作。</a:t>
                      </a:r>
                    </a:p>
                  </a:txBody>
                  <a:tcPr marL="114300"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3168217"/>
                  </a:ext>
                </a:extLst>
              </a:tr>
              <a:tr h="345380">
                <a:tc vMerge="1">
                  <a:txBody>
                    <a:bodyPr/>
                    <a:lstStyle/>
                    <a:p>
                      <a:endParaRPr lang="zh-CN" altLang="en-US"/>
                    </a:p>
                  </a:txBody>
                  <a:tcPr/>
                </a:tc>
                <a:tc vMerge="1">
                  <a:txBody>
                    <a:bodyPr/>
                    <a:lstStyle/>
                    <a:p>
                      <a:pPr algn="ctr" defTabSz="1066800">
                        <a:lnSpc>
                          <a:spcPct val="90000"/>
                        </a:lnSpc>
                        <a:spcBef>
                          <a:spcPct val="0"/>
                        </a:spcBef>
                        <a:spcAft>
                          <a:spcPct val="35000"/>
                        </a:spcAft>
                      </a:pPr>
                      <a:endParaRPr lang="zh-CN" altLang="zh-CN"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统筹管理“兴声力量”“举报邮箱”等监督</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和投诉渠道</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，收集各</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类投诉反馈信息，统筹调查处理各项投诉事项。</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0123999"/>
                  </a:ext>
                </a:extLst>
              </a:tr>
              <a:tr h="680294">
                <a:tc vMerge="1">
                  <a:txBody>
                    <a:bodyPr/>
                    <a:lstStyle/>
                    <a:p>
                      <a:pPr algn="ctr" rtl="0" fontAlgn="ctr"/>
                      <a:r>
                        <a:rPr lang="zh-CN" altLang="en-US" sz="2000" u="none" strike="noStrike">
                          <a:solidFill>
                            <a:schemeClr val="tx1"/>
                          </a:solidFill>
                          <a:effectLst/>
                          <a:latin typeface="微软雅黑" panose="020B0503020204020204" pitchFamily="34" charset="-122"/>
                          <a:ea typeface="微软雅黑" panose="020B0503020204020204" pitchFamily="34" charset="-122"/>
                        </a:rPr>
                        <a:t>控制体系</a:t>
                      </a:r>
                      <a:br>
                        <a:rPr lang="en-US" altLang="zh-CN" sz="2000" u="none" strike="noStrike">
                          <a:solidFill>
                            <a:schemeClr val="tx1"/>
                          </a:solidFill>
                          <a:effectLst/>
                          <a:latin typeface="微软雅黑" panose="020B0503020204020204" pitchFamily="34" charset="-122"/>
                          <a:ea typeface="微软雅黑" panose="020B0503020204020204" pitchFamily="34" charset="-122"/>
                        </a:rPr>
                      </a:br>
                      <a:r>
                        <a:rPr lang="zh-CN" altLang="en-US" sz="2000" u="none" strike="noStrike">
                          <a:solidFill>
                            <a:schemeClr val="tx1"/>
                          </a:solidFill>
                          <a:effectLst/>
                          <a:latin typeface="微软雅黑" panose="020B0503020204020204" pitchFamily="34" charset="-122"/>
                          <a:ea typeface="微软雅黑" panose="020B0503020204020204" pitchFamily="34" charset="-122"/>
                        </a:rPr>
                        <a:t>监督</a:t>
                      </a: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defTabSz="1066800">
                        <a:lnSpc>
                          <a:spcPct val="90000"/>
                        </a:lnSpc>
                        <a:spcBef>
                          <a:spcPct val="0"/>
                        </a:spcBef>
                        <a:spcAft>
                          <a:spcPct val="3500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内控管理的监督检查</a:t>
                      </a:r>
                      <a:endParaRPr lang="zh-CN"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领域进行专项审计，包括但不限于：公司重大资金收支情况、信息安全管理、关键人事活动管理、合同及执行管理、业务运营管理等，及时发现内控管理缺陷，防范和化解对公司经营有重要影响的内部运作风险。</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798846"/>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统筹公司规章制度的落地执行检查，</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确保规章制度有效执行并落地。</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6183583"/>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对管理干部及重要且关键岗位员工的履职情况开展专项核查，确保人员勤勉尽责。</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8890285"/>
                  </a:ext>
                </a:extLst>
              </a:tr>
              <a:tr h="345380">
                <a:tc vMerge="1">
                  <a:txBody>
                    <a:bodyPr/>
                    <a:lstStyle/>
                    <a:p>
                      <a:endParaRPr lang="zh-CN" altLang="en-US"/>
                    </a:p>
                  </a:txBody>
                  <a:tcPr/>
                </a:tc>
                <a:tc rowSpan="3">
                  <a:txBody>
                    <a:bodyPr/>
                    <a:lstStyle/>
                    <a:p>
                      <a:pPr algn="ctr"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违规查处与统筹问责</a:t>
                      </a: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根据专项审计核查结果，对人员违规与过失情况实行核查，依据规章制度问责处罚，首问统筹管理责任，维护公司管理秩序。</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393363"/>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对涉嫌严重违规违纪、违反廉洁诚信、弄虚作假、徇私舞弊的员工进行严肃查处和追责，推动建立</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风清气正的公司氛围。</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5285021"/>
                  </a:ext>
                </a:extLst>
              </a:tr>
              <a:tr h="345380">
                <a:tc vMerge="1">
                  <a:txBody>
                    <a:bodyPr/>
                    <a:lstStyle/>
                    <a:p>
                      <a:endParaRPr lang="zh-CN" altLang="en-US"/>
                    </a:p>
                  </a:txBody>
                  <a:tcPr/>
                </a:tc>
                <a:tc vMerge="1">
                  <a:txBody>
                    <a:bodyPr/>
                    <a:lstStyle/>
                    <a:p>
                      <a:pPr algn="ctr" fontAlgn="ct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根据处分管理分层分级原则，推动各级管理部门主动自查自检，由各级部门主导向下问责员工日常违规违纪行为。</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540551"/>
                  </a:ext>
                </a:extLst>
              </a:tr>
              <a:tr h="345380">
                <a:tc vMerge="1">
                  <a:txBody>
                    <a:bodyPr/>
                    <a:lstStyle/>
                    <a:p>
                      <a:endParaRPr lang="zh-CN" altLang="en-US"/>
                    </a:p>
                  </a:txBody>
                  <a:tcPr/>
                </a:tc>
                <a:tc rowSpan="2">
                  <a:txBody>
                    <a:bodyPr/>
                    <a:lstStyle/>
                    <a:p>
                      <a:pPr algn="ctr" fontAlgn="ctr"/>
                      <a:r>
                        <a:rPr lang="zh-CN" altLang="en-US" sz="1800" b="0" u="none" strike="noStrike" dirty="0">
                          <a:solidFill>
                            <a:schemeClr val="accent2"/>
                          </a:solidFill>
                          <a:effectLst/>
                          <a:latin typeface="微软雅黑" panose="020B0503020204020204" pitchFamily="34" charset="-122"/>
                          <a:ea typeface="微软雅黑" panose="020B0503020204020204" pitchFamily="34" charset="-122"/>
                        </a:rPr>
                        <a:t>内控管理缺陷统筹整改</a:t>
                      </a:r>
                      <a:endPar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根据内控管理风险的危害及影响范围，评估风险高中低等级并提出管控建议，推动各级管理部门整改问题并完善内控管理。</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1720480"/>
                  </a:ext>
                </a:extLst>
              </a:tr>
              <a:tr h="345380">
                <a:tc vMerge="1">
                  <a:txBody>
                    <a:bodyPr/>
                    <a:lstStyle/>
                    <a:p>
                      <a:endParaRPr lang="zh-CN" altLang="en-US"/>
                    </a:p>
                  </a:txBody>
                  <a:tcPr/>
                </a:tc>
                <a:tc vMerge="1">
                  <a:txBody>
                    <a:bodyPr/>
                    <a:lstStyle/>
                    <a:p>
                      <a:pPr algn="ctr" fontAlgn="ctr"/>
                      <a:endParaRPr lang="zh-CN" altLang="en-US" sz="20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建立问题整改监督机制，通过日常督办及时推动各项管理问题整改落实。</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654260"/>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800" b="0" u="none" strike="noStrike" dirty="0">
                          <a:solidFill>
                            <a:schemeClr val="accent2"/>
                          </a:solidFill>
                          <a:effectLst/>
                          <a:latin typeface="微软雅黑" panose="020B0503020204020204" pitchFamily="34" charset="-122"/>
                          <a:ea typeface="微软雅黑" panose="020B0503020204020204" pitchFamily="34" charset="-122"/>
                        </a:rPr>
                        <a:t>内控安全及效率水平评价</a:t>
                      </a:r>
                      <a:endPar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B w="57150" cap="flat" cmpd="sng" algn="ctr">
                      <a:solidFill>
                        <a:schemeClr val="tx1"/>
                      </a:solidFill>
                      <a:prstDash val="solid"/>
                      <a:round/>
                      <a:headEnd type="none" w="med" len="med"/>
                      <a:tailEnd type="none" w="med" len="med"/>
                    </a:lnB>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建立内控风险等级地图并定期评估，制定风险控制策略推动实施，保证内部运作风险控制匹配公司管理要求。</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3043083"/>
                  </a:ext>
                </a:extLst>
              </a:tr>
            </a:tbl>
          </a:graphicData>
        </a:graphic>
      </p:graphicFrame>
    </p:spTree>
    <p:extLst>
      <p:ext uri="{BB962C8B-B14F-4D97-AF65-F5344CB8AC3E}">
        <p14:creationId xmlns:p14="http://schemas.microsoft.com/office/powerpoint/2010/main" val="11503334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职责边界</a:t>
            </a:r>
          </a:p>
        </p:txBody>
      </p:sp>
      <p:graphicFrame>
        <p:nvGraphicFramePr>
          <p:cNvPr id="5" name="表格 4">
            <a:extLst>
              <a:ext uri="{FF2B5EF4-FFF2-40B4-BE49-F238E27FC236}">
                <a16:creationId xmlns:a16="http://schemas.microsoft.com/office/drawing/2014/main" id="{3C86A7A2-1898-41EC-B162-031C0707A44A}"/>
              </a:ext>
            </a:extLst>
          </p:cNvPr>
          <p:cNvGraphicFramePr>
            <a:graphicFrameLocks noGrp="1"/>
          </p:cNvGraphicFramePr>
          <p:nvPr>
            <p:extLst>
              <p:ext uri="{D42A27DB-BD31-4B8C-83A1-F6EECF244321}">
                <p14:modId xmlns:p14="http://schemas.microsoft.com/office/powerpoint/2010/main" val="3254636242"/>
              </p:ext>
            </p:extLst>
          </p:nvPr>
        </p:nvGraphicFramePr>
        <p:xfrm>
          <a:off x="1966864" y="2825552"/>
          <a:ext cx="20522280" cy="5553229"/>
        </p:xfrm>
        <a:graphic>
          <a:graphicData uri="http://schemas.openxmlformats.org/drawingml/2006/table">
            <a:tbl>
              <a:tblPr firstRow="1" bandRow="1">
                <a:tableStyleId>{5DA37D80-6434-44D0-A028-1B22A696006F}</a:tableStyleId>
              </a:tblPr>
              <a:tblGrid>
                <a:gridCol w="3843386">
                  <a:extLst>
                    <a:ext uri="{9D8B030D-6E8A-4147-A177-3AD203B41FA5}">
                      <a16:colId xmlns:a16="http://schemas.microsoft.com/office/drawing/2014/main" val="20000"/>
                    </a:ext>
                  </a:extLst>
                </a:gridCol>
                <a:gridCol w="10083685">
                  <a:extLst>
                    <a:ext uri="{9D8B030D-6E8A-4147-A177-3AD203B41FA5}">
                      <a16:colId xmlns:a16="http://schemas.microsoft.com/office/drawing/2014/main" val="20001"/>
                    </a:ext>
                  </a:extLst>
                </a:gridCol>
                <a:gridCol w="6595209">
                  <a:extLst>
                    <a:ext uri="{9D8B030D-6E8A-4147-A177-3AD203B41FA5}">
                      <a16:colId xmlns:a16="http://schemas.microsoft.com/office/drawing/2014/main" val="20002"/>
                    </a:ext>
                  </a:extLst>
                </a:gridCol>
              </a:tblGrid>
              <a:tr h="1877077">
                <a:tc>
                  <a:txBody>
                    <a:bodyPr/>
                    <a:lstStyle/>
                    <a:p>
                      <a:pPr algn="ctr"/>
                      <a:r>
                        <a:rPr lang="zh-CN" altLang="en-US" sz="3200">
                          <a:solidFill>
                            <a:schemeClr val="tx1"/>
                          </a:solidFill>
                          <a:latin typeface="微软雅黑" panose="020B0503020204020204" pitchFamily="34" charset="-122"/>
                          <a:ea typeface="微软雅黑" panose="020B0503020204020204" pitchFamily="34" charset="-122"/>
                        </a:rPr>
                        <a:t>相关部门</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altLang="zh-CN" sz="3200" dirty="0">
                          <a:solidFill>
                            <a:schemeClr val="tx1"/>
                          </a:solidFill>
                          <a:latin typeface="微软雅黑" panose="020B0503020204020204" pitchFamily="34" charset="-122"/>
                          <a:ea typeface="微软雅黑" panose="020B0503020204020204" pitchFamily="34" charset="-122"/>
                        </a:rPr>
                        <a:t>Do</a:t>
                      </a:r>
                      <a:r>
                        <a:rPr lang="zh-CN" altLang="en-US" sz="3200" dirty="0">
                          <a:solidFill>
                            <a:schemeClr val="tx1"/>
                          </a:solidFill>
                          <a:latin typeface="微软雅黑" panose="020B0503020204020204" pitchFamily="34" charset="-122"/>
                          <a:ea typeface="微软雅黑" panose="020B0503020204020204" pitchFamily="34" charset="-122"/>
                        </a:rPr>
                        <a:t>（本部门要做）</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latin typeface="微软雅黑" panose="020B0503020204020204" pitchFamily="34" charset="-122"/>
                          <a:ea typeface="微软雅黑" panose="020B0503020204020204" pitchFamily="34" charset="-122"/>
                        </a:rPr>
                        <a:t>Don</a:t>
                      </a:r>
                      <a:r>
                        <a:rPr lang="en-US" altLang="zh-CN" sz="3200" dirty="0">
                          <a:solidFill>
                            <a:schemeClr val="tx1"/>
                          </a:solidFill>
                          <a:latin typeface="Calibri" panose="020F0502020204030204" pitchFamily="34" charset="0"/>
                          <a:ea typeface="微软雅黑" panose="020B0503020204020204" pitchFamily="34" charset="-122"/>
                          <a:cs typeface="Calibri" panose="020F0502020204030204" pitchFamily="34" charset="0"/>
                        </a:rPr>
                        <a:t>’</a:t>
                      </a:r>
                      <a:r>
                        <a:rPr lang="en-US" altLang="zh-CN" sz="3200" dirty="0">
                          <a:solidFill>
                            <a:schemeClr val="tx1"/>
                          </a:solidFill>
                          <a:latin typeface="微软雅黑" panose="020B0503020204020204" pitchFamily="34" charset="-122"/>
                          <a:ea typeface="微软雅黑" panose="020B0503020204020204" pitchFamily="34" charset="-122"/>
                        </a:rPr>
                        <a:t>t</a:t>
                      </a:r>
                      <a:r>
                        <a:rPr lang="zh-CN" altLang="en-US" sz="3200" dirty="0">
                          <a:solidFill>
                            <a:schemeClr val="tx1"/>
                          </a:solidFill>
                          <a:latin typeface="微软雅黑" panose="020B0503020204020204" pitchFamily="34" charset="-122"/>
                          <a:ea typeface="微软雅黑" panose="020B0503020204020204" pitchFamily="34" charset="-122"/>
                        </a:rPr>
                        <a:t>（本部门不做）</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3676152">
                <a:tc>
                  <a:txBody>
                    <a:bodyPr/>
                    <a:lstStyle/>
                    <a:p>
                      <a:pPr marL="0" marR="0" indent="0" algn="ctr" defTabSz="1828800" rtl="0" latinLnBrk="0">
                        <a:lnSpc>
                          <a:spcPct val="100000"/>
                        </a:lnSpc>
                        <a:spcBef>
                          <a:spcPts val="0"/>
                        </a:spcBef>
                        <a:spcAft>
                          <a:spcPts val="0"/>
                        </a:spcAft>
                        <a:buClrTx/>
                        <a:buSzTx/>
                        <a:buFontTx/>
                        <a:buNone/>
                        <a:tabLst/>
                      </a:pPr>
                      <a:r>
                        <a:rPr lang="zh-CN" altLang="en-US" sz="2400" b="0" i="0" u="none" strike="noStrike" cap="none" spc="0" baseline="0" dirty="0">
                          <a:ln>
                            <a:noFill/>
                          </a:ln>
                          <a:solidFill>
                            <a:srgbClr val="FF0000"/>
                          </a:solidFill>
                          <a:uFillTx/>
                          <a:latin typeface="微软雅黑" panose="020B0503020204020204" pitchFamily="34" charset="-122"/>
                          <a:ea typeface="微软雅黑" panose="020B0503020204020204" pitchFamily="34" charset="-122"/>
                          <a:cs typeface="+mn-cs"/>
                          <a:sym typeface="Calibri"/>
                        </a:rPr>
                        <a:t>总裁组成部门</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规章制度的规则修订</a:t>
                      </a:r>
                      <a:r>
                        <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a:t>
                      </a: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解释</a:t>
                      </a:r>
                      <a:r>
                        <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a:t>
                      </a: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重申、规则应用或延展方案的公文审核、存档。</a:t>
                      </a:r>
                      <a:endPar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非管理规则的公文审核、存档</a:t>
                      </a:r>
                      <a:endPar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endParaRP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393985"/>
                  </a:ext>
                </a:extLst>
              </a:tr>
            </a:tbl>
          </a:graphicData>
        </a:graphic>
      </p:graphicFrame>
    </p:spTree>
    <p:extLst>
      <p:ext uri="{BB962C8B-B14F-4D97-AF65-F5344CB8AC3E}">
        <p14:creationId xmlns:p14="http://schemas.microsoft.com/office/powerpoint/2010/main" val="3738384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组织架构</a:t>
            </a:r>
          </a:p>
        </p:txBody>
      </p:sp>
      <p:sp>
        <p:nvSpPr>
          <p:cNvPr id="16" name="圆角矩形 15"/>
          <p:cNvSpPr/>
          <p:nvPr/>
        </p:nvSpPr>
        <p:spPr>
          <a:xfrm>
            <a:off x="8549500" y="1839707"/>
            <a:ext cx="5730094" cy="1211815"/>
          </a:xfrm>
          <a:prstGeom prst="roundRect">
            <a:avLst>
              <a:gd name="adj" fmla="val 50000"/>
            </a:avLst>
          </a:prstGeom>
          <a:solidFill>
            <a:srgbClr val="0173C3"/>
          </a:solidFill>
          <a:ln w="254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zh-CN" altLang="en-US" sz="4400" b="1" i="0" u="none" strike="noStrike" cap="none" spc="0" normalizeH="0" baseline="0">
                <a:ln>
                  <a:noFill/>
                </a:ln>
                <a:solidFill>
                  <a:schemeClr val="bg2"/>
                </a:solidFill>
                <a:effectLst/>
                <a:uFillTx/>
                <a:latin typeface="微软雅黑" panose="020B0503020204020204" pitchFamily="34" charset="-122"/>
                <a:ea typeface="微软雅黑" panose="020B0503020204020204" pitchFamily="34" charset="-122"/>
                <a:sym typeface="Calibri"/>
              </a:rPr>
              <a:t>效率与安全办公室</a:t>
            </a:r>
            <a:endParaRPr kumimoji="0" lang="en-US" altLang="zh-CN" sz="4400" b="1"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sym typeface="Calibri"/>
            </a:endParaRPr>
          </a:p>
        </p:txBody>
      </p:sp>
      <p:cxnSp>
        <p:nvCxnSpPr>
          <p:cNvPr id="17" name="肘形连接符 16"/>
          <p:cNvCxnSpPr>
            <a:stCxn id="16" idx="2"/>
            <a:endCxn id="19" idx="0"/>
          </p:cNvCxnSpPr>
          <p:nvPr/>
        </p:nvCxnSpPr>
        <p:spPr>
          <a:xfrm rot="5400000">
            <a:off x="6849557" y="-57854"/>
            <a:ext cx="1455614" cy="7674366"/>
          </a:xfrm>
          <a:prstGeom prst="bentConnector3">
            <a:avLst>
              <a:gd name="adj1" fmla="val 50000"/>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8" name="肘形连接符 17"/>
          <p:cNvCxnSpPr>
            <a:stCxn id="16" idx="2"/>
            <a:endCxn id="20" idx="0"/>
          </p:cNvCxnSpPr>
          <p:nvPr/>
        </p:nvCxnSpPr>
        <p:spPr>
          <a:xfrm rot="16200000" flipH="1">
            <a:off x="14682458" y="-216389"/>
            <a:ext cx="1455614" cy="7991436"/>
          </a:xfrm>
          <a:prstGeom prst="bentConnector3">
            <a:avLst>
              <a:gd name="adj1" fmla="val 50000"/>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9" name="文本框 18">
            <a:extLst>
              <a:ext uri="{FF2B5EF4-FFF2-40B4-BE49-F238E27FC236}">
                <a16:creationId xmlns:a16="http://schemas.microsoft.com/office/drawing/2014/main" id="{66B7A44A-D2C6-41FE-847A-AA7FE75401EE}"/>
              </a:ext>
            </a:extLst>
          </p:cNvPr>
          <p:cNvSpPr txBox="1"/>
          <p:nvPr/>
        </p:nvSpPr>
        <p:spPr>
          <a:xfrm flipH="1">
            <a:off x="1195967" y="4507136"/>
            <a:ext cx="5088428"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a:solidFill>
                  <a:schemeClr val="bg1"/>
                </a:solidFill>
              </a:rPr>
              <a:t>规则管理组</a:t>
            </a:r>
            <a:endParaRPr lang="en-US" altLang="zh-CN" sz="2800" b="1" dirty="0">
              <a:solidFill>
                <a:schemeClr val="bg1"/>
              </a:solidFill>
            </a:endParaRPr>
          </a:p>
        </p:txBody>
      </p:sp>
      <p:sp>
        <p:nvSpPr>
          <p:cNvPr id="20" name="文本框 19">
            <a:extLst>
              <a:ext uri="{FF2B5EF4-FFF2-40B4-BE49-F238E27FC236}">
                <a16:creationId xmlns:a16="http://schemas.microsoft.com/office/drawing/2014/main" id="{66B7A44A-D2C6-41FE-847A-AA7FE75401EE}"/>
              </a:ext>
            </a:extLst>
          </p:cNvPr>
          <p:cNvSpPr txBox="1"/>
          <p:nvPr/>
        </p:nvSpPr>
        <p:spPr>
          <a:xfrm flipH="1">
            <a:off x="16773521" y="4507136"/>
            <a:ext cx="5264925"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a:solidFill>
                  <a:schemeClr val="bg1"/>
                </a:solidFill>
              </a:rPr>
              <a:t>审计监察组</a:t>
            </a:r>
            <a:endParaRPr lang="en-US" altLang="zh-CN" sz="2800" b="1">
              <a:solidFill>
                <a:schemeClr val="bg1"/>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2767993267"/>
              </p:ext>
            </p:extLst>
          </p:nvPr>
        </p:nvGraphicFramePr>
        <p:xfrm>
          <a:off x="1734969" y="10730488"/>
          <a:ext cx="4896337" cy="722717"/>
        </p:xfrm>
        <a:graphic>
          <a:graphicData uri="http://schemas.openxmlformats.org/drawingml/2006/table">
            <a:tbl>
              <a:tblPr firstRow="1" bandRow="1"/>
              <a:tblGrid>
                <a:gridCol w="1071250">
                  <a:extLst>
                    <a:ext uri="{9D8B030D-6E8A-4147-A177-3AD203B41FA5}">
                      <a16:colId xmlns:a16="http://schemas.microsoft.com/office/drawing/2014/main" val="3032717601"/>
                    </a:ext>
                  </a:extLst>
                </a:gridCol>
                <a:gridCol w="3825087">
                  <a:extLst>
                    <a:ext uri="{9D8B030D-6E8A-4147-A177-3AD203B41FA5}">
                      <a16:colId xmlns:a16="http://schemas.microsoft.com/office/drawing/2014/main" val="1991968394"/>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zh-CN" altLang="en-US">
                          <a:solidFill>
                            <a:schemeClr val="tx1"/>
                          </a:solidFill>
                        </a:rPr>
                        <a:t>制度管理专员</a:t>
                      </a:r>
                      <a:r>
                        <a:rPr lang="en-US" altLang="zh-CN">
                          <a:solidFill>
                            <a:schemeClr val="tx1"/>
                          </a:solidFill>
                        </a:rPr>
                        <a:t>(A)</a:t>
                      </a:r>
                      <a:endParaRPr lang="zh-CN" altLang="en-US">
                        <a:solidFill>
                          <a:schemeClr val="tx1"/>
                        </a:solidFill>
                      </a:endParaRPr>
                    </a:p>
                  </a:txBody>
                  <a:tcPr anchor="ctr"/>
                </a:tc>
                <a:extLst>
                  <a:ext uri="{0D108BD9-81ED-4DB2-BD59-A6C34878D82A}">
                    <a16:rowId xmlns:a16="http://schemas.microsoft.com/office/drawing/2014/main" val="1189120874"/>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578722388"/>
              </p:ext>
            </p:extLst>
          </p:nvPr>
        </p:nvGraphicFramePr>
        <p:xfrm>
          <a:off x="17012272" y="10730489"/>
          <a:ext cx="5512780" cy="722717"/>
        </p:xfrm>
        <a:graphic>
          <a:graphicData uri="http://schemas.openxmlformats.org/drawingml/2006/table">
            <a:tbl>
              <a:tblPr firstRow="1" bandRow="1"/>
              <a:tblGrid>
                <a:gridCol w="494454">
                  <a:extLst>
                    <a:ext uri="{9D8B030D-6E8A-4147-A177-3AD203B41FA5}">
                      <a16:colId xmlns:a16="http://schemas.microsoft.com/office/drawing/2014/main" val="3032717601"/>
                    </a:ext>
                  </a:extLst>
                </a:gridCol>
                <a:gridCol w="5018326">
                  <a:extLst>
                    <a:ext uri="{9D8B030D-6E8A-4147-A177-3AD203B41FA5}">
                      <a16:colId xmlns:a16="http://schemas.microsoft.com/office/drawing/2014/main" val="1088346575"/>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algn="l"/>
                      <a:r>
                        <a:rPr lang="zh-CN" altLang="en-US">
                          <a:solidFill>
                            <a:schemeClr val="tx1"/>
                          </a:solidFill>
                        </a:rPr>
                        <a:t>审计专员</a:t>
                      </a:r>
                      <a:r>
                        <a:rPr lang="en-US" altLang="zh-CN">
                          <a:solidFill>
                            <a:schemeClr val="tx1"/>
                          </a:solidFill>
                        </a:rPr>
                        <a:t>(A)</a:t>
                      </a:r>
                      <a:endParaRPr lang="zh-CN" altLang="en-US">
                        <a:solidFill>
                          <a:schemeClr val="tx1"/>
                        </a:solidFill>
                      </a:endParaRPr>
                    </a:p>
                  </a:txBody>
                  <a:tcPr anchor="ctr"/>
                </a:tc>
                <a:extLst>
                  <a:ext uri="{0D108BD9-81ED-4DB2-BD59-A6C34878D82A}">
                    <a16:rowId xmlns:a16="http://schemas.microsoft.com/office/drawing/2014/main" val="1189120874"/>
                  </a:ext>
                </a:extLst>
              </a:tr>
            </a:tbl>
          </a:graphicData>
        </a:graphic>
      </p:graphicFrame>
      <p:sp>
        <p:nvSpPr>
          <p:cNvPr id="3" name="文本框 2"/>
          <p:cNvSpPr txBox="1"/>
          <p:nvPr/>
        </p:nvSpPr>
        <p:spPr>
          <a:xfrm>
            <a:off x="16829016"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sp>
        <p:nvSpPr>
          <p:cNvPr id="14" name="文本框 13"/>
          <p:cNvSpPr txBox="1"/>
          <p:nvPr/>
        </p:nvSpPr>
        <p:spPr>
          <a:xfrm>
            <a:off x="1566813"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sp>
        <p:nvSpPr>
          <p:cNvPr id="22" name="文本框 21">
            <a:extLst>
              <a:ext uri="{FF2B5EF4-FFF2-40B4-BE49-F238E27FC236}">
                <a16:creationId xmlns:a16="http://schemas.microsoft.com/office/drawing/2014/main" id="{D26ED988-9AF2-4A9D-BE85-8301DD639144}"/>
              </a:ext>
            </a:extLst>
          </p:cNvPr>
          <p:cNvSpPr txBox="1"/>
          <p:nvPr/>
        </p:nvSpPr>
        <p:spPr>
          <a:xfrm flipH="1">
            <a:off x="8788477" y="4507136"/>
            <a:ext cx="5264925"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dirty="0">
                <a:solidFill>
                  <a:schemeClr val="bg1"/>
                </a:solidFill>
              </a:rPr>
              <a:t>技术控制管理组</a:t>
            </a:r>
            <a:endParaRPr lang="en-US" altLang="zh-CN" sz="2800" b="1" dirty="0">
              <a:solidFill>
                <a:schemeClr val="bg1"/>
              </a:solidFill>
            </a:endParaRPr>
          </a:p>
        </p:txBody>
      </p:sp>
      <p:graphicFrame>
        <p:nvGraphicFramePr>
          <p:cNvPr id="28" name="表格 27">
            <a:extLst>
              <a:ext uri="{FF2B5EF4-FFF2-40B4-BE49-F238E27FC236}">
                <a16:creationId xmlns:a16="http://schemas.microsoft.com/office/drawing/2014/main" id="{AB621C6B-9504-418C-88B5-279040330523}"/>
              </a:ext>
            </a:extLst>
          </p:cNvPr>
          <p:cNvGraphicFramePr>
            <a:graphicFrameLocks noGrp="1"/>
          </p:cNvGraphicFramePr>
          <p:nvPr>
            <p:extLst>
              <p:ext uri="{D42A27DB-BD31-4B8C-83A1-F6EECF244321}">
                <p14:modId xmlns:p14="http://schemas.microsoft.com/office/powerpoint/2010/main" val="493646340"/>
              </p:ext>
            </p:extLst>
          </p:nvPr>
        </p:nvGraphicFramePr>
        <p:xfrm>
          <a:off x="9027228" y="10730489"/>
          <a:ext cx="5512780" cy="1445434"/>
        </p:xfrm>
        <a:graphic>
          <a:graphicData uri="http://schemas.openxmlformats.org/drawingml/2006/table">
            <a:tbl>
              <a:tblPr firstRow="1" bandRow="1"/>
              <a:tblGrid>
                <a:gridCol w="494454">
                  <a:extLst>
                    <a:ext uri="{9D8B030D-6E8A-4147-A177-3AD203B41FA5}">
                      <a16:colId xmlns:a16="http://schemas.microsoft.com/office/drawing/2014/main" val="3032717601"/>
                    </a:ext>
                  </a:extLst>
                </a:gridCol>
                <a:gridCol w="5018326">
                  <a:extLst>
                    <a:ext uri="{9D8B030D-6E8A-4147-A177-3AD203B41FA5}">
                      <a16:colId xmlns:a16="http://schemas.microsoft.com/office/drawing/2014/main" val="1088346575"/>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algn="l"/>
                      <a:r>
                        <a:rPr lang="zh-CN" altLang="en-US">
                          <a:solidFill>
                            <a:srgbClr val="FF0000"/>
                          </a:solidFill>
                        </a:rPr>
                        <a:t>安全开发工程师（</a:t>
                      </a:r>
                      <a:r>
                        <a:rPr lang="en-US" altLang="zh-CN">
                          <a:solidFill>
                            <a:srgbClr val="FF0000"/>
                          </a:solidFill>
                        </a:rPr>
                        <a:t>T</a:t>
                      </a:r>
                      <a:r>
                        <a:rPr lang="zh-CN" altLang="en-US">
                          <a:solidFill>
                            <a:srgbClr val="FF0000"/>
                          </a:solidFill>
                        </a:rPr>
                        <a:t>）</a:t>
                      </a:r>
                      <a:endParaRPr lang="zh-CN" altLang="en-US" dirty="0">
                        <a:solidFill>
                          <a:srgbClr val="FF0000"/>
                        </a:solidFill>
                      </a:endParaRPr>
                    </a:p>
                  </a:txBody>
                  <a:tcPr anchor="ctr"/>
                </a:tc>
                <a:extLst>
                  <a:ext uri="{0D108BD9-81ED-4DB2-BD59-A6C34878D82A}">
                    <a16:rowId xmlns:a16="http://schemas.microsoft.com/office/drawing/2014/main" val="1189120874"/>
                  </a:ext>
                </a:extLst>
              </a:tr>
              <a:tr h="722717">
                <a:tc>
                  <a:txBody>
                    <a:bodyPr/>
                    <a:lstStyle/>
                    <a:p>
                      <a:pPr algn="ctr"/>
                      <a:r>
                        <a:rPr lang="en-US" altLang="zh-CN">
                          <a:solidFill>
                            <a:schemeClr val="tx1"/>
                          </a:solidFill>
                        </a:rPr>
                        <a:t>2</a:t>
                      </a:r>
                      <a:endParaRPr lang="zh-CN" altLang="en-US">
                        <a:solidFill>
                          <a:schemeClr val="tx1"/>
                        </a:solidFill>
                      </a:endParaRPr>
                    </a:p>
                  </a:txBody>
                  <a:tcPr anchor="ctr"/>
                </a:tc>
                <a:tc>
                  <a:txBody>
                    <a:bodyPr/>
                    <a:lstStyle/>
                    <a:p>
                      <a:pPr algn="l"/>
                      <a:r>
                        <a:rPr lang="zh-CN" altLang="en-US">
                          <a:solidFill>
                            <a:srgbClr val="FF0000"/>
                          </a:solidFill>
                        </a:rPr>
                        <a:t>安全管理工程师 </a:t>
                      </a:r>
                      <a:r>
                        <a:rPr lang="en-US" altLang="zh-CN">
                          <a:solidFill>
                            <a:srgbClr val="FF0000"/>
                          </a:solidFill>
                        </a:rPr>
                        <a:t>( T )</a:t>
                      </a:r>
                      <a:endParaRPr lang="zh-CN" altLang="en-US" dirty="0">
                        <a:solidFill>
                          <a:srgbClr val="FF0000"/>
                        </a:solidFill>
                      </a:endParaRPr>
                    </a:p>
                  </a:txBody>
                  <a:tcPr anchor="ctr"/>
                </a:tc>
                <a:extLst>
                  <a:ext uri="{0D108BD9-81ED-4DB2-BD59-A6C34878D82A}">
                    <a16:rowId xmlns:a16="http://schemas.microsoft.com/office/drawing/2014/main" val="2652582985"/>
                  </a:ext>
                </a:extLst>
              </a:tr>
            </a:tbl>
          </a:graphicData>
        </a:graphic>
      </p:graphicFrame>
      <p:sp>
        <p:nvSpPr>
          <p:cNvPr id="29" name="文本框 28">
            <a:extLst>
              <a:ext uri="{FF2B5EF4-FFF2-40B4-BE49-F238E27FC236}">
                <a16:creationId xmlns:a16="http://schemas.microsoft.com/office/drawing/2014/main" id="{03C25842-D904-4AA5-8A47-181C5908868D}"/>
              </a:ext>
            </a:extLst>
          </p:cNvPr>
          <p:cNvSpPr txBox="1"/>
          <p:nvPr/>
        </p:nvSpPr>
        <p:spPr>
          <a:xfrm>
            <a:off x="8843972"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cxnSp>
        <p:nvCxnSpPr>
          <p:cNvPr id="10" name="连接符: 肘形 9">
            <a:extLst>
              <a:ext uri="{FF2B5EF4-FFF2-40B4-BE49-F238E27FC236}">
                <a16:creationId xmlns:a16="http://schemas.microsoft.com/office/drawing/2014/main" id="{A839E22C-DE2B-45E5-A25B-31ADE06D1AC2}"/>
              </a:ext>
            </a:extLst>
          </p:cNvPr>
          <p:cNvCxnSpPr>
            <a:cxnSpLocks/>
            <a:stCxn id="16" idx="2"/>
            <a:endCxn id="22" idx="0"/>
          </p:cNvCxnSpPr>
          <p:nvPr/>
        </p:nvCxnSpPr>
        <p:spPr>
          <a:xfrm rot="16200000" flipH="1">
            <a:off x="10689936" y="3776133"/>
            <a:ext cx="1455614" cy="6392"/>
          </a:xfrm>
          <a:prstGeom prst="bentConnector3">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31" name="矩形 30">
            <a:extLst>
              <a:ext uri="{FF2B5EF4-FFF2-40B4-BE49-F238E27FC236}">
                <a16:creationId xmlns:a16="http://schemas.microsoft.com/office/drawing/2014/main" id="{E519E1DC-AF44-4CFD-A244-AC033BCB591E}"/>
              </a:ext>
            </a:extLst>
          </p:cNvPr>
          <p:cNvSpPr/>
          <p:nvPr/>
        </p:nvSpPr>
        <p:spPr>
          <a:xfrm>
            <a:off x="1579419" y="6631921"/>
            <a:ext cx="5928590" cy="2616101"/>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a:solidFill>
                  <a:schemeClr val="tx2"/>
                </a:solidFill>
              </a:rPr>
              <a:t>负责制度流程基础运作规则建立和体系管理；</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统筹实施类制度建设与审核管理，核心流程运作合规及效率管理。</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统筹制度宣贯与培训，制度建设能力赋能管理。</a:t>
            </a:r>
            <a:endParaRPr lang="en-US" altLang="zh-CN" sz="2400">
              <a:solidFill>
                <a:schemeClr val="tx2"/>
              </a:solidFill>
            </a:endParaRPr>
          </a:p>
        </p:txBody>
      </p:sp>
      <p:sp>
        <p:nvSpPr>
          <p:cNvPr id="32" name="矩形 31">
            <a:extLst>
              <a:ext uri="{FF2B5EF4-FFF2-40B4-BE49-F238E27FC236}">
                <a16:creationId xmlns:a16="http://schemas.microsoft.com/office/drawing/2014/main" id="{2F230A06-0959-49C6-9739-4C0404E47248}"/>
              </a:ext>
            </a:extLst>
          </p:cNvPr>
          <p:cNvSpPr/>
          <p:nvPr/>
        </p:nvSpPr>
        <p:spPr>
          <a:xfrm>
            <a:off x="16660752" y="6631921"/>
            <a:ext cx="5988929" cy="1877437"/>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a:solidFill>
                  <a:schemeClr val="tx2"/>
                </a:solidFill>
              </a:rPr>
              <a:t>建立维护内控风险等级评估体系；</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组织开展各类专项审计，推动内控完善，提升管理效率；</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问责违规失职行为，推动人员严格履职。</a:t>
            </a:r>
            <a:endParaRPr lang="en-US" altLang="zh-CN" sz="2400">
              <a:solidFill>
                <a:schemeClr val="tx2"/>
              </a:solidFill>
            </a:endParaRPr>
          </a:p>
        </p:txBody>
      </p:sp>
      <p:sp>
        <p:nvSpPr>
          <p:cNvPr id="33" name="矩形 32">
            <a:extLst>
              <a:ext uri="{FF2B5EF4-FFF2-40B4-BE49-F238E27FC236}">
                <a16:creationId xmlns:a16="http://schemas.microsoft.com/office/drawing/2014/main" id="{748B0F43-B118-4784-A9DA-7A0B1781B517}"/>
              </a:ext>
            </a:extLst>
          </p:cNvPr>
          <p:cNvSpPr/>
          <p:nvPr/>
        </p:nvSpPr>
        <p:spPr>
          <a:xfrm>
            <a:off x="1853295" y="5987927"/>
            <a:ext cx="1774973" cy="523220"/>
          </a:xfrm>
          <a:prstGeom prst="rect">
            <a:avLst/>
          </a:prstGeom>
        </p:spPr>
        <p:txBody>
          <a:bodyPr wrap="square">
            <a:spAutoFit/>
          </a:bodyPr>
          <a:lstStyle/>
          <a:p>
            <a:pPr>
              <a:spcBef>
                <a:spcPts val="600"/>
              </a:spcBef>
              <a:spcAft>
                <a:spcPts val="600"/>
              </a:spcAft>
              <a:defRPr/>
            </a:pPr>
            <a:r>
              <a:rPr lang="zh-CN" altLang="en-US" sz="2800" b="1" noProof="0">
                <a:solidFill>
                  <a:schemeClr val="tx2"/>
                </a:solidFill>
              </a:rPr>
              <a:t>工作职责</a:t>
            </a:r>
            <a:endParaRPr kumimoji="0" lang="en-US" altLang="zh-CN" sz="2800" b="1" i="0" u="none" strike="noStrike" kern="0" cap="none" spc="0" normalizeH="0" baseline="0" noProof="0">
              <a:ln>
                <a:noFill/>
              </a:ln>
              <a:solidFill>
                <a:schemeClr val="tx2"/>
              </a:solidFill>
              <a:effectLst/>
              <a:uLnTx/>
              <a:uFillTx/>
            </a:endParaRPr>
          </a:p>
        </p:txBody>
      </p:sp>
      <p:sp>
        <p:nvSpPr>
          <p:cNvPr id="35" name="矩形 34">
            <a:extLst>
              <a:ext uri="{FF2B5EF4-FFF2-40B4-BE49-F238E27FC236}">
                <a16:creationId xmlns:a16="http://schemas.microsoft.com/office/drawing/2014/main" id="{50ACD273-AF5F-4706-96C2-9286FF8C9E43}"/>
              </a:ext>
            </a:extLst>
          </p:cNvPr>
          <p:cNvSpPr/>
          <p:nvPr/>
        </p:nvSpPr>
        <p:spPr>
          <a:xfrm>
            <a:off x="16660752" y="5881783"/>
            <a:ext cx="1815507" cy="662554"/>
          </a:xfrm>
          <a:prstGeom prst="rect">
            <a:avLst/>
          </a:prstGeom>
        </p:spPr>
        <p:txBody>
          <a:bodyPr wrap="square">
            <a:spAutoFit/>
          </a:bodyPr>
          <a:lstStyle/>
          <a:p>
            <a:pPr defTabSz="914400">
              <a:lnSpc>
                <a:spcPct val="150000"/>
              </a:lnSpc>
              <a:defRPr/>
            </a:pPr>
            <a:r>
              <a:rPr lang="zh-CN" altLang="en-US" sz="2800" b="1">
                <a:solidFill>
                  <a:schemeClr val="tx2"/>
                </a:solidFill>
                <a:latin typeface="微软雅黑" pitchFamily="34" charset="-122"/>
                <a:ea typeface="微软雅黑" pitchFamily="34" charset="-122"/>
              </a:rPr>
              <a:t>工作职责</a:t>
            </a:r>
            <a:endParaRPr lang="en-US" altLang="zh-CN" sz="2800" b="1">
              <a:solidFill>
                <a:schemeClr val="tx2"/>
              </a:solidFill>
              <a:latin typeface="微软雅黑" pitchFamily="34" charset="-122"/>
              <a:ea typeface="微软雅黑" pitchFamily="34" charset="-122"/>
            </a:endParaRPr>
          </a:p>
        </p:txBody>
      </p:sp>
      <p:sp>
        <p:nvSpPr>
          <p:cNvPr id="36" name="矩形 35">
            <a:extLst>
              <a:ext uri="{FF2B5EF4-FFF2-40B4-BE49-F238E27FC236}">
                <a16:creationId xmlns:a16="http://schemas.microsoft.com/office/drawing/2014/main" id="{75F17347-6315-402F-A51D-32694F8371CB}"/>
              </a:ext>
            </a:extLst>
          </p:cNvPr>
          <p:cNvSpPr/>
          <p:nvPr/>
        </p:nvSpPr>
        <p:spPr>
          <a:xfrm>
            <a:off x="8994421" y="6631921"/>
            <a:ext cx="5928590" cy="2246769"/>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技术控制体系及内部安全管理领域实施类制度的统筹建设；</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构建业务安全运行场景，出具管控策略并统筹落地执行；</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公司产品和系统安全质量管理和控制；</a:t>
            </a:r>
            <a:endParaRPr lang="en-US" altLang="zh-CN" sz="2400" dirty="0">
              <a:solidFill>
                <a:schemeClr val="tx2"/>
              </a:solidFill>
            </a:endParaRPr>
          </a:p>
        </p:txBody>
      </p:sp>
      <p:sp>
        <p:nvSpPr>
          <p:cNvPr id="37" name="矩形 36">
            <a:extLst>
              <a:ext uri="{FF2B5EF4-FFF2-40B4-BE49-F238E27FC236}">
                <a16:creationId xmlns:a16="http://schemas.microsoft.com/office/drawing/2014/main" id="{F98C982E-B422-40BD-9DCA-69F3CA1CD340}"/>
              </a:ext>
            </a:extLst>
          </p:cNvPr>
          <p:cNvSpPr/>
          <p:nvPr/>
        </p:nvSpPr>
        <p:spPr>
          <a:xfrm>
            <a:off x="8960842" y="5881783"/>
            <a:ext cx="1815507" cy="662554"/>
          </a:xfrm>
          <a:prstGeom prst="rect">
            <a:avLst/>
          </a:prstGeom>
        </p:spPr>
        <p:txBody>
          <a:bodyPr wrap="square">
            <a:spAutoFit/>
          </a:bodyPr>
          <a:lstStyle/>
          <a:p>
            <a:pPr defTabSz="914400">
              <a:lnSpc>
                <a:spcPct val="150000"/>
              </a:lnSpc>
              <a:defRPr/>
            </a:pPr>
            <a:r>
              <a:rPr lang="zh-CN" altLang="en-US" sz="2800" b="1">
                <a:solidFill>
                  <a:schemeClr val="tx2"/>
                </a:solidFill>
                <a:latin typeface="微软雅黑" pitchFamily="34" charset="-122"/>
                <a:ea typeface="微软雅黑" pitchFamily="34" charset="-122"/>
              </a:rPr>
              <a:t>工作职责</a:t>
            </a:r>
            <a:endParaRPr lang="en-US" altLang="zh-CN" sz="2800" b="1">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906097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0.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3"/>
</p:tagLst>
</file>

<file path=ppt/tags/tag1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1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1"/>
</p:tagLst>
</file>

<file path=ppt/tags/tag1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0.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8"/>
</p:tagLst>
</file>

<file path=ppt/tags/tag2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2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2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4"/>
</p:tagLst>
</file>

<file path=ppt/tags/tag30.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8"/>
</p:tagLst>
</file>

<file path=ppt/tags/tag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43"/>
</p:tagLst>
</file>

<file path=ppt/theme/theme1.xml><?xml version="1.0" encoding="utf-8"?>
<a:theme xmlns:a="http://schemas.openxmlformats.org/drawingml/2006/main" name="Wondershare Theme">
  <a:themeElements>
    <a:clrScheme name="主品牌色">
      <a:dk1>
        <a:srgbClr val="000000"/>
      </a:dk1>
      <a:lt1>
        <a:srgbClr val="FFFFFF"/>
      </a:lt1>
      <a:dk2>
        <a:srgbClr val="E83B45"/>
      </a:dk2>
      <a:lt2>
        <a:srgbClr val="FFFFFF"/>
      </a:lt2>
      <a:accent1>
        <a:srgbClr val="000000"/>
      </a:accent1>
      <a:accent2>
        <a:srgbClr val="E83B45"/>
      </a:accent2>
      <a:accent3>
        <a:srgbClr val="21E496"/>
      </a:accent3>
      <a:accent4>
        <a:srgbClr val="2B388F"/>
      </a:accent4>
      <a:accent5>
        <a:srgbClr val="FABD2F"/>
      </a:accent5>
      <a:accent6>
        <a:srgbClr val="0078F6"/>
      </a:accent6>
      <a:hlink>
        <a:srgbClr val="E83B45"/>
      </a:hlink>
      <a:folHlink>
        <a:srgbClr val="999599"/>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ondershare Theme">
  <a:themeElements>
    <a:clrScheme name="Wondershare Theme">
      <a:dk1>
        <a:srgbClr val="352F30"/>
      </a:dk1>
      <a:lt1>
        <a:srgbClr val="06352D"/>
      </a:lt1>
      <a:dk2>
        <a:srgbClr val="A7A7A7"/>
      </a:dk2>
      <a:lt2>
        <a:srgbClr val="535353"/>
      </a:lt2>
      <a:accent1>
        <a:srgbClr val="352F30"/>
      </a:accent1>
      <a:accent2>
        <a:srgbClr val="E4DFD8"/>
      </a:accent2>
      <a:accent3>
        <a:srgbClr val="FB735A"/>
      </a:accent3>
      <a:accent4>
        <a:srgbClr val="66E2D9"/>
      </a:accent4>
      <a:accent5>
        <a:srgbClr val="4654D5"/>
      </a:accent5>
      <a:accent6>
        <a:srgbClr val="03ABE9"/>
      </a:accent6>
      <a:hlink>
        <a:srgbClr val="0000FF"/>
      </a:hlink>
      <a:folHlink>
        <a:srgbClr val="FF00FF"/>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2404</TotalTime>
  <Words>3811</Words>
  <Application>Microsoft Office PowerPoint</Application>
  <PresentationFormat>自定义</PresentationFormat>
  <Paragraphs>324</Paragraphs>
  <Slides>17</Slides>
  <Notes>13</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-apple-system</vt:lpstr>
      <vt:lpstr>等线 Light</vt:lpstr>
      <vt:lpstr>华文细黑</vt:lpstr>
      <vt:lpstr>微软雅黑</vt:lpstr>
      <vt:lpstr>Agency FB</vt:lpstr>
      <vt:lpstr>Arial</vt:lpstr>
      <vt:lpstr>Calibri</vt:lpstr>
      <vt:lpstr>Helvetica</vt:lpstr>
      <vt:lpstr>Segoe UI</vt:lpstr>
      <vt:lpstr>Times New Roman</vt:lpstr>
      <vt:lpstr>Wingdings</vt:lpstr>
      <vt:lpstr>Wondershare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标题XXX</dc:title>
  <dc:creator>user</dc:creator>
  <cp:lastModifiedBy>pengpy</cp:lastModifiedBy>
  <cp:revision>370</cp:revision>
  <dcterms:modified xsi:type="dcterms:W3CDTF">2023-03-10T02:59:29Z</dcterms:modified>
</cp:coreProperties>
</file>