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63" r:id="rId4"/>
    <p:sldId id="273" r:id="rId5"/>
    <p:sldId id="258" r:id="rId6"/>
    <p:sldId id="283" r:id="rId7"/>
    <p:sldId id="259" r:id="rId8"/>
    <p:sldId id="284" r:id="rId9"/>
    <p:sldId id="260" r:id="rId10"/>
    <p:sldId id="261" r:id="rId11"/>
    <p:sldId id="262" r:id="rId12"/>
    <p:sldId id="274" r:id="rId13"/>
    <p:sldId id="264" r:id="rId14"/>
    <p:sldId id="265" r:id="rId15"/>
    <p:sldId id="304" r:id="rId16"/>
    <p:sldId id="305" r:id="rId17"/>
    <p:sldId id="306" r:id="rId18"/>
    <p:sldId id="269" r:id="rId19"/>
    <p:sldId id="270" r:id="rId20"/>
    <p:sldId id="271" r:id="rId21"/>
    <p:sldId id="272" r:id="rId22"/>
    <p:sldId id="285" r:id="rId23"/>
    <p:sldId id="287" r:id="rId24"/>
    <p:sldId id="289" r:id="rId25"/>
    <p:sldId id="275" r:id="rId26"/>
    <p:sldId id="313" r:id="rId27"/>
    <p:sldId id="311" r:id="rId28"/>
    <p:sldId id="315" r:id="rId29"/>
    <p:sldId id="317" r:id="rId30"/>
    <p:sldId id="316" r:id="rId31"/>
    <p:sldId id="318" r:id="rId32"/>
    <p:sldId id="319" r:id="rId33"/>
    <p:sldId id="276" r:id="rId34"/>
    <p:sldId id="290" r:id="rId35"/>
    <p:sldId id="291" r:id="rId36"/>
    <p:sldId id="292" r:id="rId37"/>
    <p:sldId id="293" r:id="rId38"/>
    <p:sldId id="294" r:id="rId39"/>
    <p:sldId id="295" r:id="rId40"/>
    <p:sldId id="296" r:id="rId41"/>
    <p:sldId id="297" r:id="rId42"/>
    <p:sldId id="298" r:id="rId43"/>
    <p:sldId id="299" r:id="rId44"/>
    <p:sldId id="300" r:id="rId45"/>
    <p:sldId id="277" r:id="rId46"/>
    <p:sldId id="307" r:id="rId47"/>
    <p:sldId id="278" r:id="rId48"/>
    <p:sldId id="279" r:id="rId49"/>
    <p:sldId id="280" r:id="rId50"/>
    <p:sldId id="281" r:id="rId51"/>
    <p:sldId id="308" r:id="rId52"/>
    <p:sldId id="309" r:id="rId53"/>
    <p:sldId id="282" r:id="rId54"/>
    <p:sldId id="310" r:id="rId55"/>
    <p:sldId id="302"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napToGrid="0">
      <p:cViewPr varScale="1">
        <p:scale>
          <a:sx n="82" d="100"/>
          <a:sy n="82"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5CB75B-1D36-4CA1-B79D-0F29086A81D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181FFA-924B-4FDF-B06E-7033DC297C71}">
      <dgm:prSet/>
      <dgm:spPr/>
      <dgm:t>
        <a:bodyPr/>
        <a:lstStyle/>
        <a:p>
          <a:r>
            <a:rPr lang="pt-PT"/>
            <a:t>Implementar entregas rotineiras</a:t>
          </a:r>
          <a:endParaRPr lang="en-US"/>
        </a:p>
      </dgm:t>
    </dgm:pt>
    <dgm:pt modelId="{FA2F7EB2-B78B-493A-B0C3-E58DA6F8A9E2}" type="parTrans" cxnId="{4798C6F4-2D76-418D-9227-6C43A1790B81}">
      <dgm:prSet/>
      <dgm:spPr/>
      <dgm:t>
        <a:bodyPr/>
        <a:lstStyle/>
        <a:p>
          <a:endParaRPr lang="en-US"/>
        </a:p>
      </dgm:t>
    </dgm:pt>
    <dgm:pt modelId="{F3315DFB-1E8D-4054-9CFC-FD3A00B2E798}" type="sibTrans" cxnId="{4798C6F4-2D76-418D-9227-6C43A1790B81}">
      <dgm:prSet/>
      <dgm:spPr/>
      <dgm:t>
        <a:bodyPr/>
        <a:lstStyle/>
        <a:p>
          <a:endParaRPr lang="en-US"/>
        </a:p>
      </dgm:t>
    </dgm:pt>
    <dgm:pt modelId="{5EB54148-FAA6-47CD-AF6A-4B05E0CBF044}">
      <dgm:prSet/>
      <dgm:spPr/>
      <dgm:t>
        <a:bodyPr/>
        <a:lstStyle/>
        <a:p>
          <a:r>
            <a:rPr lang="pt-PT"/>
            <a:t>Criar um diagrama de Gantt para organização do trabalho</a:t>
          </a:r>
          <a:endParaRPr lang="en-US"/>
        </a:p>
      </dgm:t>
    </dgm:pt>
    <dgm:pt modelId="{5FF200AE-9599-457A-ABD4-848C483AE12F}" type="parTrans" cxnId="{2D08BBA3-0C32-4CD3-81F6-EF30EF52F5B0}">
      <dgm:prSet/>
      <dgm:spPr/>
      <dgm:t>
        <a:bodyPr/>
        <a:lstStyle/>
        <a:p>
          <a:endParaRPr lang="en-US"/>
        </a:p>
      </dgm:t>
    </dgm:pt>
    <dgm:pt modelId="{ECA266F8-1534-4C8E-8BE3-BFC3096FFFE3}" type="sibTrans" cxnId="{2D08BBA3-0C32-4CD3-81F6-EF30EF52F5B0}">
      <dgm:prSet/>
      <dgm:spPr/>
      <dgm:t>
        <a:bodyPr/>
        <a:lstStyle/>
        <a:p>
          <a:endParaRPr lang="en-US"/>
        </a:p>
      </dgm:t>
    </dgm:pt>
    <dgm:pt modelId="{3761C063-8FF3-4098-B27E-4A7767AE7C78}">
      <dgm:prSet/>
      <dgm:spPr/>
      <dgm:t>
        <a:bodyPr/>
        <a:lstStyle/>
        <a:p>
          <a:r>
            <a:rPr lang="pt-PT" dirty="0"/>
            <a:t>Ponderar a existência de uma entidade “armazém”  </a:t>
          </a:r>
          <a:endParaRPr lang="en-US" dirty="0"/>
        </a:p>
      </dgm:t>
    </dgm:pt>
    <dgm:pt modelId="{00672C2E-B9BD-46A0-8E47-347D0EAD159D}" type="parTrans" cxnId="{09630220-6FD7-48D4-869D-E753070ED309}">
      <dgm:prSet/>
      <dgm:spPr/>
      <dgm:t>
        <a:bodyPr/>
        <a:lstStyle/>
        <a:p>
          <a:endParaRPr lang="en-US"/>
        </a:p>
      </dgm:t>
    </dgm:pt>
    <dgm:pt modelId="{9BA5352F-11C5-4CB1-AC39-6DD63DA35934}" type="sibTrans" cxnId="{09630220-6FD7-48D4-869D-E753070ED309}">
      <dgm:prSet/>
      <dgm:spPr/>
      <dgm:t>
        <a:bodyPr/>
        <a:lstStyle/>
        <a:p>
          <a:endParaRPr lang="en-US"/>
        </a:p>
      </dgm:t>
    </dgm:pt>
    <dgm:pt modelId="{C02FA5DF-0B5B-4085-8FA1-392F05BBA554}" type="pres">
      <dgm:prSet presAssocID="{2E5CB75B-1D36-4CA1-B79D-0F29086A81DD}" presName="root" presStyleCnt="0">
        <dgm:presLayoutVars>
          <dgm:dir/>
          <dgm:resizeHandles val="exact"/>
        </dgm:presLayoutVars>
      </dgm:prSet>
      <dgm:spPr/>
    </dgm:pt>
    <dgm:pt modelId="{B872E5A3-2F5A-4FC8-B1DB-3B5538519A4B}" type="pres">
      <dgm:prSet presAssocID="{7D181FFA-924B-4FDF-B06E-7033DC297C71}" presName="compNode" presStyleCnt="0"/>
      <dgm:spPr/>
    </dgm:pt>
    <dgm:pt modelId="{4B3343BD-5327-4226-B20D-640F4DE6E11E}" type="pres">
      <dgm:prSet presAssocID="{7D181FFA-924B-4FDF-B06E-7033DC297C71}" presName="bgRect" presStyleLbl="bgShp" presStyleIdx="0" presStyleCnt="3"/>
      <dgm:spPr/>
    </dgm:pt>
    <dgm:pt modelId="{ED83B77E-D51D-40CD-A00E-E1E62AA236B5}" type="pres">
      <dgm:prSet presAssocID="{7D181FFA-924B-4FDF-B06E-7033DC297C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ção"/>
        </a:ext>
      </dgm:extLst>
    </dgm:pt>
    <dgm:pt modelId="{46C97BEF-448F-4A0A-B311-8B42681029AF}" type="pres">
      <dgm:prSet presAssocID="{7D181FFA-924B-4FDF-B06E-7033DC297C71}" presName="spaceRect" presStyleCnt="0"/>
      <dgm:spPr/>
    </dgm:pt>
    <dgm:pt modelId="{76A68047-A8D8-4EF5-8B91-6927E17CDB7E}" type="pres">
      <dgm:prSet presAssocID="{7D181FFA-924B-4FDF-B06E-7033DC297C71}" presName="parTx" presStyleLbl="revTx" presStyleIdx="0" presStyleCnt="3">
        <dgm:presLayoutVars>
          <dgm:chMax val="0"/>
          <dgm:chPref val="0"/>
        </dgm:presLayoutVars>
      </dgm:prSet>
      <dgm:spPr/>
    </dgm:pt>
    <dgm:pt modelId="{C98AA5C9-84C7-44BB-8ACA-547F371E86BB}" type="pres">
      <dgm:prSet presAssocID="{F3315DFB-1E8D-4054-9CFC-FD3A00B2E798}" presName="sibTrans" presStyleCnt="0"/>
      <dgm:spPr/>
    </dgm:pt>
    <dgm:pt modelId="{8112F7B7-9F91-42CC-8DD3-55A47600ACC6}" type="pres">
      <dgm:prSet presAssocID="{5EB54148-FAA6-47CD-AF6A-4B05E0CBF044}" presName="compNode" presStyleCnt="0"/>
      <dgm:spPr/>
    </dgm:pt>
    <dgm:pt modelId="{BB633A8B-FF4A-4CBF-9926-8E9040EE10B8}" type="pres">
      <dgm:prSet presAssocID="{5EB54148-FAA6-47CD-AF6A-4B05E0CBF044}" presName="bgRect" presStyleLbl="bgShp" presStyleIdx="1" presStyleCnt="3"/>
      <dgm:spPr/>
    </dgm:pt>
    <dgm:pt modelId="{5FE48CAB-A1FF-475F-A356-3BDDF28E0D84}" type="pres">
      <dgm:prSet presAssocID="{5EB54148-FAA6-47CD-AF6A-4B05E0CBF0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quia"/>
        </a:ext>
      </dgm:extLst>
    </dgm:pt>
    <dgm:pt modelId="{2DA11E34-87D7-4959-B1CB-BE9760A68BBD}" type="pres">
      <dgm:prSet presAssocID="{5EB54148-FAA6-47CD-AF6A-4B05E0CBF044}" presName="spaceRect" presStyleCnt="0"/>
      <dgm:spPr/>
    </dgm:pt>
    <dgm:pt modelId="{826133F0-92D6-4280-ABA7-4931A3BA46DE}" type="pres">
      <dgm:prSet presAssocID="{5EB54148-FAA6-47CD-AF6A-4B05E0CBF044}" presName="parTx" presStyleLbl="revTx" presStyleIdx="1" presStyleCnt="3">
        <dgm:presLayoutVars>
          <dgm:chMax val="0"/>
          <dgm:chPref val="0"/>
        </dgm:presLayoutVars>
      </dgm:prSet>
      <dgm:spPr/>
    </dgm:pt>
    <dgm:pt modelId="{99E18769-265D-45E2-B0DC-7BA1F63D99C6}" type="pres">
      <dgm:prSet presAssocID="{ECA266F8-1534-4C8E-8BE3-BFC3096FFFE3}" presName="sibTrans" presStyleCnt="0"/>
      <dgm:spPr/>
    </dgm:pt>
    <dgm:pt modelId="{13600381-1099-4AA8-8D7C-D88438E013BB}" type="pres">
      <dgm:prSet presAssocID="{3761C063-8FF3-4098-B27E-4A7767AE7C78}" presName="compNode" presStyleCnt="0"/>
      <dgm:spPr/>
    </dgm:pt>
    <dgm:pt modelId="{8B397E4B-2C9F-444D-A38F-17B76F2D04D5}" type="pres">
      <dgm:prSet presAssocID="{3761C063-8FF3-4098-B27E-4A7767AE7C78}" presName="bgRect" presStyleLbl="bgShp" presStyleIdx="2" presStyleCnt="3"/>
      <dgm:spPr/>
    </dgm:pt>
    <dgm:pt modelId="{91AF63D9-A248-4623-8475-74D1409A8947}" type="pres">
      <dgm:prSet presAssocID="{3761C063-8FF3-4098-B27E-4A7767AE7C7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guntas"/>
        </a:ext>
      </dgm:extLst>
    </dgm:pt>
    <dgm:pt modelId="{D06BA6FD-10DD-4B57-B846-7FCADADB10B8}" type="pres">
      <dgm:prSet presAssocID="{3761C063-8FF3-4098-B27E-4A7767AE7C78}" presName="spaceRect" presStyleCnt="0"/>
      <dgm:spPr/>
    </dgm:pt>
    <dgm:pt modelId="{248603B5-D96A-4D53-92EE-BD37F409DA01}" type="pres">
      <dgm:prSet presAssocID="{3761C063-8FF3-4098-B27E-4A7767AE7C78}" presName="parTx" presStyleLbl="revTx" presStyleIdx="2" presStyleCnt="3">
        <dgm:presLayoutVars>
          <dgm:chMax val="0"/>
          <dgm:chPref val="0"/>
        </dgm:presLayoutVars>
      </dgm:prSet>
      <dgm:spPr/>
    </dgm:pt>
  </dgm:ptLst>
  <dgm:cxnLst>
    <dgm:cxn modelId="{09630220-6FD7-48D4-869D-E753070ED309}" srcId="{2E5CB75B-1D36-4CA1-B79D-0F29086A81DD}" destId="{3761C063-8FF3-4098-B27E-4A7767AE7C78}" srcOrd="2" destOrd="0" parTransId="{00672C2E-B9BD-46A0-8E47-347D0EAD159D}" sibTransId="{9BA5352F-11C5-4CB1-AC39-6DD63DA35934}"/>
    <dgm:cxn modelId="{7E2E3840-0B89-4081-AB22-D9A24AD8B75C}" type="presOf" srcId="{3761C063-8FF3-4098-B27E-4A7767AE7C78}" destId="{248603B5-D96A-4D53-92EE-BD37F409DA01}" srcOrd="0" destOrd="0" presId="urn:microsoft.com/office/officeart/2018/2/layout/IconVerticalSolidList"/>
    <dgm:cxn modelId="{1319EE4B-CE50-4A64-BBA3-50A87E6304AA}" type="presOf" srcId="{7D181FFA-924B-4FDF-B06E-7033DC297C71}" destId="{76A68047-A8D8-4EF5-8B91-6927E17CDB7E}" srcOrd="0" destOrd="0" presId="urn:microsoft.com/office/officeart/2018/2/layout/IconVerticalSolidList"/>
    <dgm:cxn modelId="{87E7E984-4967-42F5-9A7D-7D2785EE3A0F}" type="presOf" srcId="{5EB54148-FAA6-47CD-AF6A-4B05E0CBF044}" destId="{826133F0-92D6-4280-ABA7-4931A3BA46DE}" srcOrd="0" destOrd="0" presId="urn:microsoft.com/office/officeart/2018/2/layout/IconVerticalSolidList"/>
    <dgm:cxn modelId="{2D08BBA3-0C32-4CD3-81F6-EF30EF52F5B0}" srcId="{2E5CB75B-1D36-4CA1-B79D-0F29086A81DD}" destId="{5EB54148-FAA6-47CD-AF6A-4B05E0CBF044}" srcOrd="1" destOrd="0" parTransId="{5FF200AE-9599-457A-ABD4-848C483AE12F}" sibTransId="{ECA266F8-1534-4C8E-8BE3-BFC3096FFFE3}"/>
    <dgm:cxn modelId="{1EC397B1-BA0D-4BBC-B2B9-3025659D9D83}" type="presOf" srcId="{2E5CB75B-1D36-4CA1-B79D-0F29086A81DD}" destId="{C02FA5DF-0B5B-4085-8FA1-392F05BBA554}" srcOrd="0" destOrd="0" presId="urn:microsoft.com/office/officeart/2018/2/layout/IconVerticalSolidList"/>
    <dgm:cxn modelId="{4798C6F4-2D76-418D-9227-6C43A1790B81}" srcId="{2E5CB75B-1D36-4CA1-B79D-0F29086A81DD}" destId="{7D181FFA-924B-4FDF-B06E-7033DC297C71}" srcOrd="0" destOrd="0" parTransId="{FA2F7EB2-B78B-493A-B0C3-E58DA6F8A9E2}" sibTransId="{F3315DFB-1E8D-4054-9CFC-FD3A00B2E798}"/>
    <dgm:cxn modelId="{499A3935-077D-4EA5-A8EA-3A96DF81CB28}" type="presParOf" srcId="{C02FA5DF-0B5B-4085-8FA1-392F05BBA554}" destId="{B872E5A3-2F5A-4FC8-B1DB-3B5538519A4B}" srcOrd="0" destOrd="0" presId="urn:microsoft.com/office/officeart/2018/2/layout/IconVerticalSolidList"/>
    <dgm:cxn modelId="{29E47972-9C91-4100-A995-E582E9A56C67}" type="presParOf" srcId="{B872E5A3-2F5A-4FC8-B1DB-3B5538519A4B}" destId="{4B3343BD-5327-4226-B20D-640F4DE6E11E}" srcOrd="0" destOrd="0" presId="urn:microsoft.com/office/officeart/2018/2/layout/IconVerticalSolidList"/>
    <dgm:cxn modelId="{54A02FD9-2FCB-4FF2-8701-B03B5A9D9E32}" type="presParOf" srcId="{B872E5A3-2F5A-4FC8-B1DB-3B5538519A4B}" destId="{ED83B77E-D51D-40CD-A00E-E1E62AA236B5}" srcOrd="1" destOrd="0" presId="urn:microsoft.com/office/officeart/2018/2/layout/IconVerticalSolidList"/>
    <dgm:cxn modelId="{FF4D3AD0-6360-49E1-8F04-122D9011E80F}" type="presParOf" srcId="{B872E5A3-2F5A-4FC8-B1DB-3B5538519A4B}" destId="{46C97BEF-448F-4A0A-B311-8B42681029AF}" srcOrd="2" destOrd="0" presId="urn:microsoft.com/office/officeart/2018/2/layout/IconVerticalSolidList"/>
    <dgm:cxn modelId="{3FB1AB86-08C6-4105-99E5-608A27EAC8C0}" type="presParOf" srcId="{B872E5A3-2F5A-4FC8-B1DB-3B5538519A4B}" destId="{76A68047-A8D8-4EF5-8B91-6927E17CDB7E}" srcOrd="3" destOrd="0" presId="urn:microsoft.com/office/officeart/2018/2/layout/IconVerticalSolidList"/>
    <dgm:cxn modelId="{16AB8D03-F0DC-41C4-87C2-9BEF1A1F0E5F}" type="presParOf" srcId="{C02FA5DF-0B5B-4085-8FA1-392F05BBA554}" destId="{C98AA5C9-84C7-44BB-8ACA-547F371E86BB}" srcOrd="1" destOrd="0" presId="urn:microsoft.com/office/officeart/2018/2/layout/IconVerticalSolidList"/>
    <dgm:cxn modelId="{89F75D5E-C10C-4B37-9063-E173D2F654E2}" type="presParOf" srcId="{C02FA5DF-0B5B-4085-8FA1-392F05BBA554}" destId="{8112F7B7-9F91-42CC-8DD3-55A47600ACC6}" srcOrd="2" destOrd="0" presId="urn:microsoft.com/office/officeart/2018/2/layout/IconVerticalSolidList"/>
    <dgm:cxn modelId="{FE8F99BC-8AE1-432C-845C-D9C3F5B6D927}" type="presParOf" srcId="{8112F7B7-9F91-42CC-8DD3-55A47600ACC6}" destId="{BB633A8B-FF4A-4CBF-9926-8E9040EE10B8}" srcOrd="0" destOrd="0" presId="urn:microsoft.com/office/officeart/2018/2/layout/IconVerticalSolidList"/>
    <dgm:cxn modelId="{0AD2A510-3062-4837-BF7F-A92870B626A0}" type="presParOf" srcId="{8112F7B7-9F91-42CC-8DD3-55A47600ACC6}" destId="{5FE48CAB-A1FF-475F-A356-3BDDF28E0D84}" srcOrd="1" destOrd="0" presId="urn:microsoft.com/office/officeart/2018/2/layout/IconVerticalSolidList"/>
    <dgm:cxn modelId="{68FF1D04-AB68-4CFB-842E-6FE3502971E0}" type="presParOf" srcId="{8112F7B7-9F91-42CC-8DD3-55A47600ACC6}" destId="{2DA11E34-87D7-4959-B1CB-BE9760A68BBD}" srcOrd="2" destOrd="0" presId="urn:microsoft.com/office/officeart/2018/2/layout/IconVerticalSolidList"/>
    <dgm:cxn modelId="{ACFF3BB2-2DC9-4651-A3C6-B5810A1A670A}" type="presParOf" srcId="{8112F7B7-9F91-42CC-8DD3-55A47600ACC6}" destId="{826133F0-92D6-4280-ABA7-4931A3BA46DE}" srcOrd="3" destOrd="0" presId="urn:microsoft.com/office/officeart/2018/2/layout/IconVerticalSolidList"/>
    <dgm:cxn modelId="{5FCBA89D-AE90-406B-B9A3-16A5DD4F89E2}" type="presParOf" srcId="{C02FA5DF-0B5B-4085-8FA1-392F05BBA554}" destId="{99E18769-265D-45E2-B0DC-7BA1F63D99C6}" srcOrd="3" destOrd="0" presId="urn:microsoft.com/office/officeart/2018/2/layout/IconVerticalSolidList"/>
    <dgm:cxn modelId="{3A0B863E-A05B-457E-83A7-C7C964EA3177}" type="presParOf" srcId="{C02FA5DF-0B5B-4085-8FA1-392F05BBA554}" destId="{13600381-1099-4AA8-8D7C-D88438E013BB}" srcOrd="4" destOrd="0" presId="urn:microsoft.com/office/officeart/2018/2/layout/IconVerticalSolidList"/>
    <dgm:cxn modelId="{21D184C9-01A9-48F9-8206-37DCDE3414C4}" type="presParOf" srcId="{13600381-1099-4AA8-8D7C-D88438E013BB}" destId="{8B397E4B-2C9F-444D-A38F-17B76F2D04D5}" srcOrd="0" destOrd="0" presId="urn:microsoft.com/office/officeart/2018/2/layout/IconVerticalSolidList"/>
    <dgm:cxn modelId="{3C2954A4-9875-48F6-AB90-85D7207B1A4E}" type="presParOf" srcId="{13600381-1099-4AA8-8D7C-D88438E013BB}" destId="{91AF63D9-A248-4623-8475-74D1409A8947}" srcOrd="1" destOrd="0" presId="urn:microsoft.com/office/officeart/2018/2/layout/IconVerticalSolidList"/>
    <dgm:cxn modelId="{F8C1376D-1717-4281-90A4-6A7BA0F588A4}" type="presParOf" srcId="{13600381-1099-4AA8-8D7C-D88438E013BB}" destId="{D06BA6FD-10DD-4B57-B846-7FCADADB10B8}" srcOrd="2" destOrd="0" presId="urn:microsoft.com/office/officeart/2018/2/layout/IconVerticalSolidList"/>
    <dgm:cxn modelId="{DE7702FD-78EF-46F3-95CD-431FADB44A11}" type="presParOf" srcId="{13600381-1099-4AA8-8D7C-D88438E013BB}" destId="{248603B5-D96A-4D53-92EE-BD37F409DA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343BD-5327-4226-B20D-640F4DE6E11E}">
      <dsp:nvSpPr>
        <dsp:cNvPr id="0" name=""/>
        <dsp:cNvSpPr/>
      </dsp:nvSpPr>
      <dsp:spPr>
        <a:xfrm>
          <a:off x="0" y="642"/>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83B77E-D51D-40CD-A00E-E1E62AA236B5}">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A68047-A8D8-4EF5-8B91-6927E17CDB7E}">
      <dsp:nvSpPr>
        <dsp:cNvPr id="0" name=""/>
        <dsp:cNvSpPr/>
      </dsp:nvSpPr>
      <dsp:spPr>
        <a:xfrm>
          <a:off x="1736952" y="642"/>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90000"/>
            </a:lnSpc>
            <a:spcBef>
              <a:spcPct val="0"/>
            </a:spcBef>
            <a:spcAft>
              <a:spcPct val="35000"/>
            </a:spcAft>
            <a:buNone/>
          </a:pPr>
          <a:r>
            <a:rPr lang="pt-PT" sz="2500" kern="1200"/>
            <a:t>Implementar entregas rotineiras</a:t>
          </a:r>
          <a:endParaRPr lang="en-US" sz="2500" kern="1200"/>
        </a:p>
      </dsp:txBody>
      <dsp:txXfrm>
        <a:off x="1736952" y="642"/>
        <a:ext cx="5095259" cy="1503855"/>
      </dsp:txXfrm>
    </dsp:sp>
    <dsp:sp modelId="{BB633A8B-FF4A-4CBF-9926-8E9040EE10B8}">
      <dsp:nvSpPr>
        <dsp:cNvPr id="0" name=""/>
        <dsp:cNvSpPr/>
      </dsp:nvSpPr>
      <dsp:spPr>
        <a:xfrm>
          <a:off x="0" y="1880461"/>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E48CAB-A1FF-475F-A356-3BDDF28E0D84}">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6133F0-92D6-4280-ABA7-4931A3BA46DE}">
      <dsp:nvSpPr>
        <dsp:cNvPr id="0" name=""/>
        <dsp:cNvSpPr/>
      </dsp:nvSpPr>
      <dsp:spPr>
        <a:xfrm>
          <a:off x="1736952" y="1880461"/>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90000"/>
            </a:lnSpc>
            <a:spcBef>
              <a:spcPct val="0"/>
            </a:spcBef>
            <a:spcAft>
              <a:spcPct val="35000"/>
            </a:spcAft>
            <a:buNone/>
          </a:pPr>
          <a:r>
            <a:rPr lang="pt-PT" sz="2500" kern="1200"/>
            <a:t>Criar um diagrama de Gantt para organização do trabalho</a:t>
          </a:r>
          <a:endParaRPr lang="en-US" sz="2500" kern="1200"/>
        </a:p>
      </dsp:txBody>
      <dsp:txXfrm>
        <a:off x="1736952" y="1880461"/>
        <a:ext cx="5095259" cy="1503855"/>
      </dsp:txXfrm>
    </dsp:sp>
    <dsp:sp modelId="{8B397E4B-2C9F-444D-A38F-17B76F2D04D5}">
      <dsp:nvSpPr>
        <dsp:cNvPr id="0" name=""/>
        <dsp:cNvSpPr/>
      </dsp:nvSpPr>
      <dsp:spPr>
        <a:xfrm>
          <a:off x="0" y="3760280"/>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AF63D9-A248-4623-8475-74D1409A8947}">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8603B5-D96A-4D53-92EE-BD37F409DA01}">
      <dsp:nvSpPr>
        <dsp:cNvPr id="0" name=""/>
        <dsp:cNvSpPr/>
      </dsp:nvSpPr>
      <dsp:spPr>
        <a:xfrm>
          <a:off x="1736952" y="3760280"/>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90000"/>
            </a:lnSpc>
            <a:spcBef>
              <a:spcPct val="0"/>
            </a:spcBef>
            <a:spcAft>
              <a:spcPct val="35000"/>
            </a:spcAft>
            <a:buNone/>
          </a:pPr>
          <a:r>
            <a:rPr lang="pt-PT" sz="2500" kern="1200" dirty="0"/>
            <a:t>Ponderar a existência de uma entidade “armazém”  </a:t>
          </a:r>
          <a:endParaRPr lang="en-US" sz="2500" kern="1200" dirty="0"/>
        </a:p>
      </dsp:txBody>
      <dsp:txXfrm>
        <a:off x="1736952" y="3760280"/>
        <a:ext cx="5095259" cy="15038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94120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395953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4718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21/11/2022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691418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21/11/2022</a:t>
            </a:fld>
            <a:endParaRPr lang="pt-PT"/>
          </a:p>
        </p:txBody>
      </p:sp>
      <p:sp>
        <p:nvSpPr>
          <p:cNvPr id="6" name="Footer Placeholder 5"/>
          <p:cNvSpPr>
            <a:spLocks noGrp="1"/>
          </p:cNvSpPr>
          <p:nvPr>
            <p:ph type="ftr" sz="quarter" idx="11"/>
          </p:nvPr>
        </p:nvSpPr>
        <p:spPr/>
        <p:txBody>
          <a:bodyPr/>
          <a:lstStyle/>
          <a:p>
            <a:endParaRPr lang="pt-P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4439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21/11/2022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027203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881171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37893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PT"/>
              <a:t>Clique para editar o estilo de título do Modelo Global</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2321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21/11/2022</a:t>
            </a:fld>
            <a:endParaRPr lang="pt-PT"/>
          </a:p>
        </p:txBody>
      </p:sp>
      <p:sp>
        <p:nvSpPr>
          <p:cNvPr id="5" name="Footer Placeholder 4"/>
          <p:cNvSpPr>
            <a:spLocks noGrp="1"/>
          </p:cNvSpPr>
          <p:nvPr>
            <p:ph type="ftr" sz="quarter" idx="11"/>
          </p:nvPr>
        </p:nvSpPr>
        <p:spPr/>
        <p:txBody>
          <a:bodyPr/>
          <a:lstStyle/>
          <a:p>
            <a:endParaRPr lang="pt-P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83835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57EA0C54-2197-473E-929D-B958A575CA24}" type="datetimeFigureOut">
              <a:rPr lang="pt-PT" smtClean="0"/>
              <a:t>21/11/2022</a:t>
            </a:fld>
            <a:endParaRPr lang="pt-PT"/>
          </a:p>
        </p:txBody>
      </p:sp>
      <p:sp>
        <p:nvSpPr>
          <p:cNvPr id="6" name="Footer Placeholder 5"/>
          <p:cNvSpPr>
            <a:spLocks noGrp="1"/>
          </p:cNvSpPr>
          <p:nvPr>
            <p:ph type="ftr" sz="quarter" idx="11"/>
          </p:nvPr>
        </p:nvSpPr>
        <p:spPr/>
        <p:txBody>
          <a:bodyPr/>
          <a:lstStyle/>
          <a:p>
            <a:endParaRPr lang="pt-P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747176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57EA0C54-2197-473E-929D-B958A575CA24}" type="datetimeFigureOut">
              <a:rPr lang="pt-PT" smtClean="0"/>
              <a:t>21/11/2022</a:t>
            </a:fld>
            <a:endParaRPr lang="pt-PT"/>
          </a:p>
        </p:txBody>
      </p:sp>
      <p:sp>
        <p:nvSpPr>
          <p:cNvPr id="8" name="Footer Placeholder 7"/>
          <p:cNvSpPr>
            <a:spLocks noGrp="1"/>
          </p:cNvSpPr>
          <p:nvPr>
            <p:ph type="ftr" sz="quarter" idx="11"/>
          </p:nvPr>
        </p:nvSpPr>
        <p:spPr/>
        <p:txBody>
          <a:bodyPr/>
          <a:lstStyle/>
          <a:p>
            <a:endParaRPr lang="pt-P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72959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57EA0C54-2197-473E-929D-B958A575CA24}" type="datetimeFigureOut">
              <a:rPr lang="pt-PT" smtClean="0"/>
              <a:t>21/11/2022</a:t>
            </a:fld>
            <a:endParaRPr lang="pt-PT"/>
          </a:p>
        </p:txBody>
      </p:sp>
      <p:sp>
        <p:nvSpPr>
          <p:cNvPr id="4" name="Footer Placeholder 3"/>
          <p:cNvSpPr>
            <a:spLocks noGrp="1"/>
          </p:cNvSpPr>
          <p:nvPr>
            <p:ph type="ftr" sz="quarter" idx="11"/>
          </p:nvPr>
        </p:nvSpPr>
        <p:spPr/>
        <p:txBody>
          <a:bodyPr/>
          <a:lstStyle/>
          <a:p>
            <a:endParaRPr lang="pt-P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426920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A0C54-2197-473E-929D-B958A575CA24}" type="datetimeFigureOut">
              <a:rPr lang="pt-PT" smtClean="0"/>
              <a:t>21/11/2022</a:t>
            </a:fld>
            <a:endParaRPr lang="pt-PT"/>
          </a:p>
        </p:txBody>
      </p:sp>
      <p:sp>
        <p:nvSpPr>
          <p:cNvPr id="3" name="Footer Placeholder 2"/>
          <p:cNvSpPr>
            <a:spLocks noGrp="1"/>
          </p:cNvSpPr>
          <p:nvPr>
            <p:ph type="ftr" sz="quarter" idx="11"/>
          </p:nvPr>
        </p:nvSpPr>
        <p:spPr/>
        <p:txBody>
          <a:bodyPr/>
          <a:lstStyle/>
          <a:p>
            <a:endParaRPr lang="pt-P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283771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21/11/2022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51325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21/11/2022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299230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7EA0C54-2197-473E-929D-B958A575CA24}" type="datetimeFigureOut">
              <a:rPr lang="pt-PT" smtClean="0"/>
              <a:t>21/11/2022</a:t>
            </a:fld>
            <a:endParaRPr lang="pt-P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P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71C79A-7FA5-4173-A638-3F9626D02D06}" type="slidenum">
              <a:rPr lang="pt-PT" smtClean="0"/>
              <a:t>‹nº›</a:t>
            </a:fld>
            <a:endParaRPr lang="pt-PT"/>
          </a:p>
        </p:txBody>
      </p:sp>
    </p:spTree>
    <p:extLst>
      <p:ext uri="{BB962C8B-B14F-4D97-AF65-F5344CB8AC3E}">
        <p14:creationId xmlns:p14="http://schemas.microsoft.com/office/powerpoint/2010/main" val="3365876473"/>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3" Type="http://schemas.openxmlformats.org/officeDocument/2006/relationships/hyperlink" Target="https://www.farmaciaemcasa.pt/" TargetMode="External"/><Relationship Id="rId2" Type="http://schemas.openxmlformats.org/officeDocument/2006/relationships/hyperlink" Target="https://www.infarmed.pt/documents/15786/17838/Normas_Prescri%C3%A7%C3%A3o/bcd0b378-3b00-4ee0-9104-28d0db0b7872" TargetMode="External"/><Relationship Id="rId1" Type="http://schemas.openxmlformats.org/officeDocument/2006/relationships/slideLayout" Target="../slideLayouts/slideLayout2.xml"/><Relationship Id="rId4" Type="http://schemas.openxmlformats.org/officeDocument/2006/relationships/hyperlink" Target="https://www.tive.com/blog/pharmaceutical-transport-best-practices-for-shippers-to-kno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6E022-B6C7-A996-EDAA-60681F84562B}"/>
              </a:ext>
            </a:extLst>
          </p:cNvPr>
          <p:cNvSpPr>
            <a:spLocks noGrp="1"/>
          </p:cNvSpPr>
          <p:nvPr>
            <p:ph type="ctrTitle"/>
          </p:nvPr>
        </p:nvSpPr>
        <p:spPr/>
        <p:txBody>
          <a:bodyPr/>
          <a:lstStyle/>
          <a:p>
            <a:r>
              <a:rPr lang="pt-PT" dirty="0"/>
              <a:t>Base de Dados</a:t>
            </a:r>
            <a:br>
              <a:rPr lang="pt-PT" dirty="0"/>
            </a:br>
            <a:r>
              <a:rPr lang="pt-PT" dirty="0"/>
              <a:t>Apresentação</a:t>
            </a:r>
          </a:p>
        </p:txBody>
      </p:sp>
      <p:sp>
        <p:nvSpPr>
          <p:cNvPr id="3" name="Subtítulo 2">
            <a:extLst>
              <a:ext uri="{FF2B5EF4-FFF2-40B4-BE49-F238E27FC236}">
                <a16:creationId xmlns:a16="http://schemas.microsoft.com/office/drawing/2014/main" id="{3B9B2986-DBB6-C305-E1A6-F08836196342}"/>
              </a:ext>
            </a:extLst>
          </p:cNvPr>
          <p:cNvSpPr>
            <a:spLocks noGrp="1"/>
          </p:cNvSpPr>
          <p:nvPr>
            <p:ph type="subTitle" idx="1"/>
          </p:nvPr>
        </p:nvSpPr>
        <p:spPr/>
        <p:txBody>
          <a:bodyPr>
            <a:normAutofit fontScale="70000" lnSpcReduction="20000"/>
          </a:bodyPr>
          <a:lstStyle/>
          <a:p>
            <a:r>
              <a:rPr lang="pt-PT" dirty="0"/>
              <a:t>André Lucena Ribas Ferreira A94956</a:t>
            </a:r>
          </a:p>
          <a:p>
            <a:r>
              <a:rPr lang="pt-PT" dirty="0"/>
              <a:t>Carlos Eduardo da Silva Machado A96936</a:t>
            </a:r>
          </a:p>
          <a:p>
            <a:r>
              <a:rPr lang="pt-PT" dirty="0"/>
              <a:t>Gonçalo Manuel Maia de Sousa A97485</a:t>
            </a:r>
          </a:p>
          <a:p>
            <a:r>
              <a:rPr lang="pt-PT" dirty="0"/>
              <a:t>Paulo André Alegre Pinto A97391</a:t>
            </a:r>
          </a:p>
        </p:txBody>
      </p:sp>
    </p:spTree>
    <p:extLst>
      <p:ext uri="{BB962C8B-B14F-4D97-AF65-F5344CB8AC3E}">
        <p14:creationId xmlns:p14="http://schemas.microsoft.com/office/powerpoint/2010/main" val="254732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FE0A2-2797-00FD-972F-B7F685E53A51}"/>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1.4 Recursos e Equipa de Trabalho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C1BE9A35-BBD7-A802-62D2-2B3F90CA2365}"/>
              </a:ext>
            </a:extLst>
          </p:cNvPr>
          <p:cNvSpPr>
            <a:spLocks noGrp="1"/>
          </p:cNvSpPr>
          <p:nvPr>
            <p:ph idx="1"/>
          </p:nvPr>
        </p:nvSpPr>
        <p:spPr/>
        <p:txBody>
          <a:bodyPr>
            <a:normAutofit/>
          </a:bodyPr>
          <a:lstStyle/>
          <a:p>
            <a:pPr marL="0" indent="0" algn="just" rtl="0" fontAlgn="base">
              <a:spcBef>
                <a:spcPts val="0"/>
              </a:spcBef>
              <a:spcAft>
                <a:spcPts val="0"/>
              </a:spcAft>
              <a:buNone/>
            </a:pPr>
            <a:r>
              <a:rPr lang="pt-PT" b="0" i="0" u="none" strike="noStrike" dirty="0">
                <a:solidFill>
                  <a:srgbClr val="000000"/>
                </a:solidFill>
                <a:effectLst/>
                <a:latin typeface="Arial" panose="020B0604020202020204" pitchFamily="34" charset="0"/>
              </a:rPr>
              <a:t>Humanos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Gestor;</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Administrativo (Gestor de Inventário);</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2 Estafetas;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Técnico Farmacêutico.</a:t>
            </a:r>
          </a:p>
          <a:p>
            <a:pPr marL="0" indent="0" algn="just" rtl="0" fontAlgn="base">
              <a:spcBef>
                <a:spcPts val="0"/>
              </a:spcBef>
              <a:spcAft>
                <a:spcPts val="0"/>
              </a:spcAft>
              <a:buNone/>
            </a:pPr>
            <a:r>
              <a:rPr lang="pt-PT" b="0" i="0" u="none" strike="noStrike" dirty="0">
                <a:solidFill>
                  <a:srgbClr val="000000"/>
                </a:solidFill>
                <a:effectLst/>
                <a:latin typeface="Arial" panose="020B0604020202020204" pitchFamily="34" charset="0"/>
              </a:rPr>
              <a:t>Materiais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Hardware (1 Servidor, 3 Máquinas)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Software de Gestão</a:t>
            </a:r>
          </a:p>
        </p:txBody>
      </p:sp>
    </p:spTree>
    <p:extLst>
      <p:ext uri="{BB962C8B-B14F-4D97-AF65-F5344CB8AC3E}">
        <p14:creationId xmlns:p14="http://schemas.microsoft.com/office/powerpoint/2010/main" val="411481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EA3FE-DB9B-11EF-4ACD-C7EA1FCF577B}"/>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1.5 Plano de Execução do Projeto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A8A72DBC-0CF3-DA33-AA0D-8CD5542168D5}"/>
              </a:ext>
            </a:extLst>
          </p:cNvPr>
          <p:cNvSpPr>
            <a:spLocks noGrp="1"/>
          </p:cNvSpPr>
          <p:nvPr>
            <p:ph idx="1"/>
          </p:nvPr>
        </p:nvSpPr>
        <p:spPr/>
        <p:txBody>
          <a:bodyPr/>
          <a:lstStyle/>
          <a:p>
            <a:r>
              <a:rPr lang="pt-PT" dirty="0"/>
              <a:t>(Diagrama de </a:t>
            </a:r>
            <a:r>
              <a:rPr lang="pt-PT" dirty="0" err="1"/>
              <a:t>Gantt</a:t>
            </a:r>
            <a:r>
              <a:rPr lang="pt-PT" dirty="0"/>
              <a:t>)</a:t>
            </a:r>
          </a:p>
        </p:txBody>
      </p:sp>
    </p:spTree>
    <p:extLst>
      <p:ext uri="{BB962C8B-B14F-4D97-AF65-F5344CB8AC3E}">
        <p14:creationId xmlns:p14="http://schemas.microsoft.com/office/powerpoint/2010/main" val="3736225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upa a mostrar desempenho em queda">
            <a:extLst>
              <a:ext uri="{FF2B5EF4-FFF2-40B4-BE49-F238E27FC236}">
                <a16:creationId xmlns:a16="http://schemas.microsoft.com/office/drawing/2014/main" id="{35BF5F40-6F00-4F85-1865-39479741DD89}"/>
              </a:ext>
            </a:extLst>
          </p:cNvPr>
          <p:cNvPicPr>
            <a:picLocks noChangeAspect="1"/>
          </p:cNvPicPr>
          <p:nvPr/>
        </p:nvPicPr>
        <p:blipFill rotWithShape="1">
          <a:blip r:embed="rId2">
            <a:alphaModFix amt="40000"/>
          </a:blip>
          <a:srcRect t="1220" b="14510"/>
          <a:stretch/>
        </p:blipFill>
        <p:spPr>
          <a:xfrm>
            <a:off x="20" y="10"/>
            <a:ext cx="12191980" cy="6857990"/>
          </a:xfrm>
          <a:prstGeom prst="rect">
            <a:avLst/>
          </a:prstGeom>
        </p:spPr>
      </p:pic>
      <p:sp>
        <p:nvSpPr>
          <p:cNvPr id="4" name="Título 3">
            <a:extLst>
              <a:ext uri="{FF2B5EF4-FFF2-40B4-BE49-F238E27FC236}">
                <a16:creationId xmlns:a16="http://schemas.microsoft.com/office/drawing/2014/main" id="{3C8FD9A1-DB89-9986-C200-5D023E47586D}"/>
              </a:ext>
            </a:extLst>
          </p:cNvPr>
          <p:cNvSpPr>
            <a:spLocks noGrp="1"/>
          </p:cNvSpPr>
          <p:nvPr>
            <p:ph type="ctrTitle"/>
          </p:nvPr>
        </p:nvSpPr>
        <p:spPr>
          <a:xfrm>
            <a:off x="2589213" y="2514600"/>
            <a:ext cx="8915399" cy="2262781"/>
          </a:xfrm>
        </p:spPr>
        <p:txBody>
          <a:bodyPr>
            <a:normAutofit/>
          </a:bodyPr>
          <a:lstStyle/>
          <a:p>
            <a:r>
              <a:rPr lang="pt-PT" b="1">
                <a:solidFill>
                  <a:schemeClr val="tx1"/>
                </a:solidFill>
                <a:effectLst/>
                <a:latin typeface="Abadi" panose="020B0604020104020204" pitchFamily="34" charset="0"/>
              </a:rPr>
              <a:t>2. Levantamento e Análise de Requisitos</a:t>
            </a:r>
            <a:endParaRPr lang="pt-PT">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206B1F3B-9D13-29C5-E08A-25F216AE9479}"/>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7796106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DBBED-10CA-A50D-31F6-90F0AC110103}"/>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2.1 Método de levantamento e de análise de requisitos adotado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01423456-51AC-CA49-A485-62B25F0C5935}"/>
              </a:ext>
            </a:extLst>
          </p:cNvPr>
          <p:cNvSpPr>
            <a:spLocks noGrp="1"/>
          </p:cNvSpPr>
          <p:nvPr>
            <p:ph idx="1"/>
          </p:nvPr>
        </p:nvSpPr>
        <p:spPr/>
        <p:txBody>
          <a:bodyPr/>
          <a:lstStyle/>
          <a:p>
            <a:r>
              <a:rPr lang="pt-PT" dirty="0">
                <a:solidFill>
                  <a:schemeClr val="tx1"/>
                </a:solidFill>
              </a:rPr>
              <a:t>Após ler a documentação da empresa, entrevistar e reunir com o Dr. Bernardo Esteves e a sua equipa de trabalho individualmente e em grupo, observar os métodos de trabalho e através de inquéritos, conseguimos melhor entender as necessidades da empresa e perceber que requisitos levantar para a Base de Dados. </a:t>
            </a:r>
          </a:p>
          <a:p>
            <a:r>
              <a:rPr lang="pt-PT" dirty="0">
                <a:solidFill>
                  <a:schemeClr val="tx1"/>
                </a:solidFill>
              </a:rPr>
              <a:t>Foram então registados os seguintes requisitos.</a:t>
            </a:r>
          </a:p>
        </p:txBody>
      </p:sp>
    </p:spTree>
    <p:extLst>
      <p:ext uri="{BB962C8B-B14F-4D97-AF65-F5344CB8AC3E}">
        <p14:creationId xmlns:p14="http://schemas.microsoft.com/office/powerpoint/2010/main" val="4210380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C5B4B3-6F95-389C-3B92-1F1D01A897C3}"/>
              </a:ext>
            </a:extLst>
          </p:cNvPr>
          <p:cNvSpPr>
            <a:spLocks noGrp="1"/>
          </p:cNvSpPr>
          <p:nvPr>
            <p:ph type="ctrTitle"/>
          </p:nvPr>
        </p:nvSpPr>
        <p:spPr/>
        <p:txBody>
          <a:bodyPr/>
          <a:lstStyle/>
          <a:p>
            <a:r>
              <a:rPr lang="pt-PT" b="1" dirty="0">
                <a:solidFill>
                  <a:schemeClr val="tx1"/>
                </a:solidFill>
                <a:effectLst/>
                <a:latin typeface="Abadi" panose="020B0604020104020204" pitchFamily="34" charset="0"/>
              </a:rPr>
              <a:t>2.2 Organização dos requisitos levantados</a:t>
            </a:r>
            <a:endParaRPr lang="pt-PT" b="1" dirty="0">
              <a:solidFill>
                <a:schemeClr val="tx1"/>
              </a:solidFill>
              <a:latin typeface="Abadi" panose="020B0604020104020204" pitchFamily="34" charset="0"/>
            </a:endParaRPr>
          </a:p>
        </p:txBody>
      </p:sp>
      <p:sp>
        <p:nvSpPr>
          <p:cNvPr id="6" name="Subtítulo 5">
            <a:extLst>
              <a:ext uri="{FF2B5EF4-FFF2-40B4-BE49-F238E27FC236}">
                <a16:creationId xmlns:a16="http://schemas.microsoft.com/office/drawing/2014/main" id="{B41E04CE-A4BE-8EAA-E920-7E06523EB6A9}"/>
              </a:ext>
            </a:extLst>
          </p:cNvPr>
          <p:cNvSpPr>
            <a:spLocks noGrp="1"/>
          </p:cNvSpPr>
          <p:nvPr>
            <p:ph type="subTitle" idx="1"/>
          </p:nvPr>
        </p:nvSpPr>
        <p:spPr/>
        <p:txBody>
          <a:bodyPr/>
          <a:lstStyle/>
          <a:p>
            <a:endParaRPr lang="pt-PT" dirty="0"/>
          </a:p>
        </p:txBody>
      </p:sp>
    </p:spTree>
    <p:extLst>
      <p:ext uri="{BB962C8B-B14F-4D97-AF65-F5344CB8AC3E}">
        <p14:creationId xmlns:p14="http://schemas.microsoft.com/office/powerpoint/2010/main" val="842884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F106C30A-C4C8-1334-C50B-FC278E644665}"/>
              </a:ext>
            </a:extLst>
          </p:cNvPr>
          <p:cNvPicPr>
            <a:picLocks noChangeAspect="1"/>
          </p:cNvPicPr>
          <p:nvPr/>
        </p:nvPicPr>
        <p:blipFill>
          <a:blip r:embed="rId2"/>
          <a:stretch>
            <a:fillRect/>
          </a:stretch>
        </p:blipFill>
        <p:spPr>
          <a:xfrm>
            <a:off x="331620" y="1294573"/>
            <a:ext cx="11528759" cy="4268853"/>
          </a:xfrm>
          <a:prstGeom prst="rect">
            <a:avLst/>
          </a:prstGeom>
        </p:spPr>
      </p:pic>
    </p:spTree>
    <p:extLst>
      <p:ext uri="{BB962C8B-B14F-4D97-AF65-F5344CB8AC3E}">
        <p14:creationId xmlns:p14="http://schemas.microsoft.com/office/powerpoint/2010/main" val="306904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AE28F1AF-EB55-6A17-DDE7-692183608F0C}"/>
              </a:ext>
            </a:extLst>
          </p:cNvPr>
          <p:cNvPicPr>
            <a:picLocks noChangeAspect="1"/>
          </p:cNvPicPr>
          <p:nvPr/>
        </p:nvPicPr>
        <p:blipFill>
          <a:blip r:embed="rId2"/>
          <a:stretch>
            <a:fillRect/>
          </a:stretch>
        </p:blipFill>
        <p:spPr>
          <a:xfrm>
            <a:off x="198268" y="1470689"/>
            <a:ext cx="11993732" cy="3916622"/>
          </a:xfrm>
          <a:prstGeom prst="rect">
            <a:avLst/>
          </a:prstGeom>
        </p:spPr>
      </p:pic>
    </p:spTree>
    <p:extLst>
      <p:ext uri="{BB962C8B-B14F-4D97-AF65-F5344CB8AC3E}">
        <p14:creationId xmlns:p14="http://schemas.microsoft.com/office/powerpoint/2010/main" val="772681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DEBACB3-873C-B8B5-9395-8C99A962D6AB}"/>
              </a:ext>
            </a:extLst>
          </p:cNvPr>
          <p:cNvPicPr>
            <a:picLocks noChangeAspect="1"/>
          </p:cNvPicPr>
          <p:nvPr/>
        </p:nvPicPr>
        <p:blipFill>
          <a:blip r:embed="rId2"/>
          <a:stretch>
            <a:fillRect/>
          </a:stretch>
        </p:blipFill>
        <p:spPr>
          <a:xfrm>
            <a:off x="209161" y="2212255"/>
            <a:ext cx="11773678" cy="1921483"/>
          </a:xfrm>
          <a:prstGeom prst="rect">
            <a:avLst/>
          </a:prstGeom>
        </p:spPr>
      </p:pic>
    </p:spTree>
    <p:extLst>
      <p:ext uri="{BB962C8B-B14F-4D97-AF65-F5344CB8AC3E}">
        <p14:creationId xmlns:p14="http://schemas.microsoft.com/office/powerpoint/2010/main" val="2556386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4116F-7718-5327-CC13-F4CB9A87FA75}"/>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2.3 Análise e validação geral dos requisitos</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285FAB8F-5842-3DB3-32D1-AED586F84AEF}"/>
              </a:ext>
            </a:extLst>
          </p:cNvPr>
          <p:cNvSpPr>
            <a:spLocks noGrp="1"/>
          </p:cNvSpPr>
          <p:nvPr>
            <p:ph idx="1"/>
          </p:nvPr>
        </p:nvSpPr>
        <p:spPr/>
        <p:txBody>
          <a:bodyPr/>
          <a:lstStyle/>
          <a:p>
            <a:r>
              <a:rPr lang="pt-PT" dirty="0">
                <a:solidFill>
                  <a:schemeClr val="tx1"/>
                </a:solidFill>
              </a:rPr>
              <a:t>Depois de uma revisão e análise por parte dos implementadores da Base de dados e da staff do serviço de encomendas encontrou-se um consenso na validação dos mesmos.</a:t>
            </a:r>
          </a:p>
          <a:p>
            <a:r>
              <a:rPr lang="pt-PT" dirty="0">
                <a:solidFill>
                  <a:schemeClr val="tx1"/>
                </a:solidFill>
              </a:rPr>
              <a:t>Com a aprovação dos requisitos pode-se avançar para a implementação do Sistema de base de dados.</a:t>
            </a:r>
          </a:p>
        </p:txBody>
      </p:sp>
    </p:spTree>
    <p:extLst>
      <p:ext uri="{BB962C8B-B14F-4D97-AF65-F5344CB8AC3E}">
        <p14:creationId xmlns:p14="http://schemas.microsoft.com/office/powerpoint/2010/main" val="356150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nde plano de um jogo da macaca na rua">
            <a:extLst>
              <a:ext uri="{FF2B5EF4-FFF2-40B4-BE49-F238E27FC236}">
                <a16:creationId xmlns:a16="http://schemas.microsoft.com/office/drawing/2014/main" id="{BCFA8774-AAC5-567B-CB88-E1BB39DD07F7}"/>
              </a:ext>
            </a:extLst>
          </p:cNvPr>
          <p:cNvPicPr>
            <a:picLocks noChangeAspect="1"/>
          </p:cNvPicPr>
          <p:nvPr/>
        </p:nvPicPr>
        <p:blipFill rotWithShape="1">
          <a:blip r:embed="rId2">
            <a:alphaModFix amt="40000"/>
          </a:blip>
          <a:srcRect t="7097" b="8634"/>
          <a:stretch/>
        </p:blipFill>
        <p:spPr>
          <a:xfrm>
            <a:off x="20" y="10"/>
            <a:ext cx="12191980" cy="6857990"/>
          </a:xfrm>
          <a:prstGeom prst="rect">
            <a:avLst/>
          </a:prstGeom>
        </p:spPr>
      </p:pic>
      <p:sp>
        <p:nvSpPr>
          <p:cNvPr id="4" name="Título 3">
            <a:extLst>
              <a:ext uri="{FF2B5EF4-FFF2-40B4-BE49-F238E27FC236}">
                <a16:creationId xmlns:a16="http://schemas.microsoft.com/office/drawing/2014/main" id="{A706D5F7-5B14-80BC-F427-8576173A1053}"/>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3. Modelação Conceptual</a:t>
            </a:r>
            <a:endParaRPr lang="pt-PT" dirty="0">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D9E9A815-12AB-9034-EE03-5006EA045265}"/>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8219527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5984D-0A47-F9CF-A194-FDC2D09E7471}"/>
              </a:ext>
            </a:extLst>
          </p:cNvPr>
          <p:cNvSpPr>
            <a:spLocks noGrp="1"/>
          </p:cNvSpPr>
          <p:nvPr>
            <p:ph type="title"/>
          </p:nvPr>
        </p:nvSpPr>
        <p:spPr/>
        <p:txBody>
          <a:bodyPr/>
          <a:lstStyle/>
          <a:p>
            <a:r>
              <a:rPr lang="pt-PT" sz="4800" b="1" dirty="0">
                <a:solidFill>
                  <a:schemeClr val="tx1"/>
                </a:solidFill>
                <a:latin typeface="Abadi" panose="020B0604020104020204" pitchFamily="34" charset="0"/>
              </a:rPr>
              <a:t>Índice</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376E7E70-79CB-FAE1-1B36-E47586186F36}"/>
              </a:ext>
            </a:extLst>
          </p:cNvPr>
          <p:cNvSpPr>
            <a:spLocks noGrp="1"/>
          </p:cNvSpPr>
          <p:nvPr>
            <p:ph idx="1"/>
          </p:nvPr>
        </p:nvSpPr>
        <p:spPr>
          <a:xfrm>
            <a:off x="1141413" y="1772461"/>
            <a:ext cx="10515600" cy="4926049"/>
          </a:xfrm>
        </p:spPr>
        <p:txBody>
          <a:bodyPr>
            <a:normAutofit fontScale="85000" lnSpcReduction="20000"/>
          </a:bodyPr>
          <a:lstStyle/>
          <a:p>
            <a:pPr marL="0" indent="0">
              <a:buNone/>
            </a:pPr>
            <a:r>
              <a:rPr lang="pt-PT" sz="3200" b="1" dirty="0">
                <a:solidFill>
                  <a:schemeClr val="tx1"/>
                </a:solidFill>
                <a:effectLst/>
                <a:latin typeface="Abadi" panose="020B0604020104020204" pitchFamily="34" charset="0"/>
              </a:rPr>
              <a:t>1. Definição do Sistema</a:t>
            </a:r>
          </a:p>
          <a:p>
            <a:r>
              <a:rPr lang="pt-PT" dirty="0">
                <a:solidFill>
                  <a:schemeClr val="tx1"/>
                </a:solidFill>
                <a:effectLst/>
                <a:latin typeface="Abadi" panose="020B0604020104020204" pitchFamily="34" charset="0"/>
              </a:rPr>
              <a:t>1.1 Contexto de aplicação e fundamentação do sistema</a:t>
            </a:r>
          </a:p>
          <a:p>
            <a:r>
              <a:rPr lang="pt-PT" dirty="0">
                <a:solidFill>
                  <a:schemeClr val="tx1"/>
                </a:solidFill>
                <a:effectLst/>
                <a:latin typeface="Abadi" panose="020B0604020104020204" pitchFamily="34" charset="0"/>
              </a:rPr>
              <a:t>1.2 Motivação e Objetivos do Trabalho</a:t>
            </a:r>
          </a:p>
          <a:p>
            <a:r>
              <a:rPr lang="pt-PT" dirty="0">
                <a:solidFill>
                  <a:schemeClr val="tx1"/>
                </a:solidFill>
                <a:effectLst/>
                <a:latin typeface="Abadi" panose="020B0604020104020204" pitchFamily="34" charset="0"/>
              </a:rPr>
              <a:t>1.3 Análise da viabilidade do processo</a:t>
            </a:r>
          </a:p>
          <a:p>
            <a:r>
              <a:rPr lang="pt-PT" dirty="0">
                <a:solidFill>
                  <a:schemeClr val="tx1"/>
                </a:solidFill>
                <a:effectLst/>
                <a:latin typeface="Abadi" panose="020B0604020104020204" pitchFamily="34" charset="0"/>
              </a:rPr>
              <a:t>1.4 Recursos e Equipa de Trabalho</a:t>
            </a:r>
          </a:p>
          <a:p>
            <a:r>
              <a:rPr lang="pt-PT" dirty="0">
                <a:solidFill>
                  <a:schemeClr val="tx1"/>
                </a:solidFill>
                <a:effectLst/>
                <a:latin typeface="Abadi" panose="020B0604020104020204" pitchFamily="34" charset="0"/>
              </a:rPr>
              <a:t>1.5 Plano de Execução do Projeto</a:t>
            </a:r>
          </a:p>
          <a:p>
            <a:pPr marL="0" indent="0">
              <a:buNone/>
            </a:pPr>
            <a:r>
              <a:rPr lang="pt-PT" sz="3200" b="1" dirty="0">
                <a:solidFill>
                  <a:schemeClr val="tx1"/>
                </a:solidFill>
                <a:effectLst/>
                <a:latin typeface="Abadi" panose="020B0604020104020204" pitchFamily="34" charset="0"/>
              </a:rPr>
              <a:t>2. Levantamento e Análise de Requisitos</a:t>
            </a:r>
          </a:p>
          <a:p>
            <a:r>
              <a:rPr lang="pt-PT" dirty="0">
                <a:solidFill>
                  <a:schemeClr val="tx1"/>
                </a:solidFill>
                <a:effectLst/>
                <a:latin typeface="Abadi" panose="020B0604020104020204" pitchFamily="34" charset="0"/>
              </a:rPr>
              <a:t>2.1 Método de levantamento e de análise de requisitos adotado</a:t>
            </a:r>
          </a:p>
          <a:p>
            <a:r>
              <a:rPr lang="pt-PT" dirty="0">
                <a:solidFill>
                  <a:schemeClr val="tx1"/>
                </a:solidFill>
                <a:effectLst/>
                <a:latin typeface="Abadi" panose="020B0604020104020204" pitchFamily="34" charset="0"/>
              </a:rPr>
              <a:t>2.2 Organização dos requisitos levantados</a:t>
            </a:r>
          </a:p>
          <a:p>
            <a:r>
              <a:rPr lang="pt-PT" dirty="0">
                <a:solidFill>
                  <a:schemeClr val="tx1"/>
                </a:solidFill>
                <a:effectLst/>
                <a:latin typeface="Abadi" panose="020B0604020104020204" pitchFamily="34" charset="0"/>
              </a:rPr>
              <a:t>2.2 Organização dos requisitos levantados</a:t>
            </a:r>
          </a:p>
          <a:p>
            <a:r>
              <a:rPr lang="pt-PT" dirty="0">
                <a:solidFill>
                  <a:schemeClr val="tx1"/>
                </a:solidFill>
                <a:effectLst/>
                <a:latin typeface="Abadi" panose="020B0604020104020204" pitchFamily="34" charset="0"/>
              </a:rPr>
              <a:t>2.2.1 Requisitos de descrição</a:t>
            </a:r>
          </a:p>
          <a:p>
            <a:r>
              <a:rPr lang="pt-PT" dirty="0">
                <a:solidFill>
                  <a:schemeClr val="tx1"/>
                </a:solidFill>
                <a:effectLst/>
                <a:latin typeface="Abadi" panose="020B0604020104020204" pitchFamily="34" charset="0"/>
              </a:rPr>
              <a:t>2.2.2 Requisitos de exploração</a:t>
            </a:r>
          </a:p>
          <a:p>
            <a:r>
              <a:rPr lang="pt-PT" dirty="0">
                <a:solidFill>
                  <a:schemeClr val="tx1"/>
                </a:solidFill>
                <a:effectLst/>
                <a:latin typeface="Abadi" panose="020B0604020104020204" pitchFamily="34" charset="0"/>
              </a:rPr>
              <a:t>2.2.3 Requisitos de controlo</a:t>
            </a:r>
          </a:p>
          <a:p>
            <a:r>
              <a:rPr lang="pt-PT" dirty="0">
                <a:solidFill>
                  <a:schemeClr val="tx1"/>
                </a:solidFill>
                <a:effectLst/>
                <a:latin typeface="Abadi" panose="020B0604020104020204" pitchFamily="34" charset="0"/>
              </a:rPr>
              <a:t>2.3 Análise e validação geral dos requisitos</a:t>
            </a:r>
            <a:endParaRPr lang="pt-PT" dirty="0">
              <a:solidFill>
                <a:schemeClr val="tx1"/>
              </a:solidFill>
              <a:latin typeface="Abadi" panose="020B0604020104020204" pitchFamily="34" charset="0"/>
            </a:endParaRPr>
          </a:p>
        </p:txBody>
      </p:sp>
    </p:spTree>
    <p:extLst>
      <p:ext uri="{BB962C8B-B14F-4D97-AF65-F5344CB8AC3E}">
        <p14:creationId xmlns:p14="http://schemas.microsoft.com/office/powerpoint/2010/main" val="3742953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0109A-8C85-C9A3-283A-39646E58D129}"/>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3.1 Apresentação da abordagem de modelação realizada</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CE394C8F-2A1B-7D30-FE97-30B62324588F}"/>
              </a:ext>
            </a:extLst>
          </p:cNvPr>
          <p:cNvSpPr>
            <a:spLocks noGrp="1"/>
          </p:cNvSpPr>
          <p:nvPr>
            <p:ph idx="1"/>
          </p:nvPr>
        </p:nvSpPr>
        <p:spPr/>
        <p:txBody>
          <a:bodyPr>
            <a:normAutofit/>
          </a:bodyPr>
          <a:lstStyle/>
          <a:p>
            <a:pPr algn="just"/>
            <a:r>
              <a:rPr lang="pt-PT" dirty="0">
                <a:solidFill>
                  <a:schemeClr val="tx1"/>
                </a:solidFill>
              </a:rPr>
              <a:t>Após a formulação e validação dos requisitos começa-se agora o planeamento da estrutura do Sistema de Base de Dados que se pretende implementar.</a:t>
            </a:r>
          </a:p>
          <a:p>
            <a:pPr algn="just"/>
            <a:r>
              <a:rPr lang="pt-PT" dirty="0">
                <a:solidFill>
                  <a:schemeClr val="tx1"/>
                </a:solidFill>
              </a:rPr>
              <a:t>Para iniciar o planeamento a equipa decidiu começar com um modelo conceptual, nomeadamente um Diagrama Entidade-Relacionamento, um fluxograma conceptual composto de tabelas (entidades) com atributos relacionadas entre si (relacionamento), que ajudam a melhor entender como produzir um sistema de Base de Dados. </a:t>
            </a:r>
          </a:p>
          <a:p>
            <a:pPr algn="just"/>
            <a:r>
              <a:rPr lang="pt-PT" dirty="0">
                <a:solidFill>
                  <a:schemeClr val="tx1"/>
                </a:solidFill>
              </a:rPr>
              <a:t>Para este caso, decidimos fazer um Diagrama ER que melhor representava a realidade do funcionamento dos armazéns e do seu sistema de entregas.</a:t>
            </a:r>
          </a:p>
        </p:txBody>
      </p:sp>
    </p:spTree>
    <p:extLst>
      <p:ext uri="{BB962C8B-B14F-4D97-AF65-F5344CB8AC3E}">
        <p14:creationId xmlns:p14="http://schemas.microsoft.com/office/powerpoint/2010/main" val="461892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A00FA-AB8B-2854-A21E-F4716E48C8DD}"/>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3.2 Identificação e caracterização das entidades </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2C166282-F942-CCCB-1D2E-9CBDFFD4C7B1}"/>
              </a:ext>
            </a:extLst>
          </p:cNvPr>
          <p:cNvSpPr>
            <a:spLocks noGrp="1"/>
          </p:cNvSpPr>
          <p:nvPr>
            <p:ph idx="1"/>
          </p:nvPr>
        </p:nvSpPr>
        <p:spPr>
          <a:xfrm>
            <a:off x="1141412" y="2292017"/>
            <a:ext cx="9905999" cy="3541714"/>
          </a:xfrm>
        </p:spPr>
        <p:txBody>
          <a:bodyPr>
            <a:normAutofit fontScale="92500"/>
          </a:bodyPr>
          <a:lstStyle/>
          <a:p>
            <a:pPr marL="0" indent="0" algn="just">
              <a:buNone/>
            </a:pPr>
            <a:r>
              <a:rPr lang="pt-PT" sz="1800" dirty="0">
                <a:solidFill>
                  <a:schemeClr val="tx1"/>
                </a:solidFill>
                <a:effectLst/>
                <a:latin typeface="Arial" panose="020B0604020202020204" pitchFamily="34" charset="0"/>
              </a:rPr>
              <a:t>A observação dos métodos de trabalho da empresa para o levantamento de requisitos teve também um impacto positivo para identificar as entidades necessárias para o SBD. Depois de reunir o grupo decidiu então declarar as seguintes entidades:</a:t>
            </a:r>
            <a:endParaRPr lang="pt-PT" sz="1800" i="0" dirty="0">
              <a:solidFill>
                <a:schemeClr val="tx1"/>
              </a:solidFill>
              <a:effectLst/>
              <a:latin typeface="Arial" panose="020B0604020202020204" pitchFamily="34" charset="0"/>
            </a:endParaRPr>
          </a:p>
          <a:p>
            <a:pPr algn="just"/>
            <a:r>
              <a:rPr lang="pt-PT" sz="1800" b="1" i="0" dirty="0">
                <a:solidFill>
                  <a:schemeClr val="tx1"/>
                </a:solidFill>
                <a:effectLst/>
                <a:latin typeface="Arial" panose="020B0604020202020204" pitchFamily="34" charset="0"/>
              </a:rPr>
              <a:t>Encomenda</a:t>
            </a:r>
            <a:r>
              <a:rPr lang="pt-PT" sz="1800" b="1" dirty="0">
                <a:solidFill>
                  <a:schemeClr val="tx1"/>
                </a:solidFill>
                <a:effectLst/>
                <a:latin typeface="Arial" panose="020B0604020202020204" pitchFamily="34" charset="0"/>
              </a:rPr>
              <a:t>: </a:t>
            </a:r>
            <a:r>
              <a:rPr lang="pt-PT" sz="1800" dirty="0">
                <a:solidFill>
                  <a:schemeClr val="tx1"/>
                </a:solidFill>
                <a:effectLst/>
                <a:latin typeface="Arial" panose="020B0604020202020204" pitchFamily="34" charset="0"/>
              </a:rPr>
              <a:t>A encomenda é a tarefa que ultimamente tem ajudado a empresa do Dr. Bernardo a crescer, ao em vez de um cliente ter que ir a farmácia e comprar medicação, um estafeta entrega ao domicílio a encomenda de um cliente. Na base de dados uma encomenda é c</a:t>
            </a:r>
            <a:r>
              <a:rPr lang="pt-PT" sz="1800" i="0" dirty="0">
                <a:solidFill>
                  <a:schemeClr val="tx1"/>
                </a:solidFill>
                <a:effectLst/>
                <a:latin typeface="Arial" panose="020B0604020202020204" pitchFamily="34" charset="0"/>
              </a:rPr>
              <a:t>onstituída por um Identificador, </a:t>
            </a:r>
            <a:r>
              <a:rPr lang="pt-PT" sz="1800" dirty="0">
                <a:solidFill>
                  <a:schemeClr val="tx1"/>
                </a:solidFill>
                <a:effectLst/>
                <a:latin typeface="Arial" panose="020B0604020202020204" pitchFamily="34" charset="0"/>
              </a:rPr>
              <a:t>o/os item/itens que serão entregues, o e</a:t>
            </a:r>
            <a:r>
              <a:rPr lang="pt-PT" sz="1800" i="0" dirty="0">
                <a:solidFill>
                  <a:schemeClr val="tx1"/>
                </a:solidFill>
                <a:effectLst/>
                <a:latin typeface="Arial" panose="020B0604020202020204" pitchFamily="34" charset="0"/>
              </a:rPr>
              <a:t>stado de </a:t>
            </a:r>
            <a:r>
              <a:rPr lang="pt-PT" sz="1800" dirty="0">
                <a:solidFill>
                  <a:schemeClr val="tx1"/>
                </a:solidFill>
                <a:effectLst/>
                <a:latin typeface="Arial" panose="020B0604020202020204" pitchFamily="34" charset="0"/>
              </a:rPr>
              <a:t>p</a:t>
            </a:r>
            <a:r>
              <a:rPr lang="pt-PT" sz="1800" i="0" dirty="0">
                <a:solidFill>
                  <a:schemeClr val="tx1"/>
                </a:solidFill>
                <a:effectLst/>
                <a:latin typeface="Arial" panose="020B0604020202020204" pitchFamily="34" charset="0"/>
              </a:rPr>
              <a:t>agamento,  a sua Data de Registo, o nível de Prioridade (de 1 a 5, sendo 5 o nível de maior prioridade), o Estado de Entrega e por fim, </a:t>
            </a:r>
            <a:r>
              <a:rPr lang="pt-PT" sz="1800" dirty="0">
                <a:solidFill>
                  <a:schemeClr val="tx1"/>
                </a:solidFill>
                <a:effectLst/>
                <a:latin typeface="Arial" panose="020B0604020202020204" pitchFamily="34" charset="0"/>
              </a:rPr>
              <a:t>opcionalmente o </a:t>
            </a:r>
            <a:r>
              <a:rPr lang="pt-PT" sz="1800" i="0" dirty="0">
                <a:solidFill>
                  <a:schemeClr val="tx1"/>
                </a:solidFill>
                <a:effectLst/>
                <a:latin typeface="Arial" panose="020B0604020202020204" pitchFamily="34" charset="0"/>
              </a:rPr>
              <a:t>Estado de Validação Médica. </a:t>
            </a:r>
          </a:p>
          <a:p>
            <a:pPr algn="just"/>
            <a:r>
              <a:rPr lang="pt-PT" b="1" dirty="0">
                <a:solidFill>
                  <a:schemeClr val="tx1"/>
                </a:solidFill>
                <a:effectLst/>
              </a:rPr>
              <a:t>Cliente</a:t>
            </a:r>
            <a:r>
              <a:rPr lang="pt-PT" dirty="0">
                <a:solidFill>
                  <a:schemeClr val="tx1"/>
                </a:solidFill>
              </a:rPr>
              <a:t>: </a:t>
            </a:r>
            <a:r>
              <a:rPr lang="pt-PT" sz="1800" dirty="0">
                <a:solidFill>
                  <a:schemeClr val="tx1"/>
                </a:solidFill>
                <a:effectLst/>
                <a:latin typeface="Arial" panose="020B0604020202020204" pitchFamily="34" charset="0"/>
                <a:cs typeface="Arial" panose="020B0604020202020204" pitchFamily="34" charset="0"/>
              </a:rPr>
              <a:t>O cliente é a pessoa que encomenda um ou mais produtos da farmácia, para usos futuros o cliente é registado na base de dados com um </a:t>
            </a:r>
            <a:r>
              <a:rPr lang="pt-PT" sz="1800" i="0" dirty="0">
                <a:solidFill>
                  <a:schemeClr val="tx1"/>
                </a:solidFill>
                <a:effectLst/>
                <a:latin typeface="Arial" panose="020B0604020202020204" pitchFamily="34" charset="0"/>
                <a:cs typeface="Arial" panose="020B0604020202020204" pitchFamily="34" charset="0"/>
              </a:rPr>
              <a:t>Identificador, o seu Nome, o seu NIF, opcional Data de nascimento, género e se o cliente tem serviço premium ou não.</a:t>
            </a:r>
            <a:endParaRPr lang="pt-PT"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2027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1474237"/>
            <a:ext cx="9905999" cy="4316964"/>
          </a:xfrm>
        </p:spPr>
        <p:txBody>
          <a:bodyPr/>
          <a:lstStyle/>
          <a:p>
            <a:pPr algn="just"/>
            <a:r>
              <a:rPr lang="pt-PT" b="1" dirty="0">
                <a:solidFill>
                  <a:schemeClr val="tx1"/>
                </a:solidFill>
                <a:effectLst/>
              </a:rPr>
              <a:t>Percurso: </a:t>
            </a:r>
            <a:r>
              <a:rPr lang="pt-PT" dirty="0">
                <a:solidFill>
                  <a:schemeClr val="tx1"/>
                </a:solidFill>
                <a:effectLst/>
              </a:rPr>
              <a:t>O percurso dos armazéns até ao cliente é realizado por uma outra entidade “Funcionário”, o percurso em si tem como atributos a identificação (ID), a sua distância total (distância do percurso em si), a hora prevista até o destino, a hora de partida, a hora de chegada, a distância parcial (distância percorrida de cada ponto de entrega durante o percurso) e as horas de entrega ao longo do caminho.</a:t>
            </a:r>
          </a:p>
          <a:p>
            <a:pPr algn="just"/>
            <a:r>
              <a:rPr lang="pt-PT" b="1" dirty="0">
                <a:solidFill>
                  <a:schemeClr val="tx1"/>
                </a:solidFill>
                <a:effectLst/>
              </a:rPr>
              <a:t>Funcionário: </a:t>
            </a:r>
            <a:r>
              <a:rPr lang="pt-PT" dirty="0">
                <a:solidFill>
                  <a:schemeClr val="tx1"/>
                </a:solidFill>
                <a:effectLst/>
              </a:rPr>
              <a:t>Como referido antes, os percursos são realizados por funcionários da empresa, cada um deles com registo de Nome, o seu salário, a sua habilitação automobilística bem como a sua data de expiração, a sua posição na empresa, a sua data de nascimento e a data de entrada na empresa. </a:t>
            </a:r>
            <a:endParaRPr lang="pt-PT" b="1" dirty="0">
              <a:solidFill>
                <a:schemeClr val="tx1"/>
              </a:solidFill>
              <a:effectLst/>
            </a:endParaRPr>
          </a:p>
        </p:txBody>
      </p:sp>
    </p:spTree>
    <p:extLst>
      <p:ext uri="{BB962C8B-B14F-4D97-AF65-F5344CB8AC3E}">
        <p14:creationId xmlns:p14="http://schemas.microsoft.com/office/powerpoint/2010/main" val="2193799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1306285"/>
            <a:ext cx="9905999" cy="4484915"/>
          </a:xfrm>
        </p:spPr>
        <p:txBody>
          <a:bodyPr>
            <a:normAutofit/>
          </a:bodyPr>
          <a:lstStyle/>
          <a:p>
            <a:pPr algn="just"/>
            <a:r>
              <a:rPr lang="pt-PT" b="1" dirty="0">
                <a:solidFill>
                  <a:schemeClr val="tx1"/>
                </a:solidFill>
                <a:effectLst/>
              </a:rPr>
              <a:t>Endereço: </a:t>
            </a:r>
            <a:r>
              <a:rPr lang="pt-PT" dirty="0">
                <a:solidFill>
                  <a:schemeClr val="tx1"/>
                </a:solidFill>
                <a:effectLst/>
              </a:rPr>
              <a:t>A entidade endereço está relacionada com outras várias pois, numa empresa que tem sistema de entregas, os endereços dos clientes são dos principais atributos a seguir. O endereço é composto de uma localidade, de uma rua e do seu código postal.</a:t>
            </a:r>
          </a:p>
          <a:p>
            <a:pPr algn="just"/>
            <a:r>
              <a:rPr lang="pt-PT" b="1" dirty="0">
                <a:solidFill>
                  <a:schemeClr val="tx1"/>
                </a:solidFill>
                <a:effectLst/>
              </a:rPr>
              <a:t>Veículo: </a:t>
            </a:r>
            <a:r>
              <a:rPr lang="pt-PT" dirty="0">
                <a:solidFill>
                  <a:schemeClr val="tx1"/>
                </a:solidFill>
                <a:effectLst/>
              </a:rPr>
              <a:t>Representa o automóvel que entrega a encomenda ao domicílio, descrito na base de dados com um número de identificação (ID), a sua matrícula, categoria, a quantidade e o tipo de combustível que utiliza, a sua contagem de Quilómetros, o seu estado operacional, o Imposto único de circulação (IUC) e a data da próxima inspeção.</a:t>
            </a:r>
          </a:p>
          <a:p>
            <a:pPr algn="just"/>
            <a:r>
              <a:rPr lang="pt-PT" b="1" dirty="0">
                <a:solidFill>
                  <a:schemeClr val="tx1"/>
                </a:solidFill>
                <a:effectLst/>
              </a:rPr>
              <a:t>Item: </a:t>
            </a:r>
            <a:r>
              <a:rPr lang="pt-PT" dirty="0">
                <a:solidFill>
                  <a:schemeClr val="tx1"/>
                </a:solidFill>
                <a:effectLst/>
              </a:rPr>
              <a:t>Uma encomenda é composta </a:t>
            </a:r>
            <a:r>
              <a:rPr lang="pt-PT" dirty="0">
                <a:solidFill>
                  <a:schemeClr val="tx1"/>
                </a:solidFill>
              </a:rPr>
              <a:t>por</a:t>
            </a:r>
            <a:r>
              <a:rPr lang="pt-PT" dirty="0">
                <a:solidFill>
                  <a:schemeClr val="tx1"/>
                </a:solidFill>
                <a:effectLst/>
              </a:rPr>
              <a:t> itens, itens esses que têm um identificador (ID), um Nome, o seu custo, a descrição do item, a quantidade no stock, a percentagem de comparticipação do estado  e o imposto associado.</a:t>
            </a:r>
          </a:p>
          <a:p>
            <a:pPr algn="just"/>
            <a:r>
              <a:rPr lang="pt-PT" b="1" dirty="0">
                <a:solidFill>
                  <a:schemeClr val="tx1"/>
                </a:solidFill>
              </a:rPr>
              <a:t>Relatório: </a:t>
            </a:r>
            <a:r>
              <a:rPr lang="pt-PT" dirty="0">
                <a:solidFill>
                  <a:schemeClr val="tx1"/>
                </a:solidFill>
              </a:rPr>
              <a:t>Um relatório representa um incidente relatado por um funcionário sobre um veículo e é composto por uma data, um estado, descrição, ID e gravidade.</a:t>
            </a:r>
            <a:endParaRPr lang="pt-PT" b="1" dirty="0">
              <a:solidFill>
                <a:schemeClr val="tx1"/>
              </a:solidFill>
              <a:effectLst/>
            </a:endParaRPr>
          </a:p>
        </p:txBody>
      </p:sp>
    </p:spTree>
    <p:extLst>
      <p:ext uri="{BB962C8B-B14F-4D97-AF65-F5344CB8AC3E}">
        <p14:creationId xmlns:p14="http://schemas.microsoft.com/office/powerpoint/2010/main" val="1284617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1380931"/>
            <a:ext cx="9905999" cy="4410270"/>
          </a:xfrm>
        </p:spPr>
        <p:txBody>
          <a:bodyPr>
            <a:normAutofit/>
          </a:bodyPr>
          <a:lstStyle/>
          <a:p>
            <a:pPr algn="just"/>
            <a:r>
              <a:rPr lang="pt-PT" b="1" dirty="0">
                <a:solidFill>
                  <a:schemeClr val="tx1"/>
                </a:solidFill>
                <a:effectLst/>
              </a:rPr>
              <a:t>Compra: </a:t>
            </a:r>
            <a:r>
              <a:rPr lang="pt-PT" dirty="0">
                <a:solidFill>
                  <a:schemeClr val="tx1"/>
                </a:solidFill>
                <a:effectLst/>
              </a:rPr>
              <a:t>A compra está relacionada com os itens, cada compra tem um identificador (ID), data de emissão e de entrega e o custo.</a:t>
            </a:r>
          </a:p>
          <a:p>
            <a:pPr algn="just"/>
            <a:r>
              <a:rPr lang="pt-PT" b="1" dirty="0">
                <a:solidFill>
                  <a:schemeClr val="tx1"/>
                </a:solidFill>
                <a:effectLst/>
              </a:rPr>
              <a:t>Fornecedor: </a:t>
            </a:r>
            <a:r>
              <a:rPr lang="pt-PT" dirty="0">
                <a:solidFill>
                  <a:schemeClr val="tx1"/>
                </a:solidFill>
                <a:effectLst/>
              </a:rPr>
              <a:t>O fornecedor vende os itens que a empresa depois vai distribuir, os fornecedores têm um identificador (ID) o seu número de contribuinte, a sua designação e um possível desconto associado.</a:t>
            </a:r>
          </a:p>
          <a:p>
            <a:pPr algn="just"/>
            <a:r>
              <a:rPr lang="pt-PT" b="1" dirty="0">
                <a:solidFill>
                  <a:schemeClr val="tx1"/>
                </a:solidFill>
                <a:effectLst/>
              </a:rPr>
              <a:t>Tipos de conservação:</a:t>
            </a:r>
            <a:r>
              <a:rPr lang="pt-PT" dirty="0">
                <a:solidFill>
                  <a:schemeClr val="tx1"/>
                </a:solidFill>
                <a:effectLst/>
              </a:rPr>
              <a:t> Os medicamentos precisam de um tipo de conservação, podem ser mais ou menos exigentes, principalmente no nível de temperatura, na Base de Dados têm atributos de identificação (ID), descrição da conservação e o nome do seu tipo de conservação.</a:t>
            </a:r>
          </a:p>
          <a:p>
            <a:pPr algn="just"/>
            <a:r>
              <a:rPr lang="pt-PT" b="1" dirty="0">
                <a:solidFill>
                  <a:schemeClr val="tx1"/>
                </a:solidFill>
                <a:effectLst/>
              </a:rPr>
              <a:t>Contactos: </a:t>
            </a:r>
            <a:r>
              <a:rPr lang="pt-PT" dirty="0">
                <a:solidFill>
                  <a:schemeClr val="tx1"/>
                </a:solidFill>
                <a:effectLst/>
              </a:rPr>
              <a:t>Ambos os fornecedores e clientes têm um contactos, contactos esses que são descritos por um identificador (ID), um número de telemóvel, um endereço de email e/ou um número de telefone. </a:t>
            </a:r>
            <a:endParaRPr lang="pt-PT" b="1" dirty="0">
              <a:solidFill>
                <a:schemeClr val="tx1"/>
              </a:solidFill>
              <a:effectLst/>
            </a:endParaRPr>
          </a:p>
          <a:p>
            <a:pPr algn="just"/>
            <a:endParaRPr lang="pt-PT" b="1" dirty="0">
              <a:solidFill>
                <a:schemeClr val="bg1"/>
              </a:solidFill>
              <a:effectLst/>
            </a:endParaRPr>
          </a:p>
        </p:txBody>
      </p:sp>
    </p:spTree>
    <p:extLst>
      <p:ext uri="{BB962C8B-B14F-4D97-AF65-F5344CB8AC3E}">
        <p14:creationId xmlns:p14="http://schemas.microsoft.com/office/powerpoint/2010/main" val="2342450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6B30CD-8E7D-16BA-E76E-CFFCA6F66068}"/>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3.3 Identificação e caracterização dos relacionamentos</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53841200-F4AD-7A94-13DE-06C5C3AEE5FB}"/>
              </a:ext>
            </a:extLst>
          </p:cNvPr>
          <p:cNvSpPr>
            <a:spLocks noGrp="1"/>
          </p:cNvSpPr>
          <p:nvPr>
            <p:ph idx="1"/>
          </p:nvPr>
        </p:nvSpPr>
        <p:spPr>
          <a:xfrm>
            <a:off x="1141412" y="2249486"/>
            <a:ext cx="10331118" cy="1046607"/>
          </a:xfrm>
        </p:spPr>
        <p:txBody>
          <a:bodyPr/>
          <a:lstStyle/>
          <a:p>
            <a:pPr marL="0" indent="0">
              <a:buNone/>
            </a:pPr>
            <a:r>
              <a:rPr lang="pt-PT" dirty="0">
                <a:solidFill>
                  <a:schemeClr val="tx1"/>
                </a:solidFill>
                <a:effectLst/>
              </a:rPr>
              <a:t>Neste tópico explicitamos e descrevemos os vários relacionamentos entre entidades que temos no modelo conceptual.</a:t>
            </a:r>
          </a:p>
          <a:p>
            <a:pPr marL="0" indent="0">
              <a:buNone/>
            </a:pPr>
            <a:endParaRPr lang="pt-PT" dirty="0">
              <a:solidFill>
                <a:schemeClr val="bg1"/>
              </a:solidFill>
              <a:effectLst/>
            </a:endParaRPr>
          </a:p>
        </p:txBody>
      </p:sp>
      <p:pic>
        <p:nvPicPr>
          <p:cNvPr id="7" name="Imagem 6">
            <a:extLst>
              <a:ext uri="{FF2B5EF4-FFF2-40B4-BE49-F238E27FC236}">
                <a16:creationId xmlns:a16="http://schemas.microsoft.com/office/drawing/2014/main" id="{A1E65AD6-C335-E934-4851-C27CC3423AD4}"/>
              </a:ext>
            </a:extLst>
          </p:cNvPr>
          <p:cNvPicPr>
            <a:picLocks noChangeAspect="1"/>
          </p:cNvPicPr>
          <p:nvPr/>
        </p:nvPicPr>
        <p:blipFill>
          <a:blip r:embed="rId2"/>
          <a:stretch>
            <a:fillRect/>
          </a:stretch>
        </p:blipFill>
        <p:spPr>
          <a:xfrm>
            <a:off x="8552083" y="3429000"/>
            <a:ext cx="2495328" cy="3009632"/>
          </a:xfrm>
          <a:prstGeom prst="rect">
            <a:avLst/>
          </a:prstGeom>
          <a:ln>
            <a:noFill/>
          </a:ln>
          <a:effectLst>
            <a:outerShdw blurRad="292100" dist="139700" dir="2700000" algn="tl" rotWithShape="0">
              <a:srgbClr val="333333">
                <a:alpha val="65000"/>
              </a:srgbClr>
            </a:outerShdw>
          </a:effectLst>
        </p:spPr>
      </p:pic>
      <p:sp>
        <p:nvSpPr>
          <p:cNvPr id="8" name="CaixaDeTexto 7">
            <a:extLst>
              <a:ext uri="{FF2B5EF4-FFF2-40B4-BE49-F238E27FC236}">
                <a16:creationId xmlns:a16="http://schemas.microsoft.com/office/drawing/2014/main" id="{F5B38FBA-688B-1A0B-708E-F4F330987D86}"/>
              </a:ext>
            </a:extLst>
          </p:cNvPr>
          <p:cNvSpPr txBox="1"/>
          <p:nvPr/>
        </p:nvSpPr>
        <p:spPr>
          <a:xfrm>
            <a:off x="1141413" y="3604437"/>
            <a:ext cx="7258308" cy="1815882"/>
          </a:xfrm>
          <a:prstGeom prst="rect">
            <a:avLst/>
          </a:prstGeom>
          <a:noFill/>
        </p:spPr>
        <p:txBody>
          <a:bodyPr wrap="square" rtlCol="0">
            <a:spAutoFit/>
          </a:bodyPr>
          <a:lstStyle/>
          <a:p>
            <a:pPr marL="342900" indent="-342900">
              <a:buFont typeface="Arial" panose="020B0604020202020204" pitchFamily="34" charset="0"/>
              <a:buChar char="•"/>
            </a:pPr>
            <a:r>
              <a:rPr lang="pt-PT" sz="2000" b="1" u="sng" dirty="0">
                <a:effectLst>
                  <a:outerShdw blurRad="38100" dist="38100" dir="2700000" algn="tl">
                    <a:srgbClr val="000000">
                      <a:alpha val="43137"/>
                    </a:srgbClr>
                  </a:outerShdw>
                </a:effectLst>
              </a:rPr>
              <a:t>Relacionamento Percurso (1,n) – Encomenda (0,1)</a:t>
            </a:r>
          </a:p>
          <a:p>
            <a:endParaRPr lang="pt-PT" sz="2000" b="1" u="sng" dirty="0">
              <a:effectLst>
                <a:outerShdw blurRad="38100" dist="38100" dir="2700000" algn="tl">
                  <a:srgbClr val="000000">
                    <a:alpha val="43137"/>
                  </a:srgbClr>
                </a:outerShdw>
              </a:effectLst>
            </a:endParaRPr>
          </a:p>
          <a:p>
            <a:pPr marL="0" indent="0">
              <a:buNone/>
            </a:pPr>
            <a:r>
              <a:rPr lang="pt-PT" u="sng" dirty="0">
                <a:effectLst/>
              </a:rPr>
              <a:t>Relacionamento</a:t>
            </a:r>
            <a:r>
              <a:rPr lang="pt-PT" dirty="0">
                <a:effectLst/>
              </a:rPr>
              <a:t>: Percurso serve Encomenda</a:t>
            </a:r>
          </a:p>
          <a:p>
            <a:pPr marL="0" indent="0">
              <a:buNone/>
            </a:pPr>
            <a:r>
              <a:rPr lang="pt-PT" u="sng" dirty="0">
                <a:effectLst/>
              </a:rPr>
              <a:t>Descrição</a:t>
            </a:r>
            <a:r>
              <a:rPr lang="pt-PT" dirty="0">
                <a:effectLst/>
              </a:rPr>
              <a:t>: Um percurso tem uma ou mais encomendas, a encomenda pode ou não ter um percurso. </a:t>
            </a:r>
            <a:endParaRPr lang="pt-PT" u="sng" dirty="0">
              <a:effectLst/>
            </a:endParaRPr>
          </a:p>
          <a:p>
            <a:endParaRPr lang="pt-PT" dirty="0"/>
          </a:p>
        </p:txBody>
      </p:sp>
    </p:spTree>
    <p:extLst>
      <p:ext uri="{BB962C8B-B14F-4D97-AF65-F5344CB8AC3E}">
        <p14:creationId xmlns:p14="http://schemas.microsoft.com/office/powerpoint/2010/main" val="1900663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A8D9F90C-B715-C3B8-7785-E5CE4667443B}"/>
              </a:ext>
            </a:extLst>
          </p:cNvPr>
          <p:cNvSpPr>
            <a:spLocks noGrp="1"/>
          </p:cNvSpPr>
          <p:nvPr>
            <p:ph idx="1"/>
          </p:nvPr>
        </p:nvSpPr>
        <p:spPr>
          <a:xfrm>
            <a:off x="1782146" y="877078"/>
            <a:ext cx="7128589" cy="5379377"/>
          </a:xfrm>
        </p:spPr>
        <p:txBody>
          <a:bodyPr/>
          <a:lstStyle/>
          <a:p>
            <a:pPr algn="just"/>
            <a:r>
              <a:rPr lang="pt-PT" sz="1800" b="1" u="sng" dirty="0">
                <a:effectLst>
                  <a:outerShdw blurRad="38100" dist="38100" dir="2700000" algn="tl">
                    <a:srgbClr val="000000">
                      <a:alpha val="43137"/>
                    </a:srgbClr>
                  </a:outerShdw>
                </a:effectLst>
              </a:rPr>
              <a:t>Relacionamento Encomenda(1,n) – Cliente(1,1)</a:t>
            </a:r>
          </a:p>
          <a:p>
            <a:pPr marL="0" indent="0" algn="just">
              <a:buNone/>
            </a:pPr>
            <a:r>
              <a:rPr lang="pt-PT" u="sng" dirty="0">
                <a:effectLst/>
              </a:rPr>
              <a:t>Relacionamento</a:t>
            </a:r>
            <a:r>
              <a:rPr lang="pt-PT" dirty="0">
                <a:effectLst/>
              </a:rPr>
              <a:t>: Cliente tem Encomenda</a:t>
            </a:r>
          </a:p>
          <a:p>
            <a:pPr marL="0" indent="0" algn="just">
              <a:buNone/>
            </a:pPr>
            <a:r>
              <a:rPr lang="pt-PT" u="sng" dirty="0">
                <a:effectLst/>
              </a:rPr>
              <a:t>Descrição</a:t>
            </a:r>
            <a:r>
              <a:rPr lang="pt-PT" dirty="0">
                <a:effectLst/>
              </a:rPr>
              <a:t>: Uma encomenda está associada a um e só um cliente, um cliente pode ter uma ou mais encomendas.</a:t>
            </a:r>
          </a:p>
          <a:p>
            <a:pPr marL="0" indent="0" algn="just">
              <a:buNone/>
            </a:pPr>
            <a:endParaRPr lang="pt-PT" u="sng" dirty="0"/>
          </a:p>
          <a:p>
            <a:pPr marL="0" indent="0" algn="just">
              <a:buNone/>
            </a:pPr>
            <a:endParaRPr lang="pt-PT" u="sng" dirty="0"/>
          </a:p>
          <a:p>
            <a:pPr algn="just"/>
            <a:r>
              <a:rPr lang="pt-PT" sz="1800" b="1" u="sng" dirty="0">
                <a:effectLst>
                  <a:outerShdw blurRad="38100" dist="38100" dir="2700000" algn="tl">
                    <a:srgbClr val="000000">
                      <a:alpha val="43137"/>
                    </a:srgbClr>
                  </a:outerShdw>
                </a:effectLst>
              </a:rPr>
              <a:t>Relacionamento Encomenda(1,n) – Item(1,n)</a:t>
            </a:r>
          </a:p>
          <a:p>
            <a:pPr marL="0" indent="0" algn="just">
              <a:buNone/>
            </a:pPr>
            <a:r>
              <a:rPr lang="pt-PT" u="sng" dirty="0">
                <a:effectLst/>
              </a:rPr>
              <a:t>Relacionamento</a:t>
            </a:r>
            <a:r>
              <a:rPr lang="pt-PT" dirty="0">
                <a:effectLst/>
              </a:rPr>
              <a:t>: Cliente tem item</a:t>
            </a:r>
          </a:p>
          <a:p>
            <a:pPr marL="0" indent="0" algn="just">
              <a:buNone/>
            </a:pPr>
            <a:r>
              <a:rPr lang="pt-PT" u="sng" dirty="0">
                <a:effectLst/>
              </a:rPr>
              <a:t>Descrição</a:t>
            </a:r>
            <a:r>
              <a:rPr lang="pt-PT" dirty="0">
                <a:effectLst/>
              </a:rPr>
              <a:t>: Uma encomenda tem um ou mais</a:t>
            </a:r>
          </a:p>
          <a:p>
            <a:pPr marL="0" indent="0" algn="just">
              <a:buNone/>
            </a:pPr>
            <a:r>
              <a:rPr lang="pt-PT" dirty="0"/>
              <a:t>Itens, cada item pode estar em uma ou mais</a:t>
            </a:r>
          </a:p>
          <a:p>
            <a:pPr marL="0" indent="0" algn="just">
              <a:buNone/>
            </a:pPr>
            <a:r>
              <a:rPr lang="pt-PT" sz="1800" dirty="0"/>
              <a:t>Encomendas.</a:t>
            </a:r>
          </a:p>
          <a:p>
            <a:pPr marL="0" indent="0" algn="just">
              <a:buNone/>
            </a:pPr>
            <a:endParaRPr lang="pt-PT" u="sng" dirty="0"/>
          </a:p>
          <a:p>
            <a:pPr marL="0" indent="0" algn="just">
              <a:buNone/>
            </a:pPr>
            <a:endParaRPr lang="pt-PT" u="sng" dirty="0"/>
          </a:p>
          <a:p>
            <a:pPr marL="0" indent="0" algn="just">
              <a:buNone/>
            </a:pPr>
            <a:endParaRPr lang="pt-PT" u="sng" dirty="0">
              <a:effectLst/>
            </a:endParaRPr>
          </a:p>
          <a:p>
            <a:pPr marL="0" indent="0" algn="just">
              <a:buNone/>
            </a:pPr>
            <a:endParaRPr lang="pt-PT" u="sng" dirty="0"/>
          </a:p>
          <a:p>
            <a:pPr marL="0" indent="0" algn="just">
              <a:buNone/>
            </a:pPr>
            <a:endParaRPr lang="pt-PT" u="sng" dirty="0">
              <a:effectLst/>
            </a:endParaRPr>
          </a:p>
          <a:p>
            <a:pPr algn="just"/>
            <a:endParaRPr lang="pt-PT" sz="1800" b="1" u="sng" dirty="0">
              <a:effectLst>
                <a:outerShdw blurRad="38100" dist="38100" dir="2700000" algn="tl">
                  <a:srgbClr val="000000">
                    <a:alpha val="43137"/>
                  </a:srgbClr>
                </a:outerShdw>
              </a:effectLst>
            </a:endParaRPr>
          </a:p>
          <a:p>
            <a:pPr algn="just"/>
            <a:endParaRPr lang="pt-PT" dirty="0"/>
          </a:p>
        </p:txBody>
      </p:sp>
      <p:pic>
        <p:nvPicPr>
          <p:cNvPr id="5" name="Imagem 4">
            <a:extLst>
              <a:ext uri="{FF2B5EF4-FFF2-40B4-BE49-F238E27FC236}">
                <a16:creationId xmlns:a16="http://schemas.microsoft.com/office/drawing/2014/main" id="{6E174925-04BA-3195-89DA-8D4DB2728A05}"/>
              </a:ext>
            </a:extLst>
          </p:cNvPr>
          <p:cNvPicPr>
            <a:picLocks noChangeAspect="1"/>
          </p:cNvPicPr>
          <p:nvPr/>
        </p:nvPicPr>
        <p:blipFill>
          <a:blip r:embed="rId2"/>
          <a:stretch>
            <a:fillRect/>
          </a:stretch>
        </p:blipFill>
        <p:spPr>
          <a:xfrm>
            <a:off x="8780106" y="765110"/>
            <a:ext cx="2694552" cy="2320545"/>
          </a:xfrm>
          <a:prstGeom prst="rect">
            <a:avLst/>
          </a:prstGeom>
          <a:ln>
            <a:noFill/>
          </a:ln>
          <a:effectLst>
            <a:outerShdw blurRad="292100" dist="139700" dir="2700000" algn="tl" rotWithShape="0">
              <a:srgbClr val="333333">
                <a:alpha val="65000"/>
              </a:srgbClr>
            </a:outerShdw>
          </a:effectLst>
        </p:spPr>
      </p:pic>
      <p:pic>
        <p:nvPicPr>
          <p:cNvPr id="7" name="Imagem 6">
            <a:extLst>
              <a:ext uri="{FF2B5EF4-FFF2-40B4-BE49-F238E27FC236}">
                <a16:creationId xmlns:a16="http://schemas.microsoft.com/office/drawing/2014/main" id="{65C8F795-5A9E-A127-86EB-197C5DE1F053}"/>
              </a:ext>
            </a:extLst>
          </p:cNvPr>
          <p:cNvPicPr>
            <a:picLocks noChangeAspect="1"/>
          </p:cNvPicPr>
          <p:nvPr/>
        </p:nvPicPr>
        <p:blipFill>
          <a:blip r:embed="rId3"/>
          <a:stretch>
            <a:fillRect/>
          </a:stretch>
        </p:blipFill>
        <p:spPr>
          <a:xfrm>
            <a:off x="7292965" y="3637234"/>
            <a:ext cx="4630517" cy="11659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4804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A8D9F90C-B715-C3B8-7785-E5CE4667443B}"/>
              </a:ext>
            </a:extLst>
          </p:cNvPr>
          <p:cNvSpPr>
            <a:spLocks noGrp="1"/>
          </p:cNvSpPr>
          <p:nvPr>
            <p:ph idx="1"/>
          </p:nvPr>
        </p:nvSpPr>
        <p:spPr>
          <a:xfrm>
            <a:off x="1782146" y="877078"/>
            <a:ext cx="7072605" cy="5379377"/>
          </a:xfrm>
        </p:spPr>
        <p:txBody>
          <a:bodyPr/>
          <a:lstStyle/>
          <a:p>
            <a:pPr algn="just"/>
            <a:r>
              <a:rPr lang="pt-PT" sz="1800" b="1" u="sng" dirty="0">
                <a:effectLst>
                  <a:outerShdw blurRad="38100" dist="38100" dir="2700000" algn="tl">
                    <a:srgbClr val="000000">
                      <a:alpha val="43137"/>
                    </a:srgbClr>
                  </a:outerShdw>
                </a:effectLst>
              </a:rPr>
              <a:t>Relacionamento Percurso(0,n) – Funcionário(1,n)</a:t>
            </a:r>
          </a:p>
          <a:p>
            <a:pPr marL="0" indent="0" algn="just">
              <a:buNone/>
            </a:pPr>
            <a:r>
              <a:rPr lang="pt-PT" u="sng" dirty="0">
                <a:effectLst/>
              </a:rPr>
              <a:t>Relacionamento</a:t>
            </a:r>
            <a:r>
              <a:rPr lang="pt-PT" dirty="0">
                <a:effectLst/>
              </a:rPr>
              <a:t>: Funcionário realiza Percurso</a:t>
            </a:r>
          </a:p>
          <a:p>
            <a:pPr marL="0" indent="0" algn="just">
              <a:buNone/>
            </a:pPr>
            <a:r>
              <a:rPr lang="pt-PT" u="sng" dirty="0">
                <a:effectLst/>
              </a:rPr>
              <a:t>Descrição</a:t>
            </a:r>
            <a:r>
              <a:rPr lang="pt-PT" dirty="0">
                <a:effectLst/>
              </a:rPr>
              <a:t>: Cada funcionário pode ou não realizar ‘n’ percursos, cada percurso tem associado um ou mais funcionários.</a:t>
            </a:r>
            <a:endParaRPr lang="pt-PT" u="sng" dirty="0"/>
          </a:p>
          <a:p>
            <a:pPr marL="0" indent="0">
              <a:buNone/>
            </a:pPr>
            <a:endParaRPr lang="pt-PT" u="sng" dirty="0"/>
          </a:p>
          <a:p>
            <a:r>
              <a:rPr lang="pt-PT" sz="1800" b="1" u="sng" dirty="0">
                <a:effectLst>
                  <a:outerShdw blurRad="38100" dist="38100" dir="2700000" algn="tl">
                    <a:srgbClr val="000000">
                      <a:alpha val="43137"/>
                    </a:srgbClr>
                  </a:outerShdw>
                </a:effectLst>
              </a:rPr>
              <a:t>Relacionamento Funcionário(1,1) – Relatório(1,n)</a:t>
            </a:r>
          </a:p>
          <a:p>
            <a:pPr marL="0" indent="0">
              <a:buNone/>
            </a:pPr>
            <a:r>
              <a:rPr lang="pt-PT" u="sng" dirty="0">
                <a:effectLst/>
              </a:rPr>
              <a:t>Relacionamento</a:t>
            </a:r>
            <a:r>
              <a:rPr lang="pt-PT" dirty="0">
                <a:effectLst/>
              </a:rPr>
              <a:t>: Funcionário faz Relatório</a:t>
            </a:r>
          </a:p>
          <a:p>
            <a:pPr marL="0" indent="0" algn="just">
              <a:buNone/>
            </a:pPr>
            <a:r>
              <a:rPr lang="pt-PT" u="sng" dirty="0">
                <a:effectLst/>
              </a:rPr>
              <a:t>Descrição</a:t>
            </a:r>
            <a:r>
              <a:rPr lang="pt-PT" u="sng" dirty="0"/>
              <a:t>:</a:t>
            </a:r>
            <a:r>
              <a:rPr lang="pt-PT" dirty="0"/>
              <a:t> Cada funcionário pode fazer um ou mais relatórios, os relatórios têm associados um e um só funcionário.</a:t>
            </a:r>
            <a:endParaRPr lang="pt-PT" sz="1800" dirty="0"/>
          </a:p>
          <a:p>
            <a:pPr marL="0" indent="0">
              <a:buNone/>
            </a:pPr>
            <a:endParaRPr lang="pt-PT" u="sng" dirty="0"/>
          </a:p>
          <a:p>
            <a:pPr marL="0" indent="0">
              <a:buNone/>
            </a:pPr>
            <a:endParaRPr lang="pt-PT" u="sng" dirty="0"/>
          </a:p>
          <a:p>
            <a:pPr marL="0" indent="0">
              <a:buNone/>
            </a:pPr>
            <a:endParaRPr lang="pt-PT" u="sng" dirty="0">
              <a:effectLst/>
            </a:endParaRPr>
          </a:p>
          <a:p>
            <a:pPr marL="0" indent="0">
              <a:buNone/>
            </a:pPr>
            <a:endParaRPr lang="pt-PT" u="sng" dirty="0"/>
          </a:p>
          <a:p>
            <a:pPr marL="0" indent="0">
              <a:buNone/>
            </a:pPr>
            <a:endParaRPr lang="pt-PT" u="sng" dirty="0">
              <a:effectLst/>
            </a:endParaRPr>
          </a:p>
          <a:p>
            <a:endParaRPr lang="pt-PT" sz="1800" b="1" u="sng" dirty="0">
              <a:effectLst>
                <a:outerShdw blurRad="38100" dist="38100" dir="2700000" algn="tl">
                  <a:srgbClr val="000000">
                    <a:alpha val="43137"/>
                  </a:srgbClr>
                </a:outerShdw>
              </a:effectLst>
            </a:endParaRPr>
          </a:p>
          <a:p>
            <a:endParaRPr lang="pt-PT" dirty="0"/>
          </a:p>
        </p:txBody>
      </p:sp>
      <p:pic>
        <p:nvPicPr>
          <p:cNvPr id="4" name="Imagem 3">
            <a:extLst>
              <a:ext uri="{FF2B5EF4-FFF2-40B4-BE49-F238E27FC236}">
                <a16:creationId xmlns:a16="http://schemas.microsoft.com/office/drawing/2014/main" id="{5BB54D04-308C-8DD5-DF46-E190680E2D44}"/>
              </a:ext>
            </a:extLst>
          </p:cNvPr>
          <p:cNvPicPr>
            <a:picLocks noChangeAspect="1"/>
          </p:cNvPicPr>
          <p:nvPr/>
        </p:nvPicPr>
        <p:blipFill>
          <a:blip r:embed="rId2"/>
          <a:stretch>
            <a:fillRect/>
          </a:stretch>
        </p:blipFill>
        <p:spPr>
          <a:xfrm>
            <a:off x="8935256" y="751817"/>
            <a:ext cx="2949196" cy="1752752"/>
          </a:xfrm>
          <a:prstGeom prst="rect">
            <a:avLst/>
          </a:prstGeom>
          <a:ln>
            <a:noFill/>
          </a:ln>
          <a:effectLst>
            <a:outerShdw blurRad="292100" dist="139700" dir="2700000" algn="tl" rotWithShape="0">
              <a:srgbClr val="333333">
                <a:alpha val="65000"/>
              </a:srgbClr>
            </a:outerShdw>
          </a:effectLst>
        </p:spPr>
      </p:pic>
      <p:pic>
        <p:nvPicPr>
          <p:cNvPr id="8" name="Imagem 7">
            <a:extLst>
              <a:ext uri="{FF2B5EF4-FFF2-40B4-BE49-F238E27FC236}">
                <a16:creationId xmlns:a16="http://schemas.microsoft.com/office/drawing/2014/main" id="{A04DFA94-9BB2-24A7-28D0-36D500A88870}"/>
              </a:ext>
            </a:extLst>
          </p:cNvPr>
          <p:cNvPicPr>
            <a:picLocks noChangeAspect="1"/>
          </p:cNvPicPr>
          <p:nvPr/>
        </p:nvPicPr>
        <p:blipFill>
          <a:blip r:embed="rId3"/>
          <a:stretch>
            <a:fillRect/>
          </a:stretch>
        </p:blipFill>
        <p:spPr>
          <a:xfrm>
            <a:off x="6469485" y="5051201"/>
            <a:ext cx="5334462" cy="9297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2208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A8D9F90C-B715-C3B8-7785-E5CE4667443B}"/>
              </a:ext>
            </a:extLst>
          </p:cNvPr>
          <p:cNvSpPr>
            <a:spLocks noGrp="1"/>
          </p:cNvSpPr>
          <p:nvPr>
            <p:ph idx="1"/>
          </p:nvPr>
        </p:nvSpPr>
        <p:spPr>
          <a:xfrm>
            <a:off x="1782146" y="877078"/>
            <a:ext cx="7072605" cy="5379377"/>
          </a:xfrm>
        </p:spPr>
        <p:txBody>
          <a:bodyPr/>
          <a:lstStyle/>
          <a:p>
            <a:pPr algn="just"/>
            <a:r>
              <a:rPr lang="pt-PT" sz="1800" b="1" u="sng" dirty="0">
                <a:effectLst>
                  <a:outerShdw blurRad="38100" dist="38100" dir="2700000" algn="tl">
                    <a:srgbClr val="000000">
                      <a:alpha val="43137"/>
                    </a:srgbClr>
                  </a:outerShdw>
                </a:effectLst>
              </a:rPr>
              <a:t>Relacionamento Relatório(</a:t>
            </a:r>
            <a:r>
              <a:rPr lang="pt-PT" b="1" u="sng" dirty="0">
                <a:effectLst>
                  <a:outerShdw blurRad="38100" dist="38100" dir="2700000" algn="tl">
                    <a:srgbClr val="000000">
                      <a:alpha val="43137"/>
                    </a:srgbClr>
                  </a:outerShdw>
                </a:effectLst>
              </a:rPr>
              <a:t>0</a:t>
            </a:r>
            <a:r>
              <a:rPr lang="pt-PT" sz="1800" b="1" u="sng" dirty="0">
                <a:effectLst>
                  <a:outerShdw blurRad="38100" dist="38100" dir="2700000" algn="tl">
                    <a:srgbClr val="000000">
                      <a:alpha val="43137"/>
                    </a:srgbClr>
                  </a:outerShdw>
                </a:effectLst>
              </a:rPr>
              <a:t>,n) – Veículo(1,</a:t>
            </a:r>
            <a:r>
              <a:rPr lang="pt-PT" b="1" u="sng" dirty="0">
                <a:effectLst>
                  <a:outerShdw blurRad="38100" dist="38100" dir="2700000" algn="tl">
                    <a:srgbClr val="000000">
                      <a:alpha val="43137"/>
                    </a:srgbClr>
                  </a:outerShdw>
                </a:effectLst>
              </a:rPr>
              <a:t>1</a:t>
            </a:r>
            <a:r>
              <a:rPr lang="pt-PT" sz="1800" b="1" u="sng" dirty="0">
                <a:effectLst>
                  <a:outerShdw blurRad="38100" dist="38100" dir="2700000" algn="tl">
                    <a:srgbClr val="000000">
                      <a:alpha val="43137"/>
                    </a:srgbClr>
                  </a:outerShdw>
                </a:effectLst>
              </a:rPr>
              <a:t>)</a:t>
            </a:r>
          </a:p>
          <a:p>
            <a:pPr marL="0" indent="0" algn="just">
              <a:buNone/>
            </a:pPr>
            <a:r>
              <a:rPr lang="pt-PT" u="sng" dirty="0">
                <a:effectLst/>
              </a:rPr>
              <a:t>Relacionamento</a:t>
            </a:r>
            <a:r>
              <a:rPr lang="pt-PT" dirty="0">
                <a:effectLst/>
              </a:rPr>
              <a:t>: Relatório acerca de Veículo</a:t>
            </a:r>
          </a:p>
          <a:p>
            <a:pPr marL="0" indent="0" algn="just">
              <a:buNone/>
            </a:pPr>
            <a:r>
              <a:rPr lang="pt-PT" u="sng" dirty="0">
                <a:effectLst/>
              </a:rPr>
              <a:t>Descrição</a:t>
            </a:r>
            <a:r>
              <a:rPr lang="pt-PT" dirty="0">
                <a:effectLst/>
              </a:rPr>
              <a:t>: Cada veículo pode ou não ter ‘n’ relatórios, os relat</a:t>
            </a:r>
            <a:r>
              <a:rPr lang="pt-PT" dirty="0"/>
              <a:t>órios têm apenas um veículo incluído.</a:t>
            </a:r>
            <a:endParaRPr lang="pt-PT" u="sng" dirty="0"/>
          </a:p>
          <a:p>
            <a:pPr marL="0" indent="0">
              <a:buNone/>
            </a:pPr>
            <a:endParaRPr lang="pt-PT" u="sng" dirty="0"/>
          </a:p>
          <a:p>
            <a:pPr marL="0" indent="0">
              <a:buNone/>
            </a:pPr>
            <a:endParaRPr lang="pt-PT" sz="1800" b="1" u="sng" dirty="0">
              <a:effectLst>
                <a:outerShdw blurRad="38100" dist="38100" dir="2700000" algn="tl">
                  <a:srgbClr val="000000">
                    <a:alpha val="43137"/>
                  </a:srgbClr>
                </a:outerShdw>
              </a:effectLst>
            </a:endParaRPr>
          </a:p>
          <a:p>
            <a:pPr marL="0" indent="0">
              <a:buNone/>
            </a:pPr>
            <a:endParaRPr lang="pt-PT" b="1" u="sng" dirty="0">
              <a:effectLst>
                <a:outerShdw blurRad="38100" dist="38100" dir="2700000" algn="tl">
                  <a:srgbClr val="000000">
                    <a:alpha val="43137"/>
                  </a:srgbClr>
                </a:outerShdw>
              </a:effectLst>
            </a:endParaRPr>
          </a:p>
          <a:p>
            <a:r>
              <a:rPr lang="pt-PT" sz="1800" b="1" u="sng" dirty="0">
                <a:effectLst>
                  <a:outerShdw blurRad="38100" dist="38100" dir="2700000" algn="tl">
                    <a:srgbClr val="000000">
                      <a:alpha val="43137"/>
                    </a:srgbClr>
                  </a:outerShdw>
                </a:effectLst>
              </a:rPr>
              <a:t>Relacionamento Veículo(</a:t>
            </a:r>
            <a:r>
              <a:rPr lang="pt-PT" b="1" u="sng" dirty="0">
                <a:effectLst>
                  <a:outerShdw blurRad="38100" dist="38100" dir="2700000" algn="tl">
                    <a:srgbClr val="000000">
                      <a:alpha val="43137"/>
                    </a:srgbClr>
                  </a:outerShdw>
                </a:effectLst>
              </a:rPr>
              <a:t>0</a:t>
            </a:r>
            <a:r>
              <a:rPr lang="pt-PT" sz="1800" b="1" u="sng" dirty="0">
                <a:effectLst>
                  <a:outerShdw blurRad="38100" dist="38100" dir="2700000" algn="tl">
                    <a:srgbClr val="000000">
                      <a:alpha val="43137"/>
                    </a:srgbClr>
                  </a:outerShdw>
                </a:effectLst>
              </a:rPr>
              <a:t>,n) – Tipos de conservação(1,n)</a:t>
            </a:r>
          </a:p>
          <a:p>
            <a:pPr marL="0" indent="0">
              <a:buNone/>
            </a:pPr>
            <a:r>
              <a:rPr lang="pt-PT" u="sng" dirty="0">
                <a:effectLst/>
              </a:rPr>
              <a:t>Relacionamento</a:t>
            </a:r>
            <a:r>
              <a:rPr lang="pt-PT" dirty="0">
                <a:effectLst/>
              </a:rPr>
              <a:t>: Veículo satisfaz  Tipos de conservação</a:t>
            </a:r>
          </a:p>
          <a:p>
            <a:pPr marL="0" indent="0" algn="just">
              <a:buNone/>
            </a:pPr>
            <a:r>
              <a:rPr lang="pt-PT" u="sng" dirty="0">
                <a:effectLst/>
              </a:rPr>
              <a:t>Descrição</a:t>
            </a:r>
            <a:r>
              <a:rPr lang="pt-PT" u="sng" dirty="0"/>
              <a:t>:</a:t>
            </a:r>
            <a:r>
              <a:rPr lang="pt-PT" dirty="0"/>
              <a:t> Cada veículo satisfaz um ou mais tipos de conservação, os tipos de conservação podem ou não ser satisfeitos por alguns veículos.</a:t>
            </a:r>
            <a:endParaRPr lang="pt-PT" sz="1800" dirty="0"/>
          </a:p>
          <a:p>
            <a:pPr marL="0" indent="0">
              <a:buNone/>
            </a:pPr>
            <a:endParaRPr lang="pt-PT" u="sng" dirty="0"/>
          </a:p>
          <a:p>
            <a:pPr marL="0" indent="0">
              <a:buNone/>
            </a:pPr>
            <a:endParaRPr lang="pt-PT" u="sng" dirty="0"/>
          </a:p>
          <a:p>
            <a:pPr marL="0" indent="0">
              <a:buNone/>
            </a:pPr>
            <a:endParaRPr lang="pt-PT" u="sng" dirty="0">
              <a:effectLst/>
            </a:endParaRPr>
          </a:p>
          <a:p>
            <a:pPr marL="0" indent="0">
              <a:buNone/>
            </a:pPr>
            <a:endParaRPr lang="pt-PT" u="sng" dirty="0"/>
          </a:p>
          <a:p>
            <a:pPr marL="0" indent="0">
              <a:buNone/>
            </a:pPr>
            <a:endParaRPr lang="pt-PT" u="sng" dirty="0">
              <a:effectLst/>
            </a:endParaRPr>
          </a:p>
          <a:p>
            <a:endParaRPr lang="pt-PT" sz="1800" b="1" u="sng" dirty="0">
              <a:effectLst>
                <a:outerShdw blurRad="38100" dist="38100" dir="2700000" algn="tl">
                  <a:srgbClr val="000000">
                    <a:alpha val="43137"/>
                  </a:srgbClr>
                </a:outerShdw>
              </a:effectLst>
            </a:endParaRPr>
          </a:p>
          <a:p>
            <a:endParaRPr lang="pt-PT" dirty="0"/>
          </a:p>
        </p:txBody>
      </p:sp>
      <p:pic>
        <p:nvPicPr>
          <p:cNvPr id="5" name="Imagem 4">
            <a:extLst>
              <a:ext uri="{FF2B5EF4-FFF2-40B4-BE49-F238E27FC236}">
                <a16:creationId xmlns:a16="http://schemas.microsoft.com/office/drawing/2014/main" id="{E8D7AA0D-FD80-FF25-4B18-81C860D5FAAE}"/>
              </a:ext>
            </a:extLst>
          </p:cNvPr>
          <p:cNvPicPr>
            <a:picLocks noChangeAspect="1"/>
          </p:cNvPicPr>
          <p:nvPr/>
        </p:nvPicPr>
        <p:blipFill>
          <a:blip r:embed="rId2"/>
          <a:stretch>
            <a:fillRect/>
          </a:stretch>
        </p:blipFill>
        <p:spPr>
          <a:xfrm>
            <a:off x="9030514" y="977815"/>
            <a:ext cx="2758679" cy="2209992"/>
          </a:xfrm>
          <a:prstGeom prst="rect">
            <a:avLst/>
          </a:prstGeom>
          <a:ln>
            <a:noFill/>
          </a:ln>
          <a:effectLst>
            <a:outerShdw blurRad="292100" dist="139700" dir="2700000" algn="tl" rotWithShape="0">
              <a:srgbClr val="333333">
                <a:alpha val="65000"/>
              </a:srgbClr>
            </a:outerShdw>
          </a:effectLst>
        </p:spPr>
      </p:pic>
      <p:pic>
        <p:nvPicPr>
          <p:cNvPr id="7" name="Imagem 6">
            <a:extLst>
              <a:ext uri="{FF2B5EF4-FFF2-40B4-BE49-F238E27FC236}">
                <a16:creationId xmlns:a16="http://schemas.microsoft.com/office/drawing/2014/main" id="{21243F66-8BE0-4EAD-5615-9BECACF4E8F1}"/>
              </a:ext>
            </a:extLst>
          </p:cNvPr>
          <p:cNvPicPr>
            <a:picLocks noChangeAspect="1"/>
          </p:cNvPicPr>
          <p:nvPr/>
        </p:nvPicPr>
        <p:blipFill>
          <a:blip r:embed="rId3"/>
          <a:stretch>
            <a:fillRect/>
          </a:stretch>
        </p:blipFill>
        <p:spPr>
          <a:xfrm>
            <a:off x="8854751" y="3463567"/>
            <a:ext cx="3215919" cy="1844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839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A8D9F90C-B715-C3B8-7785-E5CE4667443B}"/>
              </a:ext>
            </a:extLst>
          </p:cNvPr>
          <p:cNvSpPr>
            <a:spLocks noGrp="1"/>
          </p:cNvSpPr>
          <p:nvPr>
            <p:ph idx="1"/>
          </p:nvPr>
        </p:nvSpPr>
        <p:spPr>
          <a:xfrm>
            <a:off x="1782146" y="877078"/>
            <a:ext cx="6603097" cy="5379377"/>
          </a:xfrm>
        </p:spPr>
        <p:txBody>
          <a:bodyPr/>
          <a:lstStyle/>
          <a:p>
            <a:pPr algn="just"/>
            <a:r>
              <a:rPr lang="pt-PT" sz="1800" b="1" u="sng" dirty="0">
                <a:effectLst>
                  <a:outerShdw blurRad="38100" dist="38100" dir="2700000" algn="tl">
                    <a:srgbClr val="000000">
                      <a:alpha val="43137"/>
                    </a:srgbClr>
                  </a:outerShdw>
                </a:effectLst>
              </a:rPr>
              <a:t>Relacionamento Item(</a:t>
            </a:r>
            <a:r>
              <a:rPr lang="pt-PT" b="1" u="sng" dirty="0">
                <a:effectLst>
                  <a:outerShdw blurRad="38100" dist="38100" dir="2700000" algn="tl">
                    <a:srgbClr val="000000">
                      <a:alpha val="43137"/>
                    </a:srgbClr>
                  </a:outerShdw>
                </a:effectLst>
              </a:rPr>
              <a:t>0</a:t>
            </a:r>
            <a:r>
              <a:rPr lang="pt-PT" sz="1800" b="1" u="sng" dirty="0">
                <a:effectLst>
                  <a:outerShdw blurRad="38100" dist="38100" dir="2700000" algn="tl">
                    <a:srgbClr val="000000">
                      <a:alpha val="43137"/>
                    </a:srgbClr>
                  </a:outerShdw>
                </a:effectLst>
              </a:rPr>
              <a:t>,n) – Tipos de conservação(1,n)</a:t>
            </a:r>
          </a:p>
          <a:p>
            <a:pPr marL="0" indent="0" algn="just">
              <a:buNone/>
            </a:pPr>
            <a:r>
              <a:rPr lang="pt-PT" u="sng" dirty="0">
                <a:effectLst/>
              </a:rPr>
              <a:t>Relacionamento</a:t>
            </a:r>
            <a:r>
              <a:rPr lang="pt-PT" dirty="0">
                <a:effectLst/>
              </a:rPr>
              <a:t>: Item necessita de Tipo de conservação</a:t>
            </a:r>
          </a:p>
          <a:p>
            <a:pPr marL="0" indent="0" algn="just">
              <a:buNone/>
            </a:pPr>
            <a:r>
              <a:rPr lang="pt-PT" u="sng" dirty="0">
                <a:effectLst/>
              </a:rPr>
              <a:t>Descrição</a:t>
            </a:r>
            <a:r>
              <a:rPr lang="pt-PT" dirty="0">
                <a:effectLst/>
              </a:rPr>
              <a:t>: Cada item necessita de um ou mais tipos de conservação, os tipos de conservação são requeridos ou não para alguns itens.</a:t>
            </a:r>
            <a:endParaRPr lang="pt-PT" u="sng" dirty="0"/>
          </a:p>
          <a:p>
            <a:pPr marL="0" indent="0">
              <a:buNone/>
            </a:pPr>
            <a:endParaRPr lang="pt-PT" sz="1800" b="1" u="sng" dirty="0">
              <a:effectLst>
                <a:outerShdw blurRad="38100" dist="38100" dir="2700000" algn="tl">
                  <a:srgbClr val="000000">
                    <a:alpha val="43137"/>
                  </a:srgbClr>
                </a:outerShdw>
              </a:effectLst>
            </a:endParaRPr>
          </a:p>
          <a:p>
            <a:pPr marL="0" indent="0">
              <a:buNone/>
            </a:pPr>
            <a:endParaRPr lang="pt-PT" b="1" u="sng" dirty="0">
              <a:effectLst>
                <a:outerShdw blurRad="38100" dist="38100" dir="2700000" algn="tl">
                  <a:srgbClr val="000000">
                    <a:alpha val="43137"/>
                  </a:srgbClr>
                </a:outerShdw>
              </a:effectLst>
            </a:endParaRPr>
          </a:p>
          <a:p>
            <a:pPr marL="0" indent="0">
              <a:buNone/>
            </a:pPr>
            <a:endParaRPr lang="pt-PT" sz="1800" b="1" u="sng" dirty="0">
              <a:effectLst>
                <a:outerShdw blurRad="38100" dist="38100" dir="2700000" algn="tl">
                  <a:srgbClr val="000000">
                    <a:alpha val="43137"/>
                  </a:srgbClr>
                </a:outerShdw>
              </a:effectLst>
            </a:endParaRPr>
          </a:p>
          <a:p>
            <a:r>
              <a:rPr lang="pt-PT" sz="1800" b="1" u="sng" dirty="0">
                <a:effectLst>
                  <a:outerShdw blurRad="38100" dist="38100" dir="2700000" algn="tl">
                    <a:srgbClr val="000000">
                      <a:alpha val="43137"/>
                    </a:srgbClr>
                  </a:outerShdw>
                </a:effectLst>
              </a:rPr>
              <a:t>Relacionamento Item(1,n) – Compra(1,n)</a:t>
            </a:r>
          </a:p>
          <a:p>
            <a:pPr marL="0" indent="0">
              <a:buNone/>
            </a:pPr>
            <a:r>
              <a:rPr lang="pt-PT" u="sng" dirty="0">
                <a:effectLst/>
              </a:rPr>
              <a:t>Relacionamento</a:t>
            </a:r>
            <a:r>
              <a:rPr lang="pt-PT" dirty="0">
                <a:effectLst/>
              </a:rPr>
              <a:t>: Item adquirido em Compra</a:t>
            </a:r>
          </a:p>
          <a:p>
            <a:pPr marL="0" indent="0" algn="just">
              <a:buNone/>
            </a:pPr>
            <a:r>
              <a:rPr lang="pt-PT" u="sng" dirty="0">
                <a:effectLst/>
              </a:rPr>
              <a:t>Descrição</a:t>
            </a:r>
            <a:r>
              <a:rPr lang="pt-PT" u="sng" dirty="0"/>
              <a:t>:</a:t>
            </a:r>
            <a:r>
              <a:rPr lang="pt-PT" dirty="0"/>
              <a:t> Um ou mais itens são adquiridos por cada compra, cada compra é composta por um ou mais itens.</a:t>
            </a:r>
            <a:endParaRPr lang="pt-PT" sz="1800" dirty="0"/>
          </a:p>
          <a:p>
            <a:pPr marL="0" indent="0">
              <a:buNone/>
            </a:pPr>
            <a:endParaRPr lang="pt-PT" u="sng" dirty="0"/>
          </a:p>
          <a:p>
            <a:pPr marL="0" indent="0">
              <a:buNone/>
            </a:pPr>
            <a:endParaRPr lang="pt-PT" u="sng" dirty="0"/>
          </a:p>
          <a:p>
            <a:pPr marL="0" indent="0">
              <a:buNone/>
            </a:pPr>
            <a:endParaRPr lang="pt-PT" u="sng" dirty="0">
              <a:effectLst/>
            </a:endParaRPr>
          </a:p>
          <a:p>
            <a:pPr marL="0" indent="0">
              <a:buNone/>
            </a:pPr>
            <a:endParaRPr lang="pt-PT" u="sng" dirty="0"/>
          </a:p>
          <a:p>
            <a:pPr marL="0" indent="0">
              <a:buNone/>
            </a:pPr>
            <a:endParaRPr lang="pt-PT" u="sng" dirty="0">
              <a:effectLst/>
            </a:endParaRPr>
          </a:p>
          <a:p>
            <a:endParaRPr lang="pt-PT" sz="1800" b="1" u="sng" dirty="0">
              <a:effectLst>
                <a:outerShdw blurRad="38100" dist="38100" dir="2700000" algn="tl">
                  <a:srgbClr val="000000">
                    <a:alpha val="43137"/>
                  </a:srgbClr>
                </a:outerShdw>
              </a:effectLst>
            </a:endParaRPr>
          </a:p>
          <a:p>
            <a:endParaRPr lang="pt-PT" dirty="0"/>
          </a:p>
        </p:txBody>
      </p:sp>
      <p:pic>
        <p:nvPicPr>
          <p:cNvPr id="4" name="Imagem 3">
            <a:extLst>
              <a:ext uri="{FF2B5EF4-FFF2-40B4-BE49-F238E27FC236}">
                <a16:creationId xmlns:a16="http://schemas.microsoft.com/office/drawing/2014/main" id="{2B7910C5-061C-B420-4D66-32C6D2D36549}"/>
              </a:ext>
            </a:extLst>
          </p:cNvPr>
          <p:cNvPicPr>
            <a:picLocks noChangeAspect="1"/>
          </p:cNvPicPr>
          <p:nvPr/>
        </p:nvPicPr>
        <p:blipFill>
          <a:blip r:embed="rId2"/>
          <a:stretch>
            <a:fillRect/>
          </a:stretch>
        </p:blipFill>
        <p:spPr>
          <a:xfrm>
            <a:off x="8940398" y="1388007"/>
            <a:ext cx="2690093" cy="1767993"/>
          </a:xfrm>
          <a:prstGeom prst="rect">
            <a:avLst/>
          </a:prstGeom>
          <a:ln>
            <a:noFill/>
          </a:ln>
          <a:effectLst>
            <a:outerShdw blurRad="292100" dist="139700" dir="2700000" algn="tl" rotWithShape="0">
              <a:srgbClr val="333333">
                <a:alpha val="65000"/>
              </a:srgbClr>
            </a:outerShdw>
          </a:effectLst>
        </p:spPr>
      </p:pic>
      <p:pic>
        <p:nvPicPr>
          <p:cNvPr id="8" name="Imagem 7">
            <a:extLst>
              <a:ext uri="{FF2B5EF4-FFF2-40B4-BE49-F238E27FC236}">
                <a16:creationId xmlns:a16="http://schemas.microsoft.com/office/drawing/2014/main" id="{F0943CBD-FEB4-BE20-DC75-33204CD84F4B}"/>
              </a:ext>
            </a:extLst>
          </p:cNvPr>
          <p:cNvPicPr>
            <a:picLocks noChangeAspect="1"/>
          </p:cNvPicPr>
          <p:nvPr/>
        </p:nvPicPr>
        <p:blipFill>
          <a:blip r:embed="rId3"/>
          <a:stretch>
            <a:fillRect/>
          </a:stretch>
        </p:blipFill>
        <p:spPr>
          <a:xfrm>
            <a:off x="8523090" y="3563334"/>
            <a:ext cx="3524708" cy="26931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3824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023A1-A3FF-EB22-DE1D-F1048E73C95A}"/>
              </a:ext>
            </a:extLst>
          </p:cNvPr>
          <p:cNvSpPr>
            <a:spLocks noGrp="1"/>
          </p:cNvSpPr>
          <p:nvPr>
            <p:ph type="title"/>
          </p:nvPr>
        </p:nvSpPr>
        <p:spPr>
          <a:xfrm>
            <a:off x="2619558" y="624110"/>
            <a:ext cx="8911687" cy="1280890"/>
          </a:xfrm>
        </p:spPr>
        <p:txBody>
          <a:bodyPr>
            <a:normAutofit/>
          </a:bodyPr>
          <a:lstStyle/>
          <a:p>
            <a:r>
              <a:rPr lang="pt-PT" sz="4800" b="1" dirty="0">
                <a:solidFill>
                  <a:schemeClr val="tx1"/>
                </a:solidFill>
              </a:rPr>
              <a:t>Índice</a:t>
            </a:r>
          </a:p>
        </p:txBody>
      </p:sp>
      <p:sp>
        <p:nvSpPr>
          <p:cNvPr id="3" name="Marcador de Posição de Conteúdo 2">
            <a:extLst>
              <a:ext uri="{FF2B5EF4-FFF2-40B4-BE49-F238E27FC236}">
                <a16:creationId xmlns:a16="http://schemas.microsoft.com/office/drawing/2014/main" id="{558887E8-6BA6-B321-A07F-9BEE8E3A6A04}"/>
              </a:ext>
            </a:extLst>
          </p:cNvPr>
          <p:cNvSpPr>
            <a:spLocks noGrp="1"/>
          </p:cNvSpPr>
          <p:nvPr>
            <p:ph idx="1"/>
          </p:nvPr>
        </p:nvSpPr>
        <p:spPr>
          <a:xfrm>
            <a:off x="1141413" y="1786270"/>
            <a:ext cx="9905999" cy="4561367"/>
          </a:xfrm>
        </p:spPr>
        <p:txBody>
          <a:bodyPr>
            <a:normAutofit fontScale="92500" lnSpcReduction="10000"/>
          </a:bodyPr>
          <a:lstStyle/>
          <a:p>
            <a:pPr marL="0" indent="0">
              <a:buNone/>
            </a:pPr>
            <a:r>
              <a:rPr lang="pt-PT" sz="3100" b="1" dirty="0">
                <a:solidFill>
                  <a:schemeClr val="tx1"/>
                </a:solidFill>
                <a:effectLst/>
                <a:latin typeface="Abadi" panose="020B0604020104020204" pitchFamily="34" charset="0"/>
              </a:rPr>
              <a:t>3. Modelação Conceptual</a:t>
            </a:r>
          </a:p>
          <a:p>
            <a:r>
              <a:rPr lang="pt-PT" dirty="0">
                <a:solidFill>
                  <a:schemeClr val="tx1"/>
                </a:solidFill>
                <a:effectLst/>
                <a:latin typeface="Abadi" panose="020B0604020104020204" pitchFamily="34" charset="0"/>
              </a:rPr>
              <a:t>3.1 Apresentação da abordagem de modelação realizada</a:t>
            </a:r>
          </a:p>
          <a:p>
            <a:r>
              <a:rPr lang="pt-PT" dirty="0">
                <a:solidFill>
                  <a:schemeClr val="tx1"/>
                </a:solidFill>
                <a:effectLst/>
                <a:latin typeface="Abadi" panose="020B0604020104020204" pitchFamily="34" charset="0"/>
              </a:rPr>
              <a:t>3.2 Identificação e caracterização das entidades </a:t>
            </a:r>
          </a:p>
          <a:p>
            <a:r>
              <a:rPr lang="pt-PT" dirty="0">
                <a:solidFill>
                  <a:schemeClr val="tx1"/>
                </a:solidFill>
                <a:effectLst/>
                <a:latin typeface="Abadi" panose="020B0604020104020204" pitchFamily="34" charset="0"/>
              </a:rPr>
              <a:t>3.3 Identificação e caracterização dos relacionamentos</a:t>
            </a:r>
          </a:p>
          <a:p>
            <a:r>
              <a:rPr lang="pt-PT" dirty="0">
                <a:solidFill>
                  <a:schemeClr val="tx1"/>
                </a:solidFill>
                <a:effectLst/>
                <a:latin typeface="Abadi" panose="020B0604020104020204" pitchFamily="34" charset="0"/>
              </a:rPr>
              <a:t>3.4 Identificação e caracterização da associação dos atributos com as entidades e relacionamentos.</a:t>
            </a:r>
          </a:p>
          <a:p>
            <a:r>
              <a:rPr lang="pt-PT" dirty="0">
                <a:solidFill>
                  <a:schemeClr val="tx1"/>
                </a:solidFill>
                <a:effectLst/>
                <a:latin typeface="Abadi" panose="020B0604020104020204" pitchFamily="34" charset="0"/>
              </a:rPr>
              <a:t>3.5 Apresentação e explicação do diagrama ER produzido</a:t>
            </a:r>
          </a:p>
          <a:p>
            <a:pPr marL="0" indent="0">
              <a:buNone/>
            </a:pPr>
            <a:r>
              <a:rPr lang="pt-PT" sz="3100" b="1" dirty="0">
                <a:solidFill>
                  <a:schemeClr val="tx1"/>
                </a:solidFill>
                <a:effectLst/>
                <a:latin typeface="Abadi" panose="020B0604020104020204" pitchFamily="34" charset="0"/>
              </a:rPr>
              <a:t>4. Modelação Lógica</a:t>
            </a:r>
          </a:p>
          <a:p>
            <a:r>
              <a:rPr lang="pt-PT" dirty="0">
                <a:solidFill>
                  <a:schemeClr val="tx1"/>
                </a:solidFill>
                <a:effectLst/>
                <a:latin typeface="Abadi" panose="020B0604020104020204" pitchFamily="34" charset="0"/>
              </a:rPr>
              <a:t>4.1 Construção e validação do modelo de dados lógico</a:t>
            </a:r>
          </a:p>
          <a:p>
            <a:r>
              <a:rPr lang="pt-PT" dirty="0">
                <a:solidFill>
                  <a:schemeClr val="tx1"/>
                </a:solidFill>
                <a:effectLst/>
                <a:latin typeface="Abadi" panose="020B0604020104020204" pitchFamily="34" charset="0"/>
              </a:rPr>
              <a:t>4.2 Normalização de Dados</a:t>
            </a:r>
          </a:p>
          <a:p>
            <a:r>
              <a:rPr lang="pt-PT" dirty="0">
                <a:solidFill>
                  <a:schemeClr val="tx1"/>
                </a:solidFill>
                <a:effectLst/>
                <a:latin typeface="Abadi" panose="020B0604020104020204" pitchFamily="34" charset="0"/>
              </a:rPr>
              <a:t>4.3 Apresentação e explicação do modelo lógico produzido</a:t>
            </a:r>
          </a:p>
          <a:p>
            <a:r>
              <a:rPr lang="pt-PT" dirty="0">
                <a:solidFill>
                  <a:schemeClr val="tx1"/>
                </a:solidFill>
                <a:effectLst/>
                <a:latin typeface="Abadi" panose="020B0604020104020204" pitchFamily="34" charset="0"/>
              </a:rPr>
              <a:t>4.4 Validação do modelo com interrogações do utilizador</a:t>
            </a:r>
            <a:endParaRPr lang="pt-PT" dirty="0">
              <a:solidFill>
                <a:schemeClr val="tx1"/>
              </a:solidFill>
              <a:latin typeface="Abadi" panose="020B0604020104020204" pitchFamily="34" charset="0"/>
            </a:endParaRPr>
          </a:p>
        </p:txBody>
      </p:sp>
    </p:spTree>
    <p:extLst>
      <p:ext uri="{BB962C8B-B14F-4D97-AF65-F5344CB8AC3E}">
        <p14:creationId xmlns:p14="http://schemas.microsoft.com/office/powerpoint/2010/main" val="1621368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A8D9F90C-B715-C3B8-7785-E5CE4667443B}"/>
              </a:ext>
            </a:extLst>
          </p:cNvPr>
          <p:cNvSpPr>
            <a:spLocks noGrp="1"/>
          </p:cNvSpPr>
          <p:nvPr>
            <p:ph idx="1"/>
          </p:nvPr>
        </p:nvSpPr>
        <p:spPr>
          <a:xfrm>
            <a:off x="1614196" y="877078"/>
            <a:ext cx="6771047" cy="5379377"/>
          </a:xfrm>
        </p:spPr>
        <p:txBody>
          <a:bodyPr/>
          <a:lstStyle/>
          <a:p>
            <a:pPr algn="just"/>
            <a:r>
              <a:rPr lang="pt-PT" sz="1800" b="1" u="sng" dirty="0">
                <a:effectLst>
                  <a:outerShdw blurRad="38100" dist="38100" dir="2700000" algn="tl">
                    <a:srgbClr val="000000">
                      <a:alpha val="43137"/>
                    </a:srgbClr>
                  </a:outerShdw>
                </a:effectLst>
              </a:rPr>
              <a:t>Relacionamento Compra (</a:t>
            </a:r>
            <a:r>
              <a:rPr lang="pt-PT" b="1" u="sng" dirty="0">
                <a:effectLst>
                  <a:outerShdw blurRad="38100" dist="38100" dir="2700000" algn="tl">
                    <a:srgbClr val="000000">
                      <a:alpha val="43137"/>
                    </a:srgbClr>
                  </a:outerShdw>
                </a:effectLst>
              </a:rPr>
              <a:t>0</a:t>
            </a:r>
            <a:r>
              <a:rPr lang="pt-PT" sz="1800" b="1" u="sng" dirty="0">
                <a:effectLst>
                  <a:outerShdw blurRad="38100" dist="38100" dir="2700000" algn="tl">
                    <a:srgbClr val="000000">
                      <a:alpha val="43137"/>
                    </a:srgbClr>
                  </a:outerShdw>
                </a:effectLst>
              </a:rPr>
              <a:t>,n) – Fornecedor(1,</a:t>
            </a:r>
            <a:r>
              <a:rPr lang="pt-PT" b="1" u="sng" dirty="0">
                <a:effectLst>
                  <a:outerShdw blurRad="38100" dist="38100" dir="2700000" algn="tl">
                    <a:srgbClr val="000000">
                      <a:alpha val="43137"/>
                    </a:srgbClr>
                  </a:outerShdw>
                </a:effectLst>
              </a:rPr>
              <a:t>1</a:t>
            </a:r>
            <a:r>
              <a:rPr lang="pt-PT" sz="1800" b="1" u="sng" dirty="0">
                <a:effectLst>
                  <a:outerShdw blurRad="38100" dist="38100" dir="2700000" algn="tl">
                    <a:srgbClr val="000000">
                      <a:alpha val="43137"/>
                    </a:srgbClr>
                  </a:outerShdw>
                </a:effectLst>
              </a:rPr>
              <a:t>)</a:t>
            </a:r>
          </a:p>
          <a:p>
            <a:pPr marL="0" indent="0" algn="just">
              <a:buNone/>
            </a:pPr>
            <a:r>
              <a:rPr lang="pt-PT" u="sng" dirty="0">
                <a:effectLst/>
              </a:rPr>
              <a:t>Relacionamento</a:t>
            </a:r>
            <a:r>
              <a:rPr lang="pt-PT" dirty="0">
                <a:effectLst/>
              </a:rPr>
              <a:t>: Compra feita a Fornecedor</a:t>
            </a:r>
          </a:p>
          <a:p>
            <a:pPr marL="0" indent="0" algn="just">
              <a:buNone/>
            </a:pPr>
            <a:r>
              <a:rPr lang="pt-PT" u="sng" dirty="0">
                <a:effectLst/>
              </a:rPr>
              <a:t>Descrição</a:t>
            </a:r>
            <a:r>
              <a:rPr lang="pt-PT" dirty="0">
                <a:effectLst/>
              </a:rPr>
              <a:t>: Cada compra tem associada um fornecedor, um fornecedor pode ou não fazer vendas à empresa.</a:t>
            </a:r>
            <a:endParaRPr lang="pt-PT" u="sng" dirty="0"/>
          </a:p>
          <a:p>
            <a:pPr marL="0" indent="0">
              <a:buNone/>
            </a:pPr>
            <a:endParaRPr lang="pt-PT" sz="1800" b="1" u="sng" dirty="0">
              <a:effectLst>
                <a:outerShdw blurRad="38100" dist="38100" dir="2700000" algn="tl">
                  <a:srgbClr val="000000">
                    <a:alpha val="43137"/>
                  </a:srgbClr>
                </a:outerShdw>
              </a:effectLst>
            </a:endParaRPr>
          </a:p>
          <a:p>
            <a:pPr marL="0" indent="0">
              <a:buNone/>
            </a:pPr>
            <a:endParaRPr lang="pt-PT" b="1" u="sng" dirty="0">
              <a:effectLst>
                <a:outerShdw blurRad="38100" dist="38100" dir="2700000" algn="tl">
                  <a:srgbClr val="000000">
                    <a:alpha val="43137"/>
                  </a:srgbClr>
                </a:outerShdw>
              </a:effectLst>
            </a:endParaRPr>
          </a:p>
          <a:p>
            <a:pPr marL="0" indent="0">
              <a:buNone/>
            </a:pPr>
            <a:endParaRPr lang="pt-PT" sz="1800" b="1" u="sng" dirty="0">
              <a:effectLst>
                <a:outerShdw blurRad="38100" dist="38100" dir="2700000" algn="tl">
                  <a:srgbClr val="000000">
                    <a:alpha val="43137"/>
                  </a:srgbClr>
                </a:outerShdw>
              </a:effectLst>
            </a:endParaRPr>
          </a:p>
          <a:p>
            <a:r>
              <a:rPr lang="pt-PT" sz="1800" b="1" u="sng" dirty="0">
                <a:effectLst>
                  <a:outerShdw blurRad="38100" dist="38100" dir="2700000" algn="tl">
                    <a:srgbClr val="000000">
                      <a:alpha val="43137"/>
                    </a:srgbClr>
                  </a:outerShdw>
                </a:effectLst>
              </a:rPr>
              <a:t>Relacionamento Contactos(1,n) – Fornecedor(</a:t>
            </a:r>
            <a:r>
              <a:rPr lang="pt-PT" b="1" u="sng" dirty="0">
                <a:effectLst>
                  <a:outerShdw blurRad="38100" dist="38100" dir="2700000" algn="tl">
                    <a:srgbClr val="000000">
                      <a:alpha val="43137"/>
                    </a:srgbClr>
                  </a:outerShdw>
                </a:effectLst>
              </a:rPr>
              <a:t>0</a:t>
            </a:r>
            <a:r>
              <a:rPr lang="pt-PT" sz="1800" b="1" u="sng" dirty="0">
                <a:effectLst>
                  <a:outerShdw blurRad="38100" dist="38100" dir="2700000" algn="tl">
                    <a:srgbClr val="000000">
                      <a:alpha val="43137"/>
                    </a:srgbClr>
                  </a:outerShdw>
                </a:effectLst>
              </a:rPr>
              <a:t>,</a:t>
            </a:r>
            <a:r>
              <a:rPr lang="pt-PT" b="1" u="sng" dirty="0">
                <a:effectLst>
                  <a:outerShdw blurRad="38100" dist="38100" dir="2700000" algn="tl">
                    <a:srgbClr val="000000">
                      <a:alpha val="43137"/>
                    </a:srgbClr>
                  </a:outerShdw>
                </a:effectLst>
              </a:rPr>
              <a:t>1</a:t>
            </a:r>
            <a:r>
              <a:rPr lang="pt-PT" sz="1800" b="1" u="sng" dirty="0">
                <a:effectLst>
                  <a:outerShdw blurRad="38100" dist="38100" dir="2700000" algn="tl">
                    <a:srgbClr val="000000">
                      <a:alpha val="43137"/>
                    </a:srgbClr>
                  </a:outerShdw>
                </a:effectLst>
              </a:rPr>
              <a:t>)</a:t>
            </a:r>
          </a:p>
          <a:p>
            <a:pPr marL="0" indent="0">
              <a:buNone/>
            </a:pPr>
            <a:r>
              <a:rPr lang="pt-PT" u="sng" dirty="0">
                <a:effectLst/>
              </a:rPr>
              <a:t>Relacionamento</a:t>
            </a:r>
            <a:r>
              <a:rPr lang="pt-PT" dirty="0">
                <a:effectLst/>
              </a:rPr>
              <a:t>: Contactos associados a Fornecedor</a:t>
            </a:r>
          </a:p>
          <a:p>
            <a:pPr marL="0" indent="0" algn="just">
              <a:buNone/>
            </a:pPr>
            <a:r>
              <a:rPr lang="pt-PT" u="sng" dirty="0">
                <a:effectLst/>
              </a:rPr>
              <a:t>Descrição</a:t>
            </a:r>
            <a:r>
              <a:rPr lang="pt-PT" u="sng" dirty="0"/>
              <a:t>:</a:t>
            </a:r>
            <a:r>
              <a:rPr lang="pt-PT" dirty="0"/>
              <a:t> Um fornecedor tem um ou mais contactos, os contactos podem estar ou não associados aos fornecedores.</a:t>
            </a:r>
            <a:endParaRPr lang="pt-PT" u="sng" dirty="0"/>
          </a:p>
          <a:p>
            <a:pPr marL="0" indent="0">
              <a:buNone/>
            </a:pPr>
            <a:endParaRPr lang="pt-PT" u="sng" dirty="0"/>
          </a:p>
          <a:p>
            <a:pPr marL="0" indent="0">
              <a:buNone/>
            </a:pPr>
            <a:endParaRPr lang="pt-PT" u="sng" dirty="0">
              <a:effectLst/>
            </a:endParaRPr>
          </a:p>
          <a:p>
            <a:pPr marL="0" indent="0">
              <a:buNone/>
            </a:pPr>
            <a:endParaRPr lang="pt-PT" u="sng" dirty="0"/>
          </a:p>
          <a:p>
            <a:pPr marL="0" indent="0">
              <a:buNone/>
            </a:pPr>
            <a:endParaRPr lang="pt-PT" u="sng" dirty="0">
              <a:effectLst/>
            </a:endParaRPr>
          </a:p>
          <a:p>
            <a:endParaRPr lang="pt-PT" sz="1800" b="1" u="sng" dirty="0">
              <a:effectLst>
                <a:outerShdw blurRad="38100" dist="38100" dir="2700000" algn="tl">
                  <a:srgbClr val="000000">
                    <a:alpha val="43137"/>
                  </a:srgbClr>
                </a:outerShdw>
              </a:effectLst>
            </a:endParaRPr>
          </a:p>
          <a:p>
            <a:endParaRPr lang="pt-PT" dirty="0"/>
          </a:p>
        </p:txBody>
      </p:sp>
      <p:pic>
        <p:nvPicPr>
          <p:cNvPr id="12" name="Imagem 11">
            <a:extLst>
              <a:ext uri="{FF2B5EF4-FFF2-40B4-BE49-F238E27FC236}">
                <a16:creationId xmlns:a16="http://schemas.microsoft.com/office/drawing/2014/main" id="{B6677997-CB9C-CD41-D9B2-5594095ED89D}"/>
              </a:ext>
            </a:extLst>
          </p:cNvPr>
          <p:cNvPicPr>
            <a:picLocks noChangeAspect="1"/>
          </p:cNvPicPr>
          <p:nvPr/>
        </p:nvPicPr>
        <p:blipFill>
          <a:blip r:embed="rId2"/>
          <a:stretch>
            <a:fillRect/>
          </a:stretch>
        </p:blipFill>
        <p:spPr>
          <a:xfrm>
            <a:off x="8385243" y="1311871"/>
            <a:ext cx="3706001" cy="1874464"/>
          </a:xfrm>
          <a:prstGeom prst="rect">
            <a:avLst/>
          </a:prstGeom>
          <a:ln>
            <a:noFill/>
          </a:ln>
          <a:effectLst>
            <a:outerShdw blurRad="292100" dist="139700" dir="2700000" algn="tl" rotWithShape="0">
              <a:srgbClr val="333333">
                <a:alpha val="65000"/>
              </a:srgbClr>
            </a:outerShdw>
          </a:effectLst>
        </p:spPr>
      </p:pic>
      <p:pic>
        <p:nvPicPr>
          <p:cNvPr id="15" name="Imagem 14">
            <a:extLst>
              <a:ext uri="{FF2B5EF4-FFF2-40B4-BE49-F238E27FC236}">
                <a16:creationId xmlns:a16="http://schemas.microsoft.com/office/drawing/2014/main" id="{B1230520-D9C0-0B5C-E69A-AE5E49A1FA6C}"/>
              </a:ext>
            </a:extLst>
          </p:cNvPr>
          <p:cNvPicPr>
            <a:picLocks noChangeAspect="1"/>
          </p:cNvPicPr>
          <p:nvPr/>
        </p:nvPicPr>
        <p:blipFill>
          <a:blip r:embed="rId3"/>
          <a:stretch>
            <a:fillRect/>
          </a:stretch>
        </p:blipFill>
        <p:spPr>
          <a:xfrm>
            <a:off x="8998086" y="3855690"/>
            <a:ext cx="2639394" cy="17323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5022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A8D9F90C-B715-C3B8-7785-E5CE4667443B}"/>
              </a:ext>
            </a:extLst>
          </p:cNvPr>
          <p:cNvSpPr>
            <a:spLocks noGrp="1"/>
          </p:cNvSpPr>
          <p:nvPr>
            <p:ph idx="1"/>
          </p:nvPr>
        </p:nvSpPr>
        <p:spPr>
          <a:xfrm>
            <a:off x="1614196" y="877078"/>
            <a:ext cx="6771047" cy="5379377"/>
          </a:xfrm>
        </p:spPr>
        <p:txBody>
          <a:bodyPr/>
          <a:lstStyle/>
          <a:p>
            <a:pPr algn="just"/>
            <a:r>
              <a:rPr lang="pt-PT" sz="1800" b="1" u="sng" dirty="0">
                <a:effectLst>
                  <a:outerShdw blurRad="38100" dist="38100" dir="2700000" algn="tl">
                    <a:srgbClr val="000000">
                      <a:alpha val="43137"/>
                    </a:srgbClr>
                  </a:outerShdw>
                </a:effectLst>
              </a:rPr>
              <a:t>Relacionamento Contactos(1,n) – Cliente(0,1)</a:t>
            </a:r>
          </a:p>
          <a:p>
            <a:pPr marL="0" indent="0" algn="just">
              <a:buNone/>
            </a:pPr>
            <a:r>
              <a:rPr lang="pt-PT" u="sng" dirty="0">
                <a:effectLst/>
              </a:rPr>
              <a:t>Relacionamento</a:t>
            </a:r>
            <a:r>
              <a:rPr lang="pt-PT" dirty="0">
                <a:effectLst/>
              </a:rPr>
              <a:t>: Contactos associados a Cliente</a:t>
            </a:r>
          </a:p>
          <a:p>
            <a:pPr marL="0" indent="0" algn="just">
              <a:buNone/>
            </a:pPr>
            <a:r>
              <a:rPr lang="pt-PT" u="sng" dirty="0">
                <a:effectLst/>
              </a:rPr>
              <a:t>Descrição</a:t>
            </a:r>
            <a:r>
              <a:rPr lang="pt-PT" dirty="0">
                <a:effectLst/>
              </a:rPr>
              <a:t>: </a:t>
            </a:r>
            <a:r>
              <a:rPr lang="pt-PT" dirty="0"/>
              <a:t>Um cliente tem um ou mais contactos, os contactos podem estar ou não associados aos clientes.</a:t>
            </a:r>
            <a:endParaRPr lang="pt-PT" u="sng" dirty="0"/>
          </a:p>
          <a:p>
            <a:pPr marL="0" indent="0">
              <a:buNone/>
            </a:pPr>
            <a:endParaRPr lang="pt-PT" sz="1800" b="1" u="sng" dirty="0">
              <a:effectLst>
                <a:outerShdw blurRad="38100" dist="38100" dir="2700000" algn="tl">
                  <a:srgbClr val="000000">
                    <a:alpha val="43137"/>
                  </a:srgbClr>
                </a:outerShdw>
              </a:effectLst>
            </a:endParaRPr>
          </a:p>
          <a:p>
            <a:pPr marL="0" indent="0">
              <a:buNone/>
            </a:pPr>
            <a:endParaRPr lang="pt-PT" sz="1800" b="1" u="sng" dirty="0">
              <a:effectLst>
                <a:outerShdw blurRad="38100" dist="38100" dir="2700000" algn="tl">
                  <a:srgbClr val="000000">
                    <a:alpha val="43137"/>
                  </a:srgbClr>
                </a:outerShdw>
              </a:effectLst>
            </a:endParaRPr>
          </a:p>
          <a:p>
            <a:pPr marL="0" indent="0">
              <a:buNone/>
            </a:pPr>
            <a:endParaRPr lang="pt-PT" sz="1800" b="1" u="sng" dirty="0">
              <a:effectLst>
                <a:outerShdw blurRad="38100" dist="38100" dir="2700000" algn="tl">
                  <a:srgbClr val="000000">
                    <a:alpha val="43137"/>
                  </a:srgbClr>
                </a:outerShdw>
              </a:effectLst>
            </a:endParaRPr>
          </a:p>
          <a:p>
            <a:pPr marL="0" indent="0">
              <a:buNone/>
            </a:pPr>
            <a:endParaRPr lang="pt-PT" b="1" u="sng" dirty="0">
              <a:effectLst>
                <a:outerShdw blurRad="38100" dist="38100" dir="2700000" algn="tl">
                  <a:srgbClr val="000000">
                    <a:alpha val="43137"/>
                  </a:srgbClr>
                </a:outerShdw>
              </a:effectLst>
            </a:endParaRPr>
          </a:p>
          <a:p>
            <a:r>
              <a:rPr lang="pt-PT" sz="1800" b="1" u="sng" dirty="0">
                <a:effectLst>
                  <a:outerShdw blurRad="38100" dist="38100" dir="2700000" algn="tl">
                    <a:srgbClr val="000000">
                      <a:alpha val="43137"/>
                    </a:srgbClr>
                  </a:outerShdw>
                </a:effectLst>
              </a:rPr>
              <a:t>Relacionamento Encomenda(1,n) – Cliente(1,</a:t>
            </a:r>
            <a:r>
              <a:rPr lang="pt-PT" b="1" u="sng" dirty="0">
                <a:effectLst>
                  <a:outerShdw blurRad="38100" dist="38100" dir="2700000" algn="tl">
                    <a:srgbClr val="000000">
                      <a:alpha val="43137"/>
                    </a:srgbClr>
                  </a:outerShdw>
                </a:effectLst>
              </a:rPr>
              <a:t>1</a:t>
            </a:r>
            <a:r>
              <a:rPr lang="pt-PT" sz="1800" b="1" u="sng" dirty="0">
                <a:effectLst>
                  <a:outerShdw blurRad="38100" dist="38100" dir="2700000" algn="tl">
                    <a:srgbClr val="000000">
                      <a:alpha val="43137"/>
                    </a:srgbClr>
                  </a:outerShdw>
                </a:effectLst>
              </a:rPr>
              <a:t>)</a:t>
            </a:r>
          </a:p>
          <a:p>
            <a:pPr marL="0" indent="0">
              <a:buNone/>
            </a:pPr>
            <a:r>
              <a:rPr lang="pt-PT" u="sng" dirty="0">
                <a:effectLst/>
              </a:rPr>
              <a:t>Relacionamento</a:t>
            </a:r>
            <a:r>
              <a:rPr lang="pt-PT" dirty="0">
                <a:effectLst/>
              </a:rPr>
              <a:t>: Encomenda tem Cliente</a:t>
            </a:r>
          </a:p>
          <a:p>
            <a:pPr marL="0" indent="0" algn="just">
              <a:buNone/>
            </a:pPr>
            <a:r>
              <a:rPr lang="pt-PT" u="sng" dirty="0">
                <a:effectLst/>
              </a:rPr>
              <a:t>Descrição</a:t>
            </a:r>
            <a:r>
              <a:rPr lang="pt-PT" u="sng" dirty="0"/>
              <a:t>:</a:t>
            </a:r>
            <a:r>
              <a:rPr lang="pt-PT" dirty="0"/>
              <a:t> Cada encomenda tem um e um só cliente, cada cliente tem uma ou mais encomendas.</a:t>
            </a:r>
            <a:endParaRPr lang="pt-PT" u="sng" dirty="0"/>
          </a:p>
          <a:p>
            <a:pPr marL="0" indent="0">
              <a:buNone/>
            </a:pPr>
            <a:endParaRPr lang="pt-PT" u="sng" dirty="0"/>
          </a:p>
          <a:p>
            <a:pPr marL="0" indent="0">
              <a:buNone/>
            </a:pPr>
            <a:endParaRPr lang="pt-PT" u="sng" dirty="0">
              <a:effectLst/>
            </a:endParaRPr>
          </a:p>
          <a:p>
            <a:pPr marL="0" indent="0">
              <a:buNone/>
            </a:pPr>
            <a:endParaRPr lang="pt-PT" u="sng" dirty="0"/>
          </a:p>
          <a:p>
            <a:pPr marL="0" indent="0">
              <a:buNone/>
            </a:pPr>
            <a:endParaRPr lang="pt-PT" u="sng" dirty="0">
              <a:effectLst/>
            </a:endParaRPr>
          </a:p>
          <a:p>
            <a:endParaRPr lang="pt-PT" sz="1800" b="1" u="sng" dirty="0">
              <a:effectLst>
                <a:outerShdw blurRad="38100" dist="38100" dir="2700000" algn="tl">
                  <a:srgbClr val="000000">
                    <a:alpha val="43137"/>
                  </a:srgbClr>
                </a:outerShdw>
              </a:effectLst>
            </a:endParaRPr>
          </a:p>
          <a:p>
            <a:endParaRPr lang="pt-PT" dirty="0"/>
          </a:p>
        </p:txBody>
      </p:sp>
      <p:pic>
        <p:nvPicPr>
          <p:cNvPr id="17" name="Imagem 16">
            <a:extLst>
              <a:ext uri="{FF2B5EF4-FFF2-40B4-BE49-F238E27FC236}">
                <a16:creationId xmlns:a16="http://schemas.microsoft.com/office/drawing/2014/main" id="{8803060C-B94D-29FA-33A5-1F21A66998A2}"/>
              </a:ext>
            </a:extLst>
          </p:cNvPr>
          <p:cNvPicPr>
            <a:picLocks noChangeAspect="1"/>
          </p:cNvPicPr>
          <p:nvPr/>
        </p:nvPicPr>
        <p:blipFill>
          <a:blip r:embed="rId2"/>
          <a:stretch>
            <a:fillRect/>
          </a:stretch>
        </p:blipFill>
        <p:spPr>
          <a:xfrm>
            <a:off x="8815915" y="968464"/>
            <a:ext cx="2415749" cy="1798476"/>
          </a:xfrm>
          <a:prstGeom prst="rect">
            <a:avLst/>
          </a:prstGeom>
          <a:ln>
            <a:noFill/>
          </a:ln>
          <a:effectLst>
            <a:outerShdw blurRad="292100" dist="139700" dir="2700000" algn="tl" rotWithShape="0">
              <a:srgbClr val="333333">
                <a:alpha val="65000"/>
              </a:srgbClr>
            </a:outerShdw>
          </a:effectLst>
        </p:spPr>
      </p:pic>
      <p:pic>
        <p:nvPicPr>
          <p:cNvPr id="4" name="Imagem 3">
            <a:extLst>
              <a:ext uri="{FF2B5EF4-FFF2-40B4-BE49-F238E27FC236}">
                <a16:creationId xmlns:a16="http://schemas.microsoft.com/office/drawing/2014/main" id="{8D7761E6-046F-753E-1005-B707E7DE509A}"/>
              </a:ext>
            </a:extLst>
          </p:cNvPr>
          <p:cNvPicPr>
            <a:picLocks noChangeAspect="1"/>
          </p:cNvPicPr>
          <p:nvPr/>
        </p:nvPicPr>
        <p:blipFill>
          <a:blip r:embed="rId3"/>
          <a:stretch>
            <a:fillRect/>
          </a:stretch>
        </p:blipFill>
        <p:spPr>
          <a:xfrm>
            <a:off x="8648261" y="3793854"/>
            <a:ext cx="2751058" cy="20956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9101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A8D9F90C-B715-C3B8-7785-E5CE4667443B}"/>
              </a:ext>
            </a:extLst>
          </p:cNvPr>
          <p:cNvSpPr>
            <a:spLocks noGrp="1"/>
          </p:cNvSpPr>
          <p:nvPr>
            <p:ph idx="1"/>
          </p:nvPr>
        </p:nvSpPr>
        <p:spPr>
          <a:xfrm>
            <a:off x="1614196" y="877078"/>
            <a:ext cx="6771047" cy="5379377"/>
          </a:xfrm>
        </p:spPr>
        <p:txBody>
          <a:bodyPr/>
          <a:lstStyle/>
          <a:p>
            <a:pPr algn="just"/>
            <a:r>
              <a:rPr lang="pt-PT" sz="1800" b="1" u="sng" dirty="0">
                <a:effectLst>
                  <a:outerShdw blurRad="38100" dist="38100" dir="2700000" algn="tl">
                    <a:srgbClr val="000000">
                      <a:alpha val="43137"/>
                    </a:srgbClr>
                  </a:outerShdw>
                </a:effectLst>
              </a:rPr>
              <a:t>Relacionamento Encomenda(</a:t>
            </a:r>
            <a:r>
              <a:rPr lang="pt-PT" b="1" u="sng" dirty="0">
                <a:effectLst>
                  <a:outerShdw blurRad="38100" dist="38100" dir="2700000" algn="tl">
                    <a:srgbClr val="000000">
                      <a:alpha val="43137"/>
                    </a:srgbClr>
                  </a:outerShdw>
                </a:effectLst>
              </a:rPr>
              <a:t>0</a:t>
            </a:r>
            <a:r>
              <a:rPr lang="pt-PT" sz="1800" b="1" u="sng" dirty="0">
                <a:effectLst>
                  <a:outerShdw blurRad="38100" dist="38100" dir="2700000" algn="tl">
                    <a:srgbClr val="000000">
                      <a:alpha val="43137"/>
                    </a:srgbClr>
                  </a:outerShdw>
                </a:effectLst>
              </a:rPr>
              <a:t>,n) – Endereço(</a:t>
            </a:r>
            <a:r>
              <a:rPr lang="pt-PT" b="1" u="sng" dirty="0">
                <a:effectLst>
                  <a:outerShdw blurRad="38100" dist="38100" dir="2700000" algn="tl">
                    <a:srgbClr val="000000">
                      <a:alpha val="43137"/>
                    </a:srgbClr>
                  </a:outerShdw>
                </a:effectLst>
              </a:rPr>
              <a:t>1</a:t>
            </a:r>
            <a:r>
              <a:rPr lang="pt-PT" sz="1800" b="1" u="sng" dirty="0">
                <a:effectLst>
                  <a:outerShdw blurRad="38100" dist="38100" dir="2700000" algn="tl">
                    <a:srgbClr val="000000">
                      <a:alpha val="43137"/>
                    </a:srgbClr>
                  </a:outerShdw>
                </a:effectLst>
              </a:rPr>
              <a:t>,1)</a:t>
            </a:r>
          </a:p>
          <a:p>
            <a:pPr marL="0" indent="0" algn="just">
              <a:buNone/>
            </a:pPr>
            <a:r>
              <a:rPr lang="pt-PT" u="sng" dirty="0">
                <a:effectLst/>
              </a:rPr>
              <a:t>Relacionamento</a:t>
            </a:r>
            <a:r>
              <a:rPr lang="pt-PT" dirty="0">
                <a:effectLst/>
              </a:rPr>
              <a:t>: Encomenda endereçada a Endereço</a:t>
            </a:r>
          </a:p>
          <a:p>
            <a:pPr marL="0" indent="0" algn="just">
              <a:buNone/>
            </a:pPr>
            <a:r>
              <a:rPr lang="pt-PT" u="sng" dirty="0">
                <a:effectLst/>
              </a:rPr>
              <a:t>Descrição</a:t>
            </a:r>
            <a:r>
              <a:rPr lang="pt-PT" dirty="0">
                <a:effectLst/>
              </a:rPr>
              <a:t>: Cada encomenda está endereçada a um e um só endereço, um endereço tem ou nã</a:t>
            </a:r>
            <a:r>
              <a:rPr lang="pt-PT" dirty="0"/>
              <a:t>o várias encomendas associadas.</a:t>
            </a:r>
            <a:endParaRPr lang="pt-PT" u="sng" dirty="0"/>
          </a:p>
          <a:p>
            <a:pPr marL="0" indent="0">
              <a:buNone/>
            </a:pPr>
            <a:endParaRPr lang="pt-PT" sz="1800" b="1" u="sng" dirty="0">
              <a:effectLst>
                <a:outerShdw blurRad="38100" dist="38100" dir="2700000" algn="tl">
                  <a:srgbClr val="000000">
                    <a:alpha val="43137"/>
                  </a:srgbClr>
                </a:outerShdw>
              </a:effectLst>
            </a:endParaRPr>
          </a:p>
          <a:p>
            <a:pPr marL="0" indent="0">
              <a:buNone/>
            </a:pPr>
            <a:endParaRPr lang="pt-PT" sz="1800" b="1" u="sng" dirty="0">
              <a:effectLst>
                <a:outerShdw blurRad="38100" dist="38100" dir="2700000" algn="tl">
                  <a:srgbClr val="000000">
                    <a:alpha val="43137"/>
                  </a:srgbClr>
                </a:outerShdw>
              </a:effectLst>
            </a:endParaRPr>
          </a:p>
          <a:p>
            <a:pPr marL="0" indent="0">
              <a:buNone/>
            </a:pPr>
            <a:endParaRPr lang="pt-PT" sz="1800" b="1" u="sng" dirty="0">
              <a:effectLst>
                <a:outerShdw blurRad="38100" dist="38100" dir="2700000" algn="tl">
                  <a:srgbClr val="000000">
                    <a:alpha val="43137"/>
                  </a:srgbClr>
                </a:outerShdw>
              </a:effectLst>
            </a:endParaRPr>
          </a:p>
          <a:p>
            <a:r>
              <a:rPr lang="pt-PT" sz="1800" b="1" u="sng" dirty="0">
                <a:effectLst>
                  <a:outerShdw blurRad="38100" dist="38100" dir="2700000" algn="tl">
                    <a:srgbClr val="000000">
                      <a:alpha val="43137"/>
                    </a:srgbClr>
                  </a:outerShdw>
                </a:effectLst>
              </a:rPr>
              <a:t>Relacionamento Fornecedor(</a:t>
            </a:r>
            <a:r>
              <a:rPr lang="pt-PT" b="1" u="sng" dirty="0">
                <a:effectLst>
                  <a:outerShdw blurRad="38100" dist="38100" dir="2700000" algn="tl">
                    <a:srgbClr val="000000">
                      <a:alpha val="43137"/>
                    </a:srgbClr>
                  </a:outerShdw>
                </a:effectLst>
              </a:rPr>
              <a:t>0</a:t>
            </a:r>
            <a:r>
              <a:rPr lang="pt-PT" sz="1800" b="1" u="sng" dirty="0">
                <a:effectLst>
                  <a:outerShdw blurRad="38100" dist="38100" dir="2700000" algn="tl">
                    <a:srgbClr val="000000">
                      <a:alpha val="43137"/>
                    </a:srgbClr>
                  </a:outerShdw>
                </a:effectLst>
              </a:rPr>
              <a:t>,</a:t>
            </a:r>
            <a:r>
              <a:rPr lang="pt-PT" b="1" u="sng" dirty="0">
                <a:effectLst>
                  <a:outerShdw blurRad="38100" dist="38100" dir="2700000" algn="tl">
                    <a:srgbClr val="000000">
                      <a:alpha val="43137"/>
                    </a:srgbClr>
                  </a:outerShdw>
                </a:effectLst>
              </a:rPr>
              <a:t>1</a:t>
            </a:r>
            <a:r>
              <a:rPr lang="pt-PT" sz="1800" b="1" u="sng" dirty="0">
                <a:effectLst>
                  <a:outerShdw blurRad="38100" dist="38100" dir="2700000" algn="tl">
                    <a:srgbClr val="000000">
                      <a:alpha val="43137"/>
                    </a:srgbClr>
                  </a:outerShdw>
                </a:effectLst>
              </a:rPr>
              <a:t>) – Endereço(1,</a:t>
            </a:r>
            <a:r>
              <a:rPr lang="pt-PT" b="1" u="sng" dirty="0">
                <a:effectLst>
                  <a:outerShdw blurRad="38100" dist="38100" dir="2700000" algn="tl">
                    <a:srgbClr val="000000">
                      <a:alpha val="43137"/>
                    </a:srgbClr>
                  </a:outerShdw>
                </a:effectLst>
              </a:rPr>
              <a:t>n</a:t>
            </a:r>
            <a:r>
              <a:rPr lang="pt-PT" sz="1800" b="1" u="sng" dirty="0">
                <a:effectLst>
                  <a:outerShdw blurRad="38100" dist="38100" dir="2700000" algn="tl">
                    <a:srgbClr val="000000">
                      <a:alpha val="43137"/>
                    </a:srgbClr>
                  </a:outerShdw>
                </a:effectLst>
              </a:rPr>
              <a:t>)</a:t>
            </a:r>
          </a:p>
          <a:p>
            <a:pPr marL="0" indent="0">
              <a:buNone/>
            </a:pPr>
            <a:r>
              <a:rPr lang="pt-PT" u="sng" dirty="0">
                <a:effectLst/>
              </a:rPr>
              <a:t>Relacionamento</a:t>
            </a:r>
            <a:r>
              <a:rPr lang="pt-PT" dirty="0">
                <a:effectLst/>
              </a:rPr>
              <a:t>: Fornecedor Localizado em Endereço</a:t>
            </a:r>
          </a:p>
          <a:p>
            <a:pPr marL="0" indent="0" algn="just">
              <a:buNone/>
            </a:pPr>
            <a:r>
              <a:rPr lang="pt-PT" u="sng" dirty="0">
                <a:effectLst/>
              </a:rPr>
              <a:t>Descrição</a:t>
            </a:r>
            <a:r>
              <a:rPr lang="pt-PT" u="sng" dirty="0"/>
              <a:t>:</a:t>
            </a:r>
            <a:r>
              <a:rPr lang="pt-PT" dirty="0"/>
              <a:t> Um fornecedor localiza-se em um ou mais endereços, cada endereço pode ou não localizar fornecedores.</a:t>
            </a:r>
            <a:endParaRPr lang="pt-PT" u="sng" dirty="0"/>
          </a:p>
          <a:p>
            <a:pPr marL="0" indent="0">
              <a:buNone/>
            </a:pPr>
            <a:endParaRPr lang="pt-PT" u="sng" dirty="0"/>
          </a:p>
          <a:p>
            <a:pPr marL="0" indent="0">
              <a:buNone/>
            </a:pPr>
            <a:endParaRPr lang="pt-PT" u="sng" dirty="0">
              <a:effectLst/>
            </a:endParaRPr>
          </a:p>
          <a:p>
            <a:pPr marL="0" indent="0">
              <a:buNone/>
            </a:pPr>
            <a:endParaRPr lang="pt-PT" u="sng" dirty="0"/>
          </a:p>
          <a:p>
            <a:pPr marL="0" indent="0">
              <a:buNone/>
            </a:pPr>
            <a:endParaRPr lang="pt-PT" u="sng" dirty="0">
              <a:effectLst/>
            </a:endParaRPr>
          </a:p>
          <a:p>
            <a:endParaRPr lang="pt-PT" sz="1800" b="1" u="sng" dirty="0">
              <a:effectLst>
                <a:outerShdw blurRad="38100" dist="38100" dir="2700000" algn="tl">
                  <a:srgbClr val="000000">
                    <a:alpha val="43137"/>
                  </a:srgbClr>
                </a:outerShdw>
              </a:effectLst>
            </a:endParaRPr>
          </a:p>
          <a:p>
            <a:endParaRPr lang="pt-PT" dirty="0"/>
          </a:p>
        </p:txBody>
      </p:sp>
      <p:pic>
        <p:nvPicPr>
          <p:cNvPr id="5" name="Imagem 4">
            <a:extLst>
              <a:ext uri="{FF2B5EF4-FFF2-40B4-BE49-F238E27FC236}">
                <a16:creationId xmlns:a16="http://schemas.microsoft.com/office/drawing/2014/main" id="{ABBA0078-7783-2976-A461-9AF904BEEECD}"/>
              </a:ext>
            </a:extLst>
          </p:cNvPr>
          <p:cNvPicPr>
            <a:picLocks noChangeAspect="1"/>
          </p:cNvPicPr>
          <p:nvPr/>
        </p:nvPicPr>
        <p:blipFill>
          <a:blip r:embed="rId2"/>
          <a:stretch>
            <a:fillRect/>
          </a:stretch>
        </p:blipFill>
        <p:spPr>
          <a:xfrm>
            <a:off x="8385243" y="877078"/>
            <a:ext cx="3360711" cy="2331922"/>
          </a:xfrm>
          <a:prstGeom prst="rect">
            <a:avLst/>
          </a:prstGeom>
          <a:ln>
            <a:noFill/>
          </a:ln>
          <a:effectLst>
            <a:outerShdw blurRad="292100" dist="139700" dir="2700000" algn="tl" rotWithShape="0">
              <a:srgbClr val="333333">
                <a:alpha val="65000"/>
              </a:srgbClr>
            </a:outerShdw>
          </a:effectLst>
        </p:spPr>
      </p:pic>
      <p:pic>
        <p:nvPicPr>
          <p:cNvPr id="7" name="Imagem 6">
            <a:extLst>
              <a:ext uri="{FF2B5EF4-FFF2-40B4-BE49-F238E27FC236}">
                <a16:creationId xmlns:a16="http://schemas.microsoft.com/office/drawing/2014/main" id="{A1705F0C-5646-7794-FC13-8646E0E76AF0}"/>
              </a:ext>
            </a:extLst>
          </p:cNvPr>
          <p:cNvPicPr>
            <a:picLocks noChangeAspect="1"/>
          </p:cNvPicPr>
          <p:nvPr/>
        </p:nvPicPr>
        <p:blipFill>
          <a:blip r:embed="rId3"/>
          <a:stretch>
            <a:fillRect/>
          </a:stretch>
        </p:blipFill>
        <p:spPr>
          <a:xfrm>
            <a:off x="8454542" y="3910519"/>
            <a:ext cx="3291412" cy="20704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7621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C83A0-ADF4-A859-A922-2B20C0291E54}"/>
              </a:ext>
            </a:extLst>
          </p:cNvPr>
          <p:cNvSpPr>
            <a:spLocks noGrp="1"/>
          </p:cNvSpPr>
          <p:nvPr>
            <p:ph type="title"/>
          </p:nvPr>
        </p:nvSpPr>
        <p:spPr/>
        <p:txBody>
          <a:bodyPr>
            <a:normAutofit fontScale="90000"/>
          </a:bodyPr>
          <a:lstStyle/>
          <a:p>
            <a:r>
              <a:rPr lang="pt-PT" b="1" dirty="0">
                <a:solidFill>
                  <a:schemeClr val="tx1"/>
                </a:solidFill>
                <a:effectLst/>
                <a:latin typeface="Abadi" panose="020B0604020104020204" pitchFamily="34" charset="0"/>
              </a:rPr>
              <a:t>3.4 Identificação e caracterização da associação dos atributos com as entidades e relacionamentos.</a:t>
            </a:r>
            <a:endParaRPr lang="pt-PT" b="1" dirty="0">
              <a:solidFill>
                <a:schemeClr val="tx1"/>
              </a:solidFill>
            </a:endParaRPr>
          </a:p>
        </p:txBody>
      </p:sp>
      <p:pic>
        <p:nvPicPr>
          <p:cNvPr id="5" name="Marcador de Posição de Conteúdo 4">
            <a:extLst>
              <a:ext uri="{FF2B5EF4-FFF2-40B4-BE49-F238E27FC236}">
                <a16:creationId xmlns:a16="http://schemas.microsoft.com/office/drawing/2014/main" id="{AC0386D8-7DFF-AF91-D09D-CE716824B5C9}"/>
              </a:ext>
            </a:extLst>
          </p:cNvPr>
          <p:cNvPicPr>
            <a:picLocks noGrp="1" noChangeAspect="1"/>
          </p:cNvPicPr>
          <p:nvPr>
            <p:ph idx="1"/>
          </p:nvPr>
        </p:nvPicPr>
        <p:blipFill>
          <a:blip r:embed="rId2"/>
          <a:stretch>
            <a:fillRect/>
          </a:stretch>
        </p:blipFill>
        <p:spPr>
          <a:xfrm>
            <a:off x="3750525" y="1905000"/>
            <a:ext cx="5848550" cy="4516550"/>
          </a:xfrm>
        </p:spPr>
      </p:pic>
    </p:spTree>
    <p:extLst>
      <p:ext uri="{BB962C8B-B14F-4D97-AF65-F5344CB8AC3E}">
        <p14:creationId xmlns:p14="http://schemas.microsoft.com/office/powerpoint/2010/main" val="1406381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C875A-0126-B35F-4A52-325955560E97}"/>
              </a:ext>
            </a:extLst>
          </p:cNvPr>
          <p:cNvSpPr>
            <a:spLocks noGrp="1"/>
          </p:cNvSpPr>
          <p:nvPr>
            <p:ph type="title"/>
          </p:nvPr>
        </p:nvSpPr>
        <p:spPr>
          <a:xfrm>
            <a:off x="1687669" y="624110"/>
            <a:ext cx="4137059" cy="1280890"/>
          </a:xfrm>
        </p:spPr>
        <p:txBody>
          <a:bodyPr>
            <a:normAutofit/>
          </a:bodyPr>
          <a:lstStyle/>
          <a:p>
            <a:endParaRPr lang="pt-PT" sz="3200"/>
          </a:p>
        </p:txBody>
      </p:sp>
      <p:sp>
        <p:nvSpPr>
          <p:cNvPr id="11" name="Content Placeholder 10">
            <a:extLst>
              <a:ext uri="{FF2B5EF4-FFF2-40B4-BE49-F238E27FC236}">
                <a16:creationId xmlns:a16="http://schemas.microsoft.com/office/drawing/2014/main" id="{3BA766B2-57C2-7BC1-8F68-0059E6119E11}"/>
              </a:ext>
            </a:extLst>
          </p:cNvPr>
          <p:cNvSpPr>
            <a:spLocks noGrp="1"/>
          </p:cNvSpPr>
          <p:nvPr>
            <p:ph idx="1"/>
          </p:nvPr>
        </p:nvSpPr>
        <p:spPr>
          <a:xfrm>
            <a:off x="1683956" y="2133600"/>
            <a:ext cx="4140772" cy="3777622"/>
          </a:xfrm>
        </p:spPr>
        <p:txBody>
          <a:bodyPr>
            <a:normAutofit/>
          </a:bodyPr>
          <a:lstStyle/>
          <a:p>
            <a:endParaRPr lang="en-US" sz="1600">
              <a:solidFill>
                <a:schemeClr val="tx1"/>
              </a:solidFill>
            </a:endParaRPr>
          </a:p>
        </p:txBody>
      </p:sp>
      <p:pic>
        <p:nvPicPr>
          <p:cNvPr id="12" name="Imagem 11">
            <a:extLst>
              <a:ext uri="{FF2B5EF4-FFF2-40B4-BE49-F238E27FC236}">
                <a16:creationId xmlns:a16="http://schemas.microsoft.com/office/drawing/2014/main" id="{000B59B3-E309-E1BF-D774-165EE3DF6F5B}"/>
              </a:ext>
            </a:extLst>
          </p:cNvPr>
          <p:cNvPicPr>
            <a:picLocks noChangeAspect="1"/>
          </p:cNvPicPr>
          <p:nvPr/>
        </p:nvPicPr>
        <p:blipFill>
          <a:blip r:embed="rId2"/>
          <a:stretch>
            <a:fillRect/>
          </a:stretch>
        </p:blipFill>
        <p:spPr>
          <a:xfrm>
            <a:off x="2547442" y="1880971"/>
            <a:ext cx="7097115" cy="3096057"/>
          </a:xfrm>
          <a:prstGeom prst="rect">
            <a:avLst/>
          </a:prstGeom>
        </p:spPr>
      </p:pic>
    </p:spTree>
    <p:extLst>
      <p:ext uri="{BB962C8B-B14F-4D97-AF65-F5344CB8AC3E}">
        <p14:creationId xmlns:p14="http://schemas.microsoft.com/office/powerpoint/2010/main" val="3948387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4FCE644C-77BF-627C-9790-2F4A990E7911}"/>
              </a:ext>
            </a:extLst>
          </p:cNvPr>
          <p:cNvPicPr>
            <a:picLocks noChangeAspect="1"/>
          </p:cNvPicPr>
          <p:nvPr/>
        </p:nvPicPr>
        <p:blipFill>
          <a:blip r:embed="rId2"/>
          <a:stretch>
            <a:fillRect/>
          </a:stretch>
        </p:blipFill>
        <p:spPr>
          <a:xfrm>
            <a:off x="2561732" y="194811"/>
            <a:ext cx="7068536" cy="6468378"/>
          </a:xfrm>
          <a:prstGeom prst="rect">
            <a:avLst/>
          </a:prstGeom>
        </p:spPr>
      </p:pic>
    </p:spTree>
    <p:extLst>
      <p:ext uri="{BB962C8B-B14F-4D97-AF65-F5344CB8AC3E}">
        <p14:creationId xmlns:p14="http://schemas.microsoft.com/office/powerpoint/2010/main" val="1561051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98409C-8F5A-1D9C-24F5-1C8A8347E32A}"/>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C9EAB5FC-1063-A785-BE39-D25064C5CE8F}"/>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03AB4B0E-2E39-BA90-DE8B-7FAAD2F4F7CC}"/>
              </a:ext>
            </a:extLst>
          </p:cNvPr>
          <p:cNvPicPr>
            <a:picLocks noChangeAspect="1"/>
          </p:cNvPicPr>
          <p:nvPr/>
        </p:nvPicPr>
        <p:blipFill>
          <a:blip r:embed="rId2"/>
          <a:stretch>
            <a:fillRect/>
          </a:stretch>
        </p:blipFill>
        <p:spPr>
          <a:xfrm>
            <a:off x="2178999" y="2001931"/>
            <a:ext cx="8690884" cy="3283478"/>
          </a:xfrm>
          <a:prstGeom prst="rect">
            <a:avLst/>
          </a:prstGeom>
        </p:spPr>
      </p:pic>
    </p:spTree>
    <p:extLst>
      <p:ext uri="{BB962C8B-B14F-4D97-AF65-F5344CB8AC3E}">
        <p14:creationId xmlns:p14="http://schemas.microsoft.com/office/powerpoint/2010/main" val="2345835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C62FC5-ED7D-EEC4-25CB-BD05524F753C}"/>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87A3AA17-7FB3-FA58-D44E-3047B5680031}"/>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5881F4C5-A7C7-F030-6AE0-686E4743695D}"/>
              </a:ext>
            </a:extLst>
          </p:cNvPr>
          <p:cNvPicPr>
            <a:picLocks noChangeAspect="1"/>
          </p:cNvPicPr>
          <p:nvPr/>
        </p:nvPicPr>
        <p:blipFill>
          <a:blip r:embed="rId2"/>
          <a:stretch>
            <a:fillRect/>
          </a:stretch>
        </p:blipFill>
        <p:spPr>
          <a:xfrm>
            <a:off x="2409310" y="1023602"/>
            <a:ext cx="7373379" cy="4810796"/>
          </a:xfrm>
          <a:prstGeom prst="rect">
            <a:avLst/>
          </a:prstGeom>
        </p:spPr>
      </p:pic>
    </p:spTree>
    <p:extLst>
      <p:ext uri="{BB962C8B-B14F-4D97-AF65-F5344CB8AC3E}">
        <p14:creationId xmlns:p14="http://schemas.microsoft.com/office/powerpoint/2010/main" val="4193423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78807-2DAD-D245-E225-A16653F7397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AB859B42-3D48-D0D0-A41E-CDAC256ECD1F}"/>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C8EF230F-581C-1792-A72A-C7F738DC4F1E}"/>
              </a:ext>
            </a:extLst>
          </p:cNvPr>
          <p:cNvPicPr>
            <a:picLocks noChangeAspect="1"/>
          </p:cNvPicPr>
          <p:nvPr/>
        </p:nvPicPr>
        <p:blipFill>
          <a:blip r:embed="rId2"/>
          <a:stretch>
            <a:fillRect/>
          </a:stretch>
        </p:blipFill>
        <p:spPr>
          <a:xfrm>
            <a:off x="2853606" y="1609471"/>
            <a:ext cx="6992326" cy="3639058"/>
          </a:xfrm>
          <a:prstGeom prst="rect">
            <a:avLst/>
          </a:prstGeom>
        </p:spPr>
      </p:pic>
    </p:spTree>
    <p:extLst>
      <p:ext uri="{BB962C8B-B14F-4D97-AF65-F5344CB8AC3E}">
        <p14:creationId xmlns:p14="http://schemas.microsoft.com/office/powerpoint/2010/main" val="39788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CB7BC-95B7-B82F-A669-D442D9B4865A}"/>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1C552A77-4CEE-BD70-39B6-443FB03223D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EB7B4FFF-99FA-99EB-CCA6-6E38DFD6F0C5}"/>
              </a:ext>
            </a:extLst>
          </p:cNvPr>
          <p:cNvPicPr>
            <a:picLocks noChangeAspect="1"/>
          </p:cNvPicPr>
          <p:nvPr/>
        </p:nvPicPr>
        <p:blipFill>
          <a:blip r:embed="rId2"/>
          <a:stretch>
            <a:fillRect/>
          </a:stretch>
        </p:blipFill>
        <p:spPr>
          <a:xfrm>
            <a:off x="2523626" y="1404655"/>
            <a:ext cx="7144747" cy="4048690"/>
          </a:xfrm>
          <a:prstGeom prst="rect">
            <a:avLst/>
          </a:prstGeom>
        </p:spPr>
      </p:pic>
    </p:spTree>
    <p:extLst>
      <p:ext uri="{BB962C8B-B14F-4D97-AF65-F5344CB8AC3E}">
        <p14:creationId xmlns:p14="http://schemas.microsoft.com/office/powerpoint/2010/main" val="636115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101010 linhas de dados para infinito">
            <a:extLst>
              <a:ext uri="{FF2B5EF4-FFF2-40B4-BE49-F238E27FC236}">
                <a16:creationId xmlns:a16="http://schemas.microsoft.com/office/drawing/2014/main" id="{7F5CC506-3663-F6B6-12BF-1FC566017D13}"/>
              </a:ext>
            </a:extLst>
          </p:cNvPr>
          <p:cNvPicPr>
            <a:picLocks noChangeAspect="1"/>
          </p:cNvPicPr>
          <p:nvPr/>
        </p:nvPicPr>
        <p:blipFill rotWithShape="1">
          <a:blip r:embed="rId2">
            <a:alphaModFix amt="40000"/>
          </a:blip>
          <a:srcRect t="13127"/>
          <a:stretch/>
        </p:blipFill>
        <p:spPr>
          <a:xfrm>
            <a:off x="20" y="10"/>
            <a:ext cx="12191980" cy="6857990"/>
          </a:xfrm>
          <a:prstGeom prst="rect">
            <a:avLst/>
          </a:prstGeom>
        </p:spPr>
      </p:pic>
      <p:sp>
        <p:nvSpPr>
          <p:cNvPr id="4" name="Título 3">
            <a:extLst>
              <a:ext uri="{FF2B5EF4-FFF2-40B4-BE49-F238E27FC236}">
                <a16:creationId xmlns:a16="http://schemas.microsoft.com/office/drawing/2014/main" id="{7811437E-BA42-5B3E-143B-637E9B3291AD}"/>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1. Definição do Sistema</a:t>
            </a:r>
            <a:endParaRPr lang="pt-PT" dirty="0">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B738D48E-5206-8FAB-0668-85D219E7EB67}"/>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8929928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3C67D-07AA-297B-03DF-27442CF9363D}"/>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443D1A5C-6FA8-9FF7-5147-6E7682D640E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079767F8-3921-1595-CC0F-4A9B86F900F1}"/>
              </a:ext>
            </a:extLst>
          </p:cNvPr>
          <p:cNvPicPr>
            <a:picLocks noChangeAspect="1"/>
          </p:cNvPicPr>
          <p:nvPr/>
        </p:nvPicPr>
        <p:blipFill>
          <a:blip r:embed="rId2"/>
          <a:stretch>
            <a:fillRect/>
          </a:stretch>
        </p:blipFill>
        <p:spPr>
          <a:xfrm>
            <a:off x="2595074" y="1264435"/>
            <a:ext cx="7297956" cy="4160331"/>
          </a:xfrm>
          <a:prstGeom prst="rect">
            <a:avLst/>
          </a:prstGeom>
        </p:spPr>
      </p:pic>
    </p:spTree>
    <p:extLst>
      <p:ext uri="{BB962C8B-B14F-4D97-AF65-F5344CB8AC3E}">
        <p14:creationId xmlns:p14="http://schemas.microsoft.com/office/powerpoint/2010/main" val="3521316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F9F87-B366-A4FF-8A3B-D0D99A6BEBCE}"/>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34A9B8A9-8632-4904-5932-88E75D7A585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7ABDCD9F-9AD4-A1D5-9E1D-1268E41D5F3C}"/>
              </a:ext>
            </a:extLst>
          </p:cNvPr>
          <p:cNvPicPr>
            <a:picLocks noChangeAspect="1"/>
          </p:cNvPicPr>
          <p:nvPr/>
        </p:nvPicPr>
        <p:blipFill>
          <a:blip r:embed="rId2"/>
          <a:stretch>
            <a:fillRect/>
          </a:stretch>
        </p:blipFill>
        <p:spPr>
          <a:xfrm>
            <a:off x="2036639" y="1551882"/>
            <a:ext cx="8952407" cy="3754236"/>
          </a:xfrm>
          <a:prstGeom prst="rect">
            <a:avLst/>
          </a:prstGeom>
        </p:spPr>
      </p:pic>
    </p:spTree>
    <p:extLst>
      <p:ext uri="{BB962C8B-B14F-4D97-AF65-F5344CB8AC3E}">
        <p14:creationId xmlns:p14="http://schemas.microsoft.com/office/powerpoint/2010/main" val="170639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B935F3-03DB-3A28-242C-2D13C29BF4FF}"/>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6FEC8EA4-417C-5BA1-B768-A5BF234F1527}"/>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4C9A3FEB-88F3-8069-B157-476E182054B3}"/>
              </a:ext>
            </a:extLst>
          </p:cNvPr>
          <p:cNvPicPr>
            <a:picLocks noChangeAspect="1"/>
          </p:cNvPicPr>
          <p:nvPr/>
        </p:nvPicPr>
        <p:blipFill>
          <a:blip r:embed="rId2"/>
          <a:stretch>
            <a:fillRect/>
          </a:stretch>
        </p:blipFill>
        <p:spPr>
          <a:xfrm>
            <a:off x="2134117" y="1540912"/>
            <a:ext cx="8576036" cy="3954633"/>
          </a:xfrm>
          <a:prstGeom prst="rect">
            <a:avLst/>
          </a:prstGeom>
        </p:spPr>
      </p:pic>
    </p:spTree>
    <p:extLst>
      <p:ext uri="{BB962C8B-B14F-4D97-AF65-F5344CB8AC3E}">
        <p14:creationId xmlns:p14="http://schemas.microsoft.com/office/powerpoint/2010/main" val="2865123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AF45B-1E37-C637-A366-7F9086A812D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82AC2802-DCA8-0461-0C69-83CC83B5220F}"/>
              </a:ext>
            </a:extLst>
          </p:cNvPr>
          <p:cNvSpPr>
            <a:spLocks noGrp="1"/>
          </p:cNvSpPr>
          <p:nvPr>
            <p:ph idx="1"/>
          </p:nvPr>
        </p:nvSpPr>
        <p:spPr>
          <a:xfrm>
            <a:off x="1467255" y="1779934"/>
            <a:ext cx="10511586" cy="4453956"/>
          </a:xfrm>
        </p:spPr>
        <p:txBody>
          <a:bodyPr/>
          <a:lstStyle/>
          <a:p>
            <a:endParaRPr lang="pt-PT" dirty="0"/>
          </a:p>
        </p:txBody>
      </p:sp>
      <p:pic>
        <p:nvPicPr>
          <p:cNvPr id="5" name="Imagem 4">
            <a:extLst>
              <a:ext uri="{FF2B5EF4-FFF2-40B4-BE49-F238E27FC236}">
                <a16:creationId xmlns:a16="http://schemas.microsoft.com/office/drawing/2014/main" id="{D55F8F02-D4CF-582A-9FD7-35FFC3B4BD98}"/>
              </a:ext>
            </a:extLst>
          </p:cNvPr>
          <p:cNvPicPr>
            <a:picLocks noChangeAspect="1"/>
          </p:cNvPicPr>
          <p:nvPr/>
        </p:nvPicPr>
        <p:blipFill>
          <a:blip r:embed="rId2"/>
          <a:stretch>
            <a:fillRect/>
          </a:stretch>
        </p:blipFill>
        <p:spPr>
          <a:xfrm>
            <a:off x="1669856" y="1590002"/>
            <a:ext cx="9176414" cy="3677996"/>
          </a:xfrm>
          <a:prstGeom prst="rect">
            <a:avLst/>
          </a:prstGeom>
        </p:spPr>
      </p:pic>
    </p:spTree>
    <p:extLst>
      <p:ext uri="{BB962C8B-B14F-4D97-AF65-F5344CB8AC3E}">
        <p14:creationId xmlns:p14="http://schemas.microsoft.com/office/powerpoint/2010/main" val="3404321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70C318-1FAD-1C09-DAE3-7719497805D7}"/>
              </a:ext>
            </a:extLst>
          </p:cNvPr>
          <p:cNvSpPr>
            <a:spLocks noGrp="1"/>
          </p:cNvSpPr>
          <p:nvPr>
            <p:ph type="title"/>
          </p:nvPr>
        </p:nvSpPr>
        <p:spPr/>
        <p:txBody>
          <a:bodyPr/>
          <a:lstStyle/>
          <a:p>
            <a:endParaRPr lang="pt-PT" dirty="0"/>
          </a:p>
        </p:txBody>
      </p:sp>
      <p:sp>
        <p:nvSpPr>
          <p:cNvPr id="3" name="Marcador de Posição de Conteúdo 2">
            <a:extLst>
              <a:ext uri="{FF2B5EF4-FFF2-40B4-BE49-F238E27FC236}">
                <a16:creationId xmlns:a16="http://schemas.microsoft.com/office/drawing/2014/main" id="{5A4C4DBD-7BB3-7CBA-85A9-7073A2A5CC1C}"/>
              </a:ext>
            </a:extLst>
          </p:cNvPr>
          <p:cNvSpPr>
            <a:spLocks noGrp="1"/>
          </p:cNvSpPr>
          <p:nvPr>
            <p:ph idx="1"/>
          </p:nvPr>
        </p:nvSpPr>
        <p:spPr/>
        <p:txBody>
          <a:bodyPr/>
          <a:lstStyle/>
          <a:p>
            <a:endParaRPr lang="pt-PT"/>
          </a:p>
        </p:txBody>
      </p:sp>
      <p:pic>
        <p:nvPicPr>
          <p:cNvPr id="7" name="Imagem 6">
            <a:extLst>
              <a:ext uri="{FF2B5EF4-FFF2-40B4-BE49-F238E27FC236}">
                <a16:creationId xmlns:a16="http://schemas.microsoft.com/office/drawing/2014/main" id="{D21DF39B-31C7-5217-4814-0353EAB7B4A4}"/>
              </a:ext>
            </a:extLst>
          </p:cNvPr>
          <p:cNvPicPr>
            <a:picLocks noChangeAspect="1"/>
          </p:cNvPicPr>
          <p:nvPr/>
        </p:nvPicPr>
        <p:blipFill>
          <a:blip r:embed="rId2"/>
          <a:stretch>
            <a:fillRect/>
          </a:stretch>
        </p:blipFill>
        <p:spPr>
          <a:xfrm>
            <a:off x="2709660" y="1588675"/>
            <a:ext cx="7259063" cy="3972479"/>
          </a:xfrm>
          <a:prstGeom prst="rect">
            <a:avLst/>
          </a:prstGeom>
        </p:spPr>
      </p:pic>
    </p:spTree>
    <p:extLst>
      <p:ext uri="{BB962C8B-B14F-4D97-AF65-F5344CB8AC3E}">
        <p14:creationId xmlns:p14="http://schemas.microsoft.com/office/powerpoint/2010/main" val="4247504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233BD-0DA1-B8AD-BACB-AA7F5CB5B648}"/>
              </a:ext>
            </a:extLst>
          </p:cNvPr>
          <p:cNvSpPr>
            <a:spLocks noGrp="1"/>
          </p:cNvSpPr>
          <p:nvPr>
            <p:ph type="title"/>
          </p:nvPr>
        </p:nvSpPr>
        <p:spPr>
          <a:xfrm>
            <a:off x="497795" y="1469336"/>
            <a:ext cx="3310725" cy="475855"/>
          </a:xfrm>
        </p:spPr>
        <p:txBody>
          <a:bodyPr>
            <a:normAutofit fontScale="90000"/>
          </a:bodyPr>
          <a:lstStyle/>
          <a:p>
            <a:r>
              <a:rPr lang="pt-PT" b="1" dirty="0">
                <a:solidFill>
                  <a:schemeClr val="tx1"/>
                </a:solidFill>
                <a:effectLst/>
                <a:latin typeface="Abadi" panose="020B0604020104020204" pitchFamily="34" charset="0"/>
              </a:rPr>
              <a:t>3.5 Apresentação e explicação do diagrama ER produzido</a:t>
            </a:r>
            <a:endParaRPr lang="pt-PT" b="1" dirty="0">
              <a:solidFill>
                <a:schemeClr val="tx1"/>
              </a:solidFill>
            </a:endParaRPr>
          </a:p>
        </p:txBody>
      </p:sp>
      <p:pic>
        <p:nvPicPr>
          <p:cNvPr id="6" name="Imagem 5">
            <a:extLst>
              <a:ext uri="{FF2B5EF4-FFF2-40B4-BE49-F238E27FC236}">
                <a16:creationId xmlns:a16="http://schemas.microsoft.com/office/drawing/2014/main" id="{5812E7E4-05EC-E304-26D2-7AC258562C12}"/>
              </a:ext>
            </a:extLst>
          </p:cNvPr>
          <p:cNvPicPr>
            <a:picLocks noChangeAspect="1"/>
          </p:cNvPicPr>
          <p:nvPr/>
        </p:nvPicPr>
        <p:blipFill>
          <a:blip r:embed="rId2"/>
          <a:stretch>
            <a:fillRect/>
          </a:stretch>
        </p:blipFill>
        <p:spPr>
          <a:xfrm>
            <a:off x="3808520" y="1083075"/>
            <a:ext cx="8022646" cy="4507104"/>
          </a:xfrm>
          <a:prstGeom prst="rect">
            <a:avLst/>
          </a:prstGeom>
        </p:spPr>
      </p:pic>
    </p:spTree>
    <p:extLst>
      <p:ext uri="{BB962C8B-B14F-4D97-AF65-F5344CB8AC3E}">
        <p14:creationId xmlns:p14="http://schemas.microsoft.com/office/powerpoint/2010/main" val="13347786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163DC56-9BA6-FE86-11A3-CF9131059365}"/>
              </a:ext>
            </a:extLst>
          </p:cNvPr>
          <p:cNvPicPr>
            <a:picLocks noChangeAspect="1"/>
          </p:cNvPicPr>
          <p:nvPr/>
        </p:nvPicPr>
        <p:blipFill>
          <a:blip r:embed="rId2"/>
          <a:stretch>
            <a:fillRect/>
          </a:stretch>
        </p:blipFill>
        <p:spPr>
          <a:xfrm>
            <a:off x="2184701" y="1207364"/>
            <a:ext cx="8813085" cy="4935760"/>
          </a:xfrm>
          <a:prstGeom prst="rect">
            <a:avLst/>
          </a:prstGeom>
        </p:spPr>
      </p:pic>
    </p:spTree>
    <p:extLst>
      <p:ext uri="{BB962C8B-B14F-4D97-AF65-F5344CB8AC3E}">
        <p14:creationId xmlns:p14="http://schemas.microsoft.com/office/powerpoint/2010/main" val="1490232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Números e símbolos">
            <a:extLst>
              <a:ext uri="{FF2B5EF4-FFF2-40B4-BE49-F238E27FC236}">
                <a16:creationId xmlns:a16="http://schemas.microsoft.com/office/drawing/2014/main" id="{04B5C4AB-B89B-1D77-9C04-628FD941A935}"/>
              </a:ext>
            </a:extLst>
          </p:cNvPr>
          <p:cNvPicPr>
            <a:picLocks noChangeAspect="1"/>
          </p:cNvPicPr>
          <p:nvPr/>
        </p:nvPicPr>
        <p:blipFill rotWithShape="1">
          <a:blip r:embed="rId2">
            <a:alphaModFix amt="40000"/>
          </a:blip>
          <a:srcRect t="13028" b="2702"/>
          <a:stretch/>
        </p:blipFill>
        <p:spPr>
          <a:xfrm>
            <a:off x="20" y="10"/>
            <a:ext cx="12191980" cy="6857990"/>
          </a:xfrm>
          <a:prstGeom prst="rect">
            <a:avLst/>
          </a:prstGeom>
        </p:spPr>
      </p:pic>
      <p:sp>
        <p:nvSpPr>
          <p:cNvPr id="4" name="Título 3">
            <a:extLst>
              <a:ext uri="{FF2B5EF4-FFF2-40B4-BE49-F238E27FC236}">
                <a16:creationId xmlns:a16="http://schemas.microsoft.com/office/drawing/2014/main" id="{AD6C13BE-376F-A072-4E02-6AE2488BF4E1}"/>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4. Modelação Lógica</a:t>
            </a:r>
            <a:endParaRPr lang="pt-PT" dirty="0">
              <a:solidFill>
                <a:schemeClr val="tx1"/>
              </a:solidFill>
            </a:endParaRPr>
          </a:p>
        </p:txBody>
      </p:sp>
      <p:sp>
        <p:nvSpPr>
          <p:cNvPr id="5" name="Subtítulo 4">
            <a:extLst>
              <a:ext uri="{FF2B5EF4-FFF2-40B4-BE49-F238E27FC236}">
                <a16:creationId xmlns:a16="http://schemas.microsoft.com/office/drawing/2014/main" id="{DC77BD1C-81D3-2D8A-70B1-F76DCE8567F7}"/>
              </a:ext>
            </a:extLst>
          </p:cNvPr>
          <p:cNvSpPr>
            <a:spLocks noGrp="1"/>
          </p:cNvSpPr>
          <p:nvPr>
            <p:ph type="subTitle" idx="1"/>
          </p:nvPr>
        </p:nvSpPr>
        <p:spPr>
          <a:xfrm>
            <a:off x="2589213" y="4777379"/>
            <a:ext cx="8915399" cy="1126283"/>
          </a:xfrm>
        </p:spPr>
        <p:txBody>
          <a:bodyPr>
            <a:normAutofit/>
          </a:bodyPr>
          <a:lstStyle/>
          <a:p>
            <a:endParaRPr lang="pt-PT"/>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0965852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96BFB-FB2D-8200-D3EC-FA87A4E7AFFE}"/>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4.1 Construção e validação do modelo de dados lógico</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B2709D89-8CAC-A4D4-89D1-B945F9CF5438}"/>
              </a:ext>
            </a:extLst>
          </p:cNvPr>
          <p:cNvSpPr>
            <a:spLocks noGrp="1"/>
          </p:cNvSpPr>
          <p:nvPr>
            <p:ph idx="1"/>
          </p:nvPr>
        </p:nvSpPr>
        <p:spPr/>
        <p:txBody>
          <a:bodyPr/>
          <a:lstStyle/>
          <a:p>
            <a:r>
              <a:rPr lang="pt-PT" dirty="0"/>
              <a:t>Após terminar a elaboração do esquema lógico a partir do conceptual, verificamos os diversos elementos, confrontando-os com os requisitos levantados e os elementos conceptuais.</a:t>
            </a:r>
          </a:p>
          <a:p>
            <a:r>
              <a:rPr lang="pt-PT" dirty="0"/>
              <a:t>De seguida, verificamos que está normalizada a terceira forma normal.</a:t>
            </a:r>
          </a:p>
        </p:txBody>
      </p:sp>
    </p:spTree>
    <p:extLst>
      <p:ext uri="{BB962C8B-B14F-4D97-AF65-F5344CB8AC3E}">
        <p14:creationId xmlns:p14="http://schemas.microsoft.com/office/powerpoint/2010/main" val="5466041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9CBE9-52BB-463A-E478-DAC9BA52A765}"/>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4.2 Normalização de Dados</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5C43F3EE-7653-ABA0-1FAE-1CD846505181}"/>
              </a:ext>
            </a:extLst>
          </p:cNvPr>
          <p:cNvSpPr>
            <a:spLocks noGrp="1"/>
          </p:cNvSpPr>
          <p:nvPr>
            <p:ph idx="1"/>
          </p:nvPr>
        </p:nvSpPr>
        <p:spPr/>
        <p:txBody>
          <a:bodyPr/>
          <a:lstStyle/>
          <a:p>
            <a:r>
              <a:rPr lang="pt-PT" b="1" i="0" dirty="0">
                <a:solidFill>
                  <a:schemeClr val="tx1"/>
                </a:solidFill>
                <a:effectLst>
                  <a:outerShdw blurRad="38100" dist="38100" dir="2700000" algn="tl">
                    <a:srgbClr val="000000">
                      <a:alpha val="43137"/>
                    </a:srgbClr>
                  </a:outerShdw>
                </a:effectLst>
                <a:latin typeface="Whitney"/>
              </a:rPr>
              <a:t>1FN-</a:t>
            </a:r>
            <a:r>
              <a:rPr lang="pt-PT" b="0" i="0" dirty="0">
                <a:solidFill>
                  <a:schemeClr val="tx1"/>
                </a:solidFill>
                <a:effectLst/>
                <a:latin typeface="Whitney"/>
              </a:rPr>
              <a:t> O modelo está na primeira forma normal pois cada atributo apenas contém valores atómicos. </a:t>
            </a:r>
          </a:p>
          <a:p>
            <a:r>
              <a:rPr lang="pt-PT" b="1" i="0" dirty="0">
                <a:solidFill>
                  <a:schemeClr val="tx1"/>
                </a:solidFill>
                <a:effectLst>
                  <a:outerShdw blurRad="38100" dist="38100" dir="2700000" algn="tl">
                    <a:srgbClr val="000000">
                      <a:alpha val="43137"/>
                    </a:srgbClr>
                  </a:outerShdw>
                </a:effectLst>
                <a:latin typeface="Whitney"/>
              </a:rPr>
              <a:t>2FN- </a:t>
            </a:r>
            <a:r>
              <a:rPr lang="pt-PT" b="0" i="0" dirty="0">
                <a:solidFill>
                  <a:schemeClr val="tx1"/>
                </a:solidFill>
                <a:effectLst/>
                <a:latin typeface="Whitney"/>
              </a:rPr>
              <a:t>O modelo está na segunda forma normal pois não há dependências parciais. </a:t>
            </a:r>
          </a:p>
          <a:p>
            <a:r>
              <a:rPr lang="pt-PT" b="1" i="0" dirty="0">
                <a:solidFill>
                  <a:schemeClr val="tx1"/>
                </a:solidFill>
                <a:effectLst>
                  <a:outerShdw blurRad="38100" dist="38100" dir="2700000" algn="tl">
                    <a:srgbClr val="000000">
                      <a:alpha val="43137"/>
                    </a:srgbClr>
                  </a:outerShdw>
                </a:effectLst>
                <a:latin typeface="Whitney"/>
              </a:rPr>
              <a:t>3FN-</a:t>
            </a:r>
            <a:r>
              <a:rPr lang="pt-PT" b="0" i="0" dirty="0">
                <a:solidFill>
                  <a:schemeClr val="tx1"/>
                </a:solidFill>
                <a:effectLst/>
                <a:latin typeface="Whitney"/>
              </a:rPr>
              <a:t> O modelo está na terceira forma normal pois não há dependências transitivas.</a:t>
            </a:r>
            <a:endParaRPr lang="pt-PT" dirty="0">
              <a:solidFill>
                <a:schemeClr val="tx1"/>
              </a:solidFill>
            </a:endParaRPr>
          </a:p>
        </p:txBody>
      </p:sp>
    </p:spTree>
    <p:extLst>
      <p:ext uri="{BB962C8B-B14F-4D97-AF65-F5344CB8AC3E}">
        <p14:creationId xmlns:p14="http://schemas.microsoft.com/office/powerpoint/2010/main" val="216728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BDA659-2CC8-758A-59E6-B756B1E9F041}"/>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1.1 Contexto de aplicação </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A2B27D1D-4F66-91B5-69BF-C7A5AF4ED8BF}"/>
              </a:ext>
            </a:extLst>
          </p:cNvPr>
          <p:cNvSpPr>
            <a:spLocks noGrp="1"/>
          </p:cNvSpPr>
          <p:nvPr>
            <p:ph idx="1"/>
          </p:nvPr>
        </p:nvSpPr>
        <p:spPr>
          <a:xfrm>
            <a:off x="1141412" y="2249487"/>
            <a:ext cx="9905999" cy="3874866"/>
          </a:xfrm>
        </p:spPr>
        <p:txBody>
          <a:bodyPr>
            <a:normAutofit fontScale="85000" lnSpcReduction="20000"/>
          </a:bodyPr>
          <a:lstStyle/>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 empresa cliente é uma farmácia chamada “Saúde Monádica”, fundada em “30 de Abril de 1980” por “</a:t>
            </a:r>
            <a:r>
              <a:rPr lang="pt-PT" sz="1800" b="1" i="0" u="none" strike="noStrike" dirty="0" err="1">
                <a:solidFill>
                  <a:srgbClr val="000000"/>
                </a:solidFill>
                <a:effectLst/>
                <a:latin typeface="Arial" panose="020B0604020202020204" pitchFamily="34" charset="0"/>
              </a:rPr>
              <a:t>Dr</a:t>
            </a:r>
            <a:r>
              <a:rPr lang="pt-PT" sz="1800" b="1" i="0" u="none" strike="noStrike" dirty="0">
                <a:solidFill>
                  <a:srgbClr val="000000"/>
                </a:solidFill>
                <a:effectLst/>
                <a:latin typeface="Arial" panose="020B0604020202020204" pitchFamily="34" charset="0"/>
              </a:rPr>
              <a:t> Bernardo Esteves” e localizada em  “Coimbra”. A empresa funcionava em regime totalmente presencial, no entanto com o advento da Pandemia trazida pelo Covid-19, o fundador e a sua filha “Estefânia”, que realizou um mestrado em Marketing Digital, tiveram a ideia de implementar um sistema de entrega ao domicílio, limitada ao concelho de origem. Esta mudança trouxe-lhes grande sucesso e, então, a farmácia comprou dois armazéns, cada um com 2 estafetas, 2 técnicos farmacêuticos e 1 gestor de inventário, para potenciar esta expansão no novo mercado.</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Parte do sucesso da empresa vem da consideração que “Dr. Bernardo” tem para com os seus funcionários e com a sua prestação. Dessa forma, adquiriu experiência considerável nos tipos de registos importantes para o melhor funcionamento da empresa, ao realizá-lo tudo pessoalmente e em anotações físicas. Especificamente, acredita ser crucial manter detalhes sobre todas as viaturas e sobre que complicações os funcionários experienciaram com elas, relatos esses infimamente detalhados. Para além disso, como médico de profissão, “Dr. Bernardo” demarca a importância de colocar a saúde à frente do negócio, de modo a não quebrar nenhuma norma. Isto implica aderir estritamente às normas de segurança para cada um dos seus produtos, sem exceção, por envolverem, potencialmente, conteúdo indispensável.</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Apesar desta grande mudança, o “Dr. Bernardo” não tenciona parar, já mencionando construir mais dois grandes armazéns. No entanto, entendeu ser proveitoso primeiro investir num sistema computadorizado de organização, devido ao aumento da complexidade da entrega dos medicamentos e da gestão dos armazéns, antes de começar a pensar nessa expansão, já que implica a contratação de 1 gestor de inventário,  de 5 estafetas e de 3 técnicos farmacêuticos.</a:t>
            </a:r>
            <a:endParaRPr lang="pt-PT" b="1" dirty="0">
              <a:effectLst/>
            </a:endParaRPr>
          </a:p>
        </p:txBody>
      </p:sp>
    </p:spTree>
    <p:extLst>
      <p:ext uri="{BB962C8B-B14F-4D97-AF65-F5344CB8AC3E}">
        <p14:creationId xmlns:p14="http://schemas.microsoft.com/office/powerpoint/2010/main" val="472415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C046EF-6081-C18A-5E54-8DCC9D99E1A4}"/>
              </a:ext>
            </a:extLst>
          </p:cNvPr>
          <p:cNvSpPr>
            <a:spLocks noGrp="1"/>
          </p:cNvSpPr>
          <p:nvPr>
            <p:ph type="title"/>
          </p:nvPr>
        </p:nvSpPr>
        <p:spPr>
          <a:xfrm>
            <a:off x="293875" y="1423101"/>
            <a:ext cx="4137059" cy="1280890"/>
          </a:xfrm>
        </p:spPr>
        <p:txBody>
          <a:bodyPr>
            <a:normAutofit/>
          </a:bodyPr>
          <a:lstStyle/>
          <a:p>
            <a:pPr>
              <a:lnSpc>
                <a:spcPct val="90000"/>
              </a:lnSpc>
            </a:pPr>
            <a:r>
              <a:rPr lang="pt-PT" sz="2700" b="1" dirty="0">
                <a:effectLst/>
                <a:latin typeface="Abadi" panose="020B0604020104020204" pitchFamily="34" charset="0"/>
              </a:rPr>
              <a:t>4.3 Apresentação e explicação do modelo lógico produzido</a:t>
            </a:r>
            <a:endParaRPr lang="pt-PT" sz="2700" b="1" dirty="0"/>
          </a:p>
        </p:txBody>
      </p:sp>
      <p:pic>
        <p:nvPicPr>
          <p:cNvPr id="5" name="Imagem 4">
            <a:extLst>
              <a:ext uri="{FF2B5EF4-FFF2-40B4-BE49-F238E27FC236}">
                <a16:creationId xmlns:a16="http://schemas.microsoft.com/office/drawing/2014/main" id="{66695B54-CC6F-6741-9084-97C2E8298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407" y="438262"/>
            <a:ext cx="8039322" cy="5981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434828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E2D06-E23C-1338-0618-4DBD33EE3AE7}"/>
              </a:ext>
            </a:extLst>
          </p:cNvPr>
          <p:cNvSpPr>
            <a:spLocks noGrp="1"/>
          </p:cNvSpPr>
          <p:nvPr>
            <p:ph type="title"/>
          </p:nvPr>
        </p:nvSpPr>
        <p:spPr/>
        <p:txBody>
          <a:bodyPr/>
          <a:lstStyle/>
          <a:p>
            <a:endParaRPr lang="pt-PT"/>
          </a:p>
        </p:txBody>
      </p:sp>
      <p:pic>
        <p:nvPicPr>
          <p:cNvPr id="6" name="Marcador de Posição de Conteúdo 5">
            <a:extLst>
              <a:ext uri="{FF2B5EF4-FFF2-40B4-BE49-F238E27FC236}">
                <a16:creationId xmlns:a16="http://schemas.microsoft.com/office/drawing/2014/main" id="{5BFD8401-B9EC-88C5-F80B-03E5EFB7CE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6648" y="776214"/>
            <a:ext cx="7106435" cy="53055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27854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A856FB-D08E-BD49-EDBA-97E6E97C268E}"/>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CACFCF82-A57E-1350-89E7-5F3225D0810C}"/>
              </a:ext>
            </a:extLst>
          </p:cNvPr>
          <p:cNvSpPr>
            <a:spLocks noGrp="1"/>
          </p:cNvSpPr>
          <p:nvPr>
            <p:ph idx="1"/>
          </p:nvPr>
        </p:nvSpPr>
        <p:spPr/>
        <p:txBody>
          <a:bodyPr/>
          <a:lstStyle/>
          <a:p>
            <a:endParaRPr lang="pt-PT"/>
          </a:p>
        </p:txBody>
      </p:sp>
      <p:pic>
        <p:nvPicPr>
          <p:cNvPr id="1026" name="Picture 2">
            <a:extLst>
              <a:ext uri="{FF2B5EF4-FFF2-40B4-BE49-F238E27FC236}">
                <a16:creationId xmlns:a16="http://schemas.microsoft.com/office/drawing/2014/main" id="{E22ED6D3-AA31-C2BE-E0B8-2CCFE2121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2" y="2601237"/>
            <a:ext cx="9439275" cy="2200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0910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89" name="Rectangle 2054">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01CAD1E-F8DD-7524-DE02-40A6167EBE7C}"/>
              </a:ext>
            </a:extLst>
          </p:cNvPr>
          <p:cNvSpPr>
            <a:spLocks noGrp="1"/>
          </p:cNvSpPr>
          <p:nvPr>
            <p:ph type="title"/>
          </p:nvPr>
        </p:nvSpPr>
        <p:spPr>
          <a:xfrm>
            <a:off x="649224" y="645106"/>
            <a:ext cx="6574536" cy="1259894"/>
          </a:xfrm>
        </p:spPr>
        <p:txBody>
          <a:bodyPr>
            <a:normAutofit/>
          </a:bodyPr>
          <a:lstStyle/>
          <a:p>
            <a:r>
              <a:rPr lang="pt-PT" b="1">
                <a:effectLst/>
                <a:latin typeface="Abadi" panose="020B0604020104020204" pitchFamily="34" charset="0"/>
              </a:rPr>
              <a:t>4.4 Validação do modelo com interrogações do utilizador</a:t>
            </a:r>
            <a:endParaRPr lang="pt-PT" b="1"/>
          </a:p>
        </p:txBody>
      </p:sp>
      <p:sp>
        <p:nvSpPr>
          <p:cNvPr id="2090" name="Rectangle 2056">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Posição de Conteúdo 2">
            <a:extLst>
              <a:ext uri="{FF2B5EF4-FFF2-40B4-BE49-F238E27FC236}">
                <a16:creationId xmlns:a16="http://schemas.microsoft.com/office/drawing/2014/main" id="{E707081E-BE50-BDA3-7183-3E4B72C99A69}"/>
              </a:ext>
            </a:extLst>
          </p:cNvPr>
          <p:cNvSpPr>
            <a:spLocks noGrp="1"/>
          </p:cNvSpPr>
          <p:nvPr>
            <p:ph idx="1"/>
          </p:nvPr>
        </p:nvSpPr>
        <p:spPr>
          <a:xfrm>
            <a:off x="649224" y="2133600"/>
            <a:ext cx="6574535" cy="3759253"/>
          </a:xfrm>
        </p:spPr>
        <p:txBody>
          <a:bodyPr>
            <a:normAutofit/>
          </a:bodyPr>
          <a:lstStyle/>
          <a:p>
            <a:r>
              <a:rPr lang="pt-PT" dirty="0"/>
              <a:t>Depois da equipa terminar a elaboração do esquema lógico, verificamos com a staff da empresa os requisitos impostos anteriormente agora no modelo lógico e alguns exemplos de instruções que poderiam necessitar.</a:t>
            </a:r>
          </a:p>
          <a:p>
            <a:r>
              <a:rPr lang="pt-PT" dirty="0"/>
              <a:t>O modelo lógico acabou por satisfazer as necessidades da empresa e a equipa de implementação do sistema de base de dados pode avançar para a fase de criação da base de dados</a:t>
            </a:r>
          </a:p>
        </p:txBody>
      </p:sp>
      <p:pic>
        <p:nvPicPr>
          <p:cNvPr id="2050" name="Picture 2">
            <a:extLst>
              <a:ext uri="{FF2B5EF4-FFF2-40B4-BE49-F238E27FC236}">
                <a16:creationId xmlns:a16="http://schemas.microsoft.com/office/drawing/2014/main" id="{7067F730-DE45-E9B5-8D2A-3A12C22853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73537" y="645106"/>
            <a:ext cx="3358557" cy="5247747"/>
          </a:xfrm>
          <a:prstGeom prst="rect">
            <a:avLst/>
          </a:prstGeom>
          <a:noFill/>
          <a:extLst>
            <a:ext uri="{909E8E84-426E-40DD-AFC4-6F175D3DCCD1}">
              <a14:hiddenFill xmlns:a14="http://schemas.microsoft.com/office/drawing/2010/main">
                <a:solidFill>
                  <a:srgbClr val="FFFFFF"/>
                </a:solidFill>
              </a14:hiddenFill>
            </a:ext>
          </a:extLst>
        </p:spPr>
      </p:pic>
      <p:sp>
        <p:nvSpPr>
          <p:cNvPr id="2059"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12169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10B638-D778-C4F1-F54F-08F221A07009}"/>
              </a:ext>
            </a:extLst>
          </p:cNvPr>
          <p:cNvSpPr>
            <a:spLocks noGrp="1"/>
          </p:cNvSpPr>
          <p:nvPr>
            <p:ph type="title"/>
          </p:nvPr>
        </p:nvSpPr>
        <p:spPr>
          <a:xfrm>
            <a:off x="1259893" y="3101093"/>
            <a:ext cx="2454052" cy="3029344"/>
          </a:xfrm>
        </p:spPr>
        <p:txBody>
          <a:bodyPr>
            <a:normAutofit/>
          </a:bodyPr>
          <a:lstStyle/>
          <a:p>
            <a:r>
              <a:rPr lang="pt-PT" sz="3200" b="1">
                <a:solidFill>
                  <a:schemeClr val="bg1"/>
                </a:solidFill>
                <a:effectLst>
                  <a:outerShdw blurRad="38100" dist="38100" dir="2700000" algn="tl">
                    <a:srgbClr val="000000">
                      <a:alpha val="43137"/>
                    </a:srgbClr>
                  </a:outerShdw>
                </a:effectLst>
              </a:rPr>
              <a:t>Trabalho futuro</a:t>
            </a:r>
          </a:p>
        </p:txBody>
      </p:sp>
      <p:sp>
        <p:nvSpPr>
          <p:cNvPr id="16"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7"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Marcador de Posição de Conteúdo 2">
            <a:extLst>
              <a:ext uri="{FF2B5EF4-FFF2-40B4-BE49-F238E27FC236}">
                <a16:creationId xmlns:a16="http://schemas.microsoft.com/office/drawing/2014/main" id="{157077EA-082D-4338-3AC7-4C1355FC9D69}"/>
              </a:ext>
            </a:extLst>
          </p:cNvPr>
          <p:cNvGraphicFramePr>
            <a:graphicFrameLocks noGrp="1"/>
          </p:cNvGraphicFramePr>
          <p:nvPr>
            <p:ph idx="1"/>
            <p:extLst>
              <p:ext uri="{D42A27DB-BD31-4B8C-83A1-F6EECF244321}">
                <p14:modId xmlns:p14="http://schemas.microsoft.com/office/powerpoint/2010/main" val="829379689"/>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1612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FCBF6-1DC0-52CB-C0E0-36771B3E845E}"/>
              </a:ext>
            </a:extLst>
          </p:cNvPr>
          <p:cNvSpPr>
            <a:spLocks noGrp="1"/>
          </p:cNvSpPr>
          <p:nvPr>
            <p:ph type="title"/>
          </p:nvPr>
        </p:nvSpPr>
        <p:spPr/>
        <p:txBody>
          <a:bodyPr/>
          <a:lstStyle/>
          <a:p>
            <a:r>
              <a:rPr lang="pt-PT" dirty="0"/>
              <a:t>Referências</a:t>
            </a:r>
          </a:p>
        </p:txBody>
      </p:sp>
      <p:sp>
        <p:nvSpPr>
          <p:cNvPr id="3" name="Marcador de Posição de Conteúdo 2">
            <a:extLst>
              <a:ext uri="{FF2B5EF4-FFF2-40B4-BE49-F238E27FC236}">
                <a16:creationId xmlns:a16="http://schemas.microsoft.com/office/drawing/2014/main" id="{AD73333B-5737-E4C0-7D88-446B62DCE808}"/>
              </a:ext>
            </a:extLst>
          </p:cNvPr>
          <p:cNvSpPr>
            <a:spLocks noGrp="1"/>
          </p:cNvSpPr>
          <p:nvPr>
            <p:ph idx="1"/>
          </p:nvPr>
        </p:nvSpPr>
        <p:spPr/>
        <p:txBody>
          <a:bodyPr/>
          <a:lstStyle/>
          <a:p>
            <a:r>
              <a:rPr lang="pt-PT" b="0" i="0" u="sng" dirty="0">
                <a:solidFill>
                  <a:srgbClr val="1155CC"/>
                </a:solidFill>
                <a:effectLst/>
                <a:latin typeface="Arial" panose="020B0604020202020204" pitchFamily="34" charset="0"/>
                <a:hlinkClick r:id="rId2"/>
              </a:rPr>
              <a:t>https://www.infarmed.pt/documents/15786/17838/Normas_Prescri%C3%A7%C3%A3o/bcd0b378-3b00-4ee0-9104-28d0db0b7872</a:t>
            </a:r>
            <a:br>
              <a:rPr lang="pt-PT" dirty="0"/>
            </a:br>
            <a:endParaRPr lang="pt-PT" dirty="0"/>
          </a:p>
          <a:p>
            <a:r>
              <a:rPr lang="pt-PT" b="0" i="0" u="sng" dirty="0">
                <a:solidFill>
                  <a:srgbClr val="1155CC"/>
                </a:solidFill>
                <a:effectLst/>
                <a:latin typeface="Arial" panose="020B0604020202020204" pitchFamily="34" charset="0"/>
                <a:hlinkClick r:id="rId3"/>
              </a:rPr>
              <a:t>https://www.farmaciaemcasa.pt/</a:t>
            </a:r>
            <a:br>
              <a:rPr lang="pt-PT" dirty="0"/>
            </a:br>
            <a:endParaRPr lang="pt-PT" dirty="0"/>
          </a:p>
          <a:p>
            <a:r>
              <a:rPr lang="pt-PT" b="0" i="0" u="sng" dirty="0">
                <a:solidFill>
                  <a:srgbClr val="1155CC"/>
                </a:solidFill>
                <a:effectLst/>
                <a:latin typeface="Arial" panose="020B0604020202020204" pitchFamily="34" charset="0"/>
                <a:hlinkClick r:id="rId4"/>
              </a:rPr>
              <a:t>https://www.tive.com/blog/pharmaceutical-transport-best-practices-for-shippers-to-know</a:t>
            </a:r>
            <a:br>
              <a:rPr lang="pt-PT" dirty="0"/>
            </a:br>
            <a:endParaRPr lang="pt-PT" dirty="0"/>
          </a:p>
          <a:p>
            <a:endParaRPr lang="pt-PT" dirty="0"/>
          </a:p>
        </p:txBody>
      </p:sp>
    </p:spTree>
    <p:extLst>
      <p:ext uri="{BB962C8B-B14F-4D97-AF65-F5344CB8AC3E}">
        <p14:creationId xmlns:p14="http://schemas.microsoft.com/office/powerpoint/2010/main" val="54041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508791-D7E1-A643-66E5-6CA6E4D77294}"/>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1.1 Fundamentação do Sistema</a:t>
            </a:r>
            <a:endParaRPr lang="pt-PT" dirty="0">
              <a:solidFill>
                <a:schemeClr val="tx1"/>
              </a:solidFill>
            </a:endParaRPr>
          </a:p>
        </p:txBody>
      </p:sp>
      <p:sp>
        <p:nvSpPr>
          <p:cNvPr id="3" name="Marcador de Posição de Conteúdo 2">
            <a:extLst>
              <a:ext uri="{FF2B5EF4-FFF2-40B4-BE49-F238E27FC236}">
                <a16:creationId xmlns:a16="http://schemas.microsoft.com/office/drawing/2014/main" id="{E47513CD-79F6-8C1C-EADC-7DFAD4ECD555}"/>
              </a:ext>
            </a:extLst>
          </p:cNvPr>
          <p:cNvSpPr>
            <a:spLocks noGrp="1"/>
          </p:cNvSpPr>
          <p:nvPr>
            <p:ph idx="1"/>
          </p:nvPr>
        </p:nvSpPr>
        <p:spPr/>
        <p:txBody>
          <a:bodyPr>
            <a:normAutofit fontScale="92500" lnSpcReduction="10000"/>
          </a:bodyPr>
          <a:lstStyle/>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O fundador e chefe executivo da empresa “Saúde Monádica” decidiu informatizar o seu sistema de registos, anteriormente puramente analógico, para melhor responder à nova escala que o negócio tomou.</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“Dr. Bernardo” considera ser necessário uma base de dados para cada armazém, com a possibilidade de adicionar armazéns no futuro. Por um lado, cada um dos armazéns tem de ser capaz de gerir o seu </a:t>
            </a:r>
            <a:r>
              <a:rPr lang="pt-PT" sz="1800" b="1" i="1" u="none" strike="noStrike" dirty="0">
                <a:solidFill>
                  <a:srgbClr val="000000"/>
                </a:solidFill>
                <a:effectLst/>
                <a:latin typeface="Arial" panose="020B0604020202020204" pitchFamily="34" charset="0"/>
              </a:rPr>
              <a:t>stock</a:t>
            </a:r>
            <a:r>
              <a:rPr lang="pt-PT" sz="1800" b="1" i="0" u="none" strike="noStrike" dirty="0">
                <a:solidFill>
                  <a:srgbClr val="000000"/>
                </a:solidFill>
                <a:effectLst/>
                <a:latin typeface="Arial" panose="020B0604020202020204" pitchFamily="34" charset="0"/>
              </a:rPr>
              <a:t>. Por outro lado, nos casos em que faltem recursos, deverá ser possível aceder ao que se encontra disponível nos outros armazéns. Um dos motivos que o levou a tomar esta decisão foi o facto de se ter tornado complexo controlar os trajetos dos seus funcionários, como no combustível gasto e na organização dos estafetas, o que acabava por levar a prejuízos de </a:t>
            </a:r>
            <a:r>
              <a:rPr lang="pt-PT" b="1" dirty="0">
                <a:solidFill>
                  <a:srgbClr val="000000"/>
                </a:solidFill>
                <a:latin typeface="Arial" panose="020B0604020202020204" pitchFamily="34" charset="0"/>
              </a:rPr>
              <a:t>5</a:t>
            </a:r>
            <a:r>
              <a:rPr lang="pt-PT" sz="1800" b="1" i="0" u="none" strike="noStrike" dirty="0">
                <a:solidFill>
                  <a:srgbClr val="000000"/>
                </a:solidFill>
                <a:effectLst/>
                <a:latin typeface="Arial" panose="020B0604020202020204" pitchFamily="34" charset="0"/>
              </a:rPr>
              <a:t>% e a atrasos.</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 segurança do material também é uma das justificações para o investimento, já que gerir diversos armazéns com um número crescente de produtos implica uma forma sistemática de relacionar veículos com as capacidades de transporte destes, tal com as diferentes habilitações dos seus funcionários.</a:t>
            </a:r>
            <a:endParaRPr lang="pt-PT" b="1" dirty="0">
              <a:effectLst/>
            </a:endParaRPr>
          </a:p>
        </p:txBody>
      </p:sp>
    </p:spTree>
    <p:extLst>
      <p:ext uri="{BB962C8B-B14F-4D97-AF65-F5344CB8AC3E}">
        <p14:creationId xmlns:p14="http://schemas.microsoft.com/office/powerpoint/2010/main" val="418089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670E9-FCA4-C1B2-795F-E9EBB66C75CD}"/>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1.2 Motivação e Objetivos do Trabalho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66138FC1-BE11-D951-2C9A-20E9B1B9E2DA}"/>
              </a:ext>
            </a:extLst>
          </p:cNvPr>
          <p:cNvSpPr>
            <a:spLocks noGrp="1"/>
          </p:cNvSpPr>
          <p:nvPr>
            <p:ph idx="1"/>
          </p:nvPr>
        </p:nvSpPr>
        <p:spPr>
          <a:xfrm>
            <a:off x="1141412" y="2249486"/>
            <a:ext cx="9905999" cy="3864235"/>
          </a:xfrm>
        </p:spPr>
        <p:txBody>
          <a:bodyPr>
            <a:normAutofit fontScale="92500" lnSpcReduction="10000"/>
          </a:bodyPr>
          <a:lstStyle/>
          <a:p>
            <a:pPr marL="0" indent="0" algn="just" rtl="0">
              <a:spcBef>
                <a:spcPts val="0"/>
              </a:spcBef>
              <a:spcAft>
                <a:spcPts val="0"/>
              </a:spcAft>
              <a:buNone/>
            </a:pPr>
            <a:r>
              <a:rPr lang="pt-PT" sz="1800" b="0" i="0" u="none" strike="noStrike" dirty="0">
                <a:solidFill>
                  <a:srgbClr val="000000"/>
                </a:solidFill>
                <a:effectLst/>
                <a:latin typeface="Arial" panose="020B0604020202020204" pitchFamily="34" charset="0"/>
              </a:rPr>
              <a:t>O Dr. Bernardo, com a experiência de gerir um serviço de entregas analógico, definiu, juntamente com a sua filha, mestre em Marketing Digital, objetivos que a implementação do sistema de base de dados pretendido deve alcançar, nomeadamente:</a:t>
            </a:r>
            <a:endParaRPr lang="pt-PT" dirty="0">
              <a:effectLst/>
            </a:endParaRP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Organizar </a:t>
            </a:r>
            <a:r>
              <a:rPr lang="pt-PT" sz="1800" b="1" i="0" u="none" strike="noStrike" dirty="0">
                <a:solidFill>
                  <a:srgbClr val="000000"/>
                </a:solidFill>
                <a:effectLst/>
                <a:latin typeface="Arial" panose="020B0604020202020204" pitchFamily="34" charset="0"/>
              </a:rPr>
              <a:t>todos</a:t>
            </a:r>
            <a:r>
              <a:rPr lang="pt-PT" sz="1800" b="0" i="0" u="none" strike="noStrike" dirty="0">
                <a:solidFill>
                  <a:srgbClr val="000000"/>
                </a:solidFill>
                <a:effectLst/>
                <a:latin typeface="Arial" panose="020B0604020202020204" pitchFamily="34" charset="0"/>
              </a:rPr>
              <a:t> os </a:t>
            </a:r>
            <a:r>
              <a:rPr lang="pt-PT" sz="1800" b="1" i="0" u="none" strike="noStrike" dirty="0">
                <a:solidFill>
                  <a:srgbClr val="000000"/>
                </a:solidFill>
                <a:effectLst/>
                <a:latin typeface="Arial" panose="020B0604020202020204" pitchFamily="34" charset="0"/>
              </a:rPr>
              <a:t>recursos humanos</a:t>
            </a:r>
            <a:r>
              <a:rPr lang="pt-PT" sz="1800" b="0" i="0" u="none" strike="noStrike" dirty="0">
                <a:solidFill>
                  <a:srgbClr val="000000"/>
                </a:solidFill>
                <a:effectLst/>
                <a:latin typeface="Arial" panose="020B0604020202020204" pitchFamily="34" charset="0"/>
              </a:rPr>
              <a:t>, especialmente os </a:t>
            </a:r>
            <a:r>
              <a:rPr lang="pt-PT" sz="1800" b="1" i="0" u="none" strike="noStrike" dirty="0">
                <a:solidFill>
                  <a:srgbClr val="000000"/>
                </a:solidFill>
                <a:effectLst/>
                <a:latin typeface="Arial" panose="020B0604020202020204" pitchFamily="34" charset="0"/>
              </a:rPr>
              <a:t>estafetas </a:t>
            </a:r>
            <a:r>
              <a:rPr lang="pt-PT" sz="1800" b="0" i="0" u="none" strike="noStrike" dirty="0">
                <a:solidFill>
                  <a:srgbClr val="000000"/>
                </a:solidFill>
                <a:effectLst/>
                <a:latin typeface="Arial" panose="020B0604020202020204" pitchFamily="34" charset="0"/>
              </a:rPr>
              <a:t>e a sua </a:t>
            </a:r>
            <a:r>
              <a:rPr lang="pt-PT" sz="1800" b="1" i="0" u="none" strike="noStrike" dirty="0">
                <a:solidFill>
                  <a:srgbClr val="000000"/>
                </a:solidFill>
                <a:effectLst/>
                <a:latin typeface="Arial" panose="020B0604020202020204" pitchFamily="34" charset="0"/>
              </a:rPr>
              <a:t>eficiência</a:t>
            </a:r>
            <a:r>
              <a:rPr lang="pt-PT" sz="1800" b="0" i="0" u="none" strike="noStrike" dirty="0">
                <a:solidFill>
                  <a:srgbClr val="000000"/>
                </a:solidFill>
                <a:effectLst/>
                <a:latin typeface="Arial" panose="020B0604020202020204" pitchFamily="34" charset="0"/>
              </a:rPr>
              <a:t>, com notável importância no </a:t>
            </a:r>
            <a:r>
              <a:rPr lang="pt-PT" sz="1800" b="1" i="0" u="none" strike="noStrike" dirty="0">
                <a:solidFill>
                  <a:srgbClr val="000000"/>
                </a:solidFill>
                <a:effectLst/>
                <a:latin typeface="Arial" panose="020B0604020202020204" pitchFamily="34" charset="0"/>
              </a:rPr>
              <a:t>tempo </a:t>
            </a:r>
            <a:r>
              <a:rPr lang="pt-PT" sz="1800" b="0" i="0" u="none" strike="noStrike" dirty="0">
                <a:solidFill>
                  <a:srgbClr val="000000"/>
                </a:solidFill>
                <a:effectLst/>
                <a:latin typeface="Arial" panose="020B0604020202020204" pitchFamily="34" charset="0"/>
              </a:rPr>
              <a:t>de cada entrega.</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de todos as </a:t>
            </a:r>
            <a:r>
              <a:rPr lang="pt-PT" sz="1800" b="1" i="0" u="none" strike="noStrike" dirty="0">
                <a:solidFill>
                  <a:srgbClr val="000000"/>
                </a:solidFill>
                <a:effectLst/>
                <a:latin typeface="Arial" panose="020B0604020202020204" pitchFamily="34" charset="0"/>
              </a:rPr>
              <a:t>encomendas</a:t>
            </a:r>
            <a:r>
              <a:rPr lang="pt-PT" sz="1800" b="0" i="0" u="none" strike="noStrike" dirty="0">
                <a:solidFill>
                  <a:srgbClr val="000000"/>
                </a:solidFill>
                <a:effectLst/>
                <a:latin typeface="Arial" panose="020B0604020202020204" pitchFamily="34" charset="0"/>
              </a:rPr>
              <a:t>, sejam estes antigos ou futuros, tal como do </a:t>
            </a:r>
            <a:r>
              <a:rPr lang="pt-PT" sz="1800" b="1" i="0" u="none" strike="noStrike" dirty="0">
                <a:solidFill>
                  <a:srgbClr val="000000"/>
                </a:solidFill>
                <a:effectLst/>
                <a:latin typeface="Arial" panose="020B0604020202020204" pitchFamily="34" charset="0"/>
              </a:rPr>
              <a:t>stock </a:t>
            </a:r>
            <a:r>
              <a:rPr lang="pt-PT" sz="1800" b="0" i="0" u="none" strike="noStrike" dirty="0">
                <a:solidFill>
                  <a:srgbClr val="000000"/>
                </a:solidFill>
                <a:effectLst/>
                <a:latin typeface="Arial" panose="020B0604020202020204" pitchFamily="34" charset="0"/>
              </a:rPr>
              <a:t>utilizado para os satisfazer. Também conseguir registar a </a:t>
            </a:r>
            <a:r>
              <a:rPr lang="pt-PT" sz="1800" b="1" i="0" u="none" strike="noStrike" dirty="0">
                <a:solidFill>
                  <a:srgbClr val="000000"/>
                </a:solidFill>
                <a:effectLst/>
                <a:latin typeface="Arial" panose="020B0604020202020204" pitchFamily="34" charset="0"/>
              </a:rPr>
              <a:t>validação médica </a:t>
            </a:r>
            <a:r>
              <a:rPr lang="pt-PT" sz="1800" b="0" i="0" u="none" strike="noStrike" dirty="0">
                <a:solidFill>
                  <a:srgbClr val="000000"/>
                </a:solidFill>
                <a:effectLst/>
                <a:latin typeface="Arial" panose="020B0604020202020204" pitchFamily="34" charset="0"/>
              </a:rPr>
              <a:t>de cada uma, se necessário.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de todos os </a:t>
            </a:r>
            <a:r>
              <a:rPr lang="pt-PT" sz="1800" b="1" i="0" u="none" strike="noStrike" dirty="0">
                <a:solidFill>
                  <a:srgbClr val="000000"/>
                </a:solidFill>
                <a:effectLst/>
                <a:latin typeface="Arial" panose="020B0604020202020204" pitchFamily="34" charset="0"/>
              </a:rPr>
              <a:t>clientes</a:t>
            </a:r>
            <a:r>
              <a:rPr lang="pt-PT" sz="1800" b="0" i="0" u="none" strike="noStrike" dirty="0">
                <a:solidFill>
                  <a:srgbClr val="000000"/>
                </a:solidFill>
                <a:effectLst/>
                <a:latin typeface="Arial" panose="020B0604020202020204" pitchFamily="34" charset="0"/>
              </a:rPr>
              <a:t>, a partir do momento em que realizam qualquer encomenda, tal como todos os dados </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Organizar os </a:t>
            </a:r>
            <a:r>
              <a:rPr lang="pt-PT" sz="1800" b="1" i="0" u="none" strike="noStrike" dirty="0">
                <a:solidFill>
                  <a:srgbClr val="000000"/>
                </a:solidFill>
                <a:effectLst/>
                <a:latin typeface="Arial" panose="020B0604020202020204" pitchFamily="34" charset="0"/>
              </a:rPr>
              <a:t>percursos</a:t>
            </a:r>
            <a:r>
              <a:rPr lang="pt-PT" sz="1800" b="0" i="0" u="none" strike="noStrike" dirty="0">
                <a:solidFill>
                  <a:srgbClr val="000000"/>
                </a:solidFill>
                <a:effectLst/>
                <a:latin typeface="Arial" panose="020B0604020202020204" pitchFamily="34" charset="0"/>
              </a:rPr>
              <a:t> de entrega, como combinação de um número de encomendas realizadas, para possivelmente os otimizar. Deve também ser possível associar mais do que um funcionário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Atualizar a </a:t>
            </a:r>
            <a:r>
              <a:rPr lang="pt-PT" sz="1800" b="1" i="0" u="none" strike="noStrike" dirty="0">
                <a:solidFill>
                  <a:srgbClr val="000000"/>
                </a:solidFill>
                <a:effectLst/>
                <a:latin typeface="Arial" panose="020B0604020202020204" pitchFamily="34" charset="0"/>
              </a:rPr>
              <a:t>evolução</a:t>
            </a:r>
            <a:r>
              <a:rPr lang="pt-PT" sz="1800" b="0" i="0" u="none" strike="noStrike" dirty="0">
                <a:solidFill>
                  <a:srgbClr val="000000"/>
                </a:solidFill>
                <a:effectLst/>
                <a:latin typeface="Arial" panose="020B0604020202020204" pitchFamily="34" charset="0"/>
              </a:rPr>
              <a:t> do </a:t>
            </a:r>
            <a:r>
              <a:rPr lang="pt-PT" sz="1800" b="1" i="0" u="none" strike="noStrike" dirty="0">
                <a:solidFill>
                  <a:srgbClr val="000000"/>
                </a:solidFill>
                <a:effectLst/>
                <a:latin typeface="Arial" panose="020B0604020202020204" pitchFamily="34" charset="0"/>
              </a:rPr>
              <a:t>stock</a:t>
            </a:r>
            <a:r>
              <a:rPr lang="pt-PT" sz="1800" b="0" i="0" u="none" strike="noStrike" dirty="0">
                <a:solidFill>
                  <a:srgbClr val="000000"/>
                </a:solidFill>
                <a:effectLst/>
                <a:latin typeface="Arial" panose="020B0604020202020204" pitchFamily="34" charset="0"/>
              </a:rPr>
              <a:t>, de acordo com as compras feitas aos fornecedores e das entregas, para melhor detalhar as opções da empresa nessa frente.</a:t>
            </a:r>
          </a:p>
        </p:txBody>
      </p:sp>
    </p:spTree>
    <p:extLst>
      <p:ext uri="{BB962C8B-B14F-4D97-AF65-F5344CB8AC3E}">
        <p14:creationId xmlns:p14="http://schemas.microsoft.com/office/powerpoint/2010/main" val="142803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D0FFA95B-9328-8014-0DFA-95ECB2880338}"/>
              </a:ext>
            </a:extLst>
          </p:cNvPr>
          <p:cNvSpPr>
            <a:spLocks noGrp="1"/>
          </p:cNvSpPr>
          <p:nvPr>
            <p:ph idx="1"/>
          </p:nvPr>
        </p:nvSpPr>
        <p:spPr>
          <a:xfrm>
            <a:off x="1143000" y="1398290"/>
            <a:ext cx="9905999" cy="4887434"/>
          </a:xfrm>
        </p:spPr>
        <p:txBody>
          <a:bodyPr>
            <a:normAutofit fontScale="92500" lnSpcReduction="10000"/>
          </a:bodyPr>
          <a:lstStyle/>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Organizar os </a:t>
            </a:r>
            <a:r>
              <a:rPr lang="pt-PT" sz="2400" b="1" i="0" u="none" strike="noStrike" dirty="0">
                <a:solidFill>
                  <a:srgbClr val="000000"/>
                </a:solidFill>
                <a:effectLst/>
                <a:latin typeface="Arial" panose="020B0604020202020204" pitchFamily="34" charset="0"/>
              </a:rPr>
              <a:t>recursos </a:t>
            </a:r>
            <a:r>
              <a:rPr lang="pt-PT" sz="2400" b="0" i="0" u="none" strike="noStrike" dirty="0">
                <a:solidFill>
                  <a:srgbClr val="000000"/>
                </a:solidFill>
                <a:effectLst/>
                <a:latin typeface="Arial" panose="020B0604020202020204" pitchFamily="34" charset="0"/>
              </a:rPr>
              <a:t>materiais, tendo em conta as </a:t>
            </a:r>
            <a:r>
              <a:rPr lang="pt-PT" sz="2400" b="1" i="0" u="none" strike="noStrike" dirty="0">
                <a:solidFill>
                  <a:srgbClr val="000000"/>
                </a:solidFill>
                <a:effectLst/>
                <a:latin typeface="Arial" panose="020B0604020202020204" pitchFamily="34" charset="0"/>
              </a:rPr>
              <a:t>entregas agendadas</a:t>
            </a:r>
            <a:r>
              <a:rPr lang="pt-PT" sz="2400" b="0" i="0" u="none" strike="noStrike" dirty="0">
                <a:solidFill>
                  <a:srgbClr val="000000"/>
                </a:solidFill>
                <a:effectLst/>
                <a:latin typeface="Arial" panose="020B0604020202020204" pitchFamily="34" charset="0"/>
              </a:rPr>
              <a:t>, os materiais necessários e aqueles que têm em stock.</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Manter </a:t>
            </a:r>
            <a:r>
              <a:rPr lang="pt-PT" sz="2400" b="1" i="0" u="none" strike="noStrike" dirty="0">
                <a:solidFill>
                  <a:srgbClr val="000000"/>
                </a:solidFill>
                <a:effectLst/>
                <a:latin typeface="Arial" panose="020B0604020202020204" pitchFamily="34" charset="0"/>
              </a:rPr>
              <a:t>registo </a:t>
            </a:r>
            <a:r>
              <a:rPr lang="pt-PT" sz="2400" b="0" i="0" u="none" strike="noStrike" dirty="0">
                <a:solidFill>
                  <a:srgbClr val="000000"/>
                </a:solidFill>
                <a:effectLst/>
                <a:latin typeface="Arial" panose="020B0604020202020204" pitchFamily="34" charset="0"/>
              </a:rPr>
              <a:t>de todas as </a:t>
            </a:r>
            <a:r>
              <a:rPr lang="pt-PT" sz="2400" b="1" i="0" u="none" strike="noStrike" dirty="0">
                <a:solidFill>
                  <a:srgbClr val="000000"/>
                </a:solidFill>
                <a:effectLst/>
                <a:latin typeface="Arial" panose="020B0604020202020204" pitchFamily="34" charset="0"/>
              </a:rPr>
              <a:t>viaturas </a:t>
            </a:r>
            <a:r>
              <a:rPr lang="pt-PT" sz="2400" b="0" i="0" u="none" strike="noStrike" dirty="0">
                <a:solidFill>
                  <a:srgbClr val="000000"/>
                </a:solidFill>
                <a:effectLst/>
                <a:latin typeface="Arial" panose="020B0604020202020204" pitchFamily="34" charset="0"/>
              </a:rPr>
              <a:t>(antigas e futuras) e das suas </a:t>
            </a:r>
            <a:r>
              <a:rPr lang="pt-PT" sz="2400" b="1" i="0" u="none" strike="noStrike" dirty="0">
                <a:solidFill>
                  <a:srgbClr val="000000"/>
                </a:solidFill>
                <a:effectLst/>
                <a:latin typeface="Arial" panose="020B0604020202020204" pitchFamily="34" charset="0"/>
              </a:rPr>
              <a:t>especificações</a:t>
            </a:r>
            <a:r>
              <a:rPr lang="pt-PT" sz="2400" b="0" i="0" u="none" strike="noStrike" dirty="0">
                <a:solidFill>
                  <a:srgbClr val="000000"/>
                </a:solidFill>
                <a:effectLst/>
                <a:latin typeface="Arial" panose="020B0604020202020204" pitchFamily="34" charset="0"/>
              </a:rPr>
              <a:t>, para garantir que não ocorrem erros logísticos com a sua gestão. Por exemplo, a </a:t>
            </a:r>
            <a:r>
              <a:rPr lang="pt-PT" sz="2400" b="1" i="0" u="none" strike="noStrike" dirty="0">
                <a:solidFill>
                  <a:srgbClr val="000000"/>
                </a:solidFill>
                <a:effectLst/>
                <a:latin typeface="Arial" panose="020B0604020202020204" pitchFamily="34" charset="0"/>
              </a:rPr>
              <a:t>segurança do material</a:t>
            </a:r>
            <a:r>
              <a:rPr lang="pt-PT" sz="2400" b="0" i="0" u="none" strike="noStrike" dirty="0">
                <a:solidFill>
                  <a:srgbClr val="000000"/>
                </a:solidFill>
                <a:effectLst/>
                <a:latin typeface="Arial" panose="020B0604020202020204" pitchFamily="34" charset="0"/>
              </a:rPr>
              <a:t> e a</a:t>
            </a:r>
            <a:r>
              <a:rPr lang="pt-PT" sz="2400" b="1" i="0" u="none" strike="noStrike" dirty="0">
                <a:solidFill>
                  <a:srgbClr val="000000"/>
                </a:solidFill>
                <a:effectLst/>
                <a:latin typeface="Arial" panose="020B0604020202020204" pitchFamily="34" charset="0"/>
              </a:rPr>
              <a:t> condição operacional</a:t>
            </a:r>
            <a:r>
              <a:rPr lang="pt-PT" sz="2400" b="0" i="0" u="none" strike="noStrike" dirty="0">
                <a:solidFill>
                  <a:srgbClr val="000000"/>
                </a:solidFill>
                <a:effectLst/>
                <a:latin typeface="Arial" panose="020B0604020202020204" pitchFamily="34" charset="0"/>
              </a:rPr>
              <a:t> do veículo.</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Possibilitar que os funcionários marquem </a:t>
            </a:r>
            <a:r>
              <a:rPr lang="pt-PT" sz="2400" b="1" i="0" u="none" strike="noStrike" dirty="0">
                <a:solidFill>
                  <a:srgbClr val="000000"/>
                </a:solidFill>
                <a:effectLst/>
                <a:latin typeface="Arial" panose="020B0604020202020204" pitchFamily="34" charset="0"/>
              </a:rPr>
              <a:t>observações</a:t>
            </a:r>
            <a:r>
              <a:rPr lang="pt-PT" sz="2400" b="0" i="0" u="none" strike="noStrike" dirty="0">
                <a:solidFill>
                  <a:srgbClr val="000000"/>
                </a:solidFill>
                <a:effectLst/>
                <a:latin typeface="Arial" panose="020B0604020202020204" pitchFamily="34" charset="0"/>
              </a:rPr>
              <a:t>, principalmente no que concerne ao estado dos veículos, para evitar falhas.</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Manter um registo dos </a:t>
            </a:r>
            <a:r>
              <a:rPr lang="pt-PT" sz="2400" b="1" i="0" u="none" strike="noStrike" dirty="0">
                <a:solidFill>
                  <a:srgbClr val="000000"/>
                </a:solidFill>
                <a:effectLst/>
                <a:latin typeface="Arial" panose="020B0604020202020204" pitchFamily="34" charset="0"/>
              </a:rPr>
              <a:t>preços</a:t>
            </a:r>
            <a:r>
              <a:rPr lang="pt-PT" sz="2400" b="0" i="0" u="none" strike="noStrike" dirty="0">
                <a:solidFill>
                  <a:srgbClr val="000000"/>
                </a:solidFill>
                <a:effectLst/>
                <a:latin typeface="Arial" panose="020B0604020202020204" pitchFamily="34" charset="0"/>
              </a:rPr>
              <a:t> e das taxas de </a:t>
            </a:r>
            <a:r>
              <a:rPr lang="pt-PT" sz="2400" b="1" i="0" u="none" strike="noStrike" dirty="0">
                <a:solidFill>
                  <a:srgbClr val="000000"/>
                </a:solidFill>
                <a:effectLst/>
                <a:latin typeface="Arial" panose="020B0604020202020204" pitchFamily="34" charset="0"/>
              </a:rPr>
              <a:t>portes </a:t>
            </a:r>
            <a:r>
              <a:rPr lang="pt-PT" sz="2400" b="0" i="0" u="none" strike="noStrike" dirty="0">
                <a:solidFill>
                  <a:srgbClr val="000000"/>
                </a:solidFill>
                <a:effectLst/>
                <a:latin typeface="Arial" panose="020B0604020202020204" pitchFamily="34" charset="0"/>
              </a:rPr>
              <a:t>para cada </a:t>
            </a:r>
            <a:r>
              <a:rPr lang="pt-PT" sz="2400" b="1" i="0" u="none" strike="noStrike" dirty="0">
                <a:solidFill>
                  <a:srgbClr val="000000"/>
                </a:solidFill>
                <a:effectLst/>
                <a:latin typeface="Arial" panose="020B0604020202020204" pitchFamily="34" charset="0"/>
              </a:rPr>
              <a:t>material</a:t>
            </a:r>
            <a:r>
              <a:rPr lang="pt-PT" sz="2400" b="0" i="0" u="none" strike="noStrike" dirty="0">
                <a:solidFill>
                  <a:srgbClr val="000000"/>
                </a:solidFill>
                <a:effectLst/>
                <a:latin typeface="Arial" panose="020B0604020202020204" pitchFamily="34" charset="0"/>
              </a:rPr>
              <a:t>, dependendo do meio de transporte necessário (rapidez/segurança/quantidade), tal como a possibilidade de não cobrar portes a partir de certo valor.</a:t>
            </a:r>
          </a:p>
          <a:p>
            <a:pPr>
              <a:buFont typeface="Arial" panose="020B0604020202020204" pitchFamily="34" charset="0"/>
              <a:buChar char="•"/>
            </a:pPr>
            <a:r>
              <a:rPr lang="pt-PT" sz="2400" b="0" i="0" u="none" strike="noStrike" dirty="0">
                <a:solidFill>
                  <a:srgbClr val="000000"/>
                </a:solidFill>
                <a:effectLst/>
                <a:latin typeface="Arial" panose="020B0604020202020204" pitchFamily="34" charset="0"/>
              </a:rPr>
              <a:t>Possibilitar diferentes modos de </a:t>
            </a:r>
            <a:r>
              <a:rPr lang="pt-PT" sz="2400" b="1" i="0" u="none" strike="noStrike" dirty="0">
                <a:solidFill>
                  <a:srgbClr val="000000"/>
                </a:solidFill>
                <a:effectLst/>
                <a:latin typeface="Arial" panose="020B0604020202020204" pitchFamily="34" charset="0"/>
              </a:rPr>
              <a:t>entrega</a:t>
            </a:r>
            <a:r>
              <a:rPr lang="pt-PT" sz="2400" b="0" i="0" u="none" strike="noStrike" dirty="0">
                <a:solidFill>
                  <a:srgbClr val="000000"/>
                </a:solidFill>
                <a:effectLst/>
                <a:latin typeface="Arial" panose="020B0604020202020204" pitchFamily="34" charset="0"/>
              </a:rPr>
              <a:t>, de acordo com a </a:t>
            </a:r>
            <a:r>
              <a:rPr lang="pt-PT" sz="2400" b="1" i="0" u="none" strike="noStrike" dirty="0">
                <a:solidFill>
                  <a:srgbClr val="000000"/>
                </a:solidFill>
                <a:effectLst/>
                <a:latin typeface="Arial" panose="020B0604020202020204" pitchFamily="34" charset="0"/>
              </a:rPr>
              <a:t>rapidez (prioridade) pretendida</a:t>
            </a:r>
            <a:r>
              <a:rPr lang="pt-PT" sz="2400" dirty="0">
                <a:solidFill>
                  <a:srgbClr val="000000"/>
                </a:solidFill>
                <a:latin typeface="Arial" panose="020B0604020202020204" pitchFamily="34" charset="0"/>
              </a:rPr>
              <a:t>.</a:t>
            </a:r>
            <a:endParaRPr lang="pt-PT" b="1" dirty="0">
              <a:solidFill>
                <a:schemeClr val="bg1"/>
              </a:solidFill>
            </a:endParaRPr>
          </a:p>
          <a:p>
            <a:endParaRPr lang="pt-PT" dirty="0"/>
          </a:p>
        </p:txBody>
      </p:sp>
    </p:spTree>
    <p:extLst>
      <p:ext uri="{BB962C8B-B14F-4D97-AF65-F5344CB8AC3E}">
        <p14:creationId xmlns:p14="http://schemas.microsoft.com/office/powerpoint/2010/main" val="265527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B60D4-7ABB-835E-816F-FA1D5AD5836A}"/>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1.3 Análise da viabilidade do processo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C8A0CDAA-6F46-9F4F-076C-762B5F542F27}"/>
              </a:ext>
            </a:extLst>
          </p:cNvPr>
          <p:cNvSpPr>
            <a:spLocks noGrp="1"/>
          </p:cNvSpPr>
          <p:nvPr>
            <p:ph idx="1"/>
          </p:nvPr>
        </p:nvSpPr>
        <p:spPr/>
        <p:txBody>
          <a:bodyPr>
            <a:normAutofit fontScale="92500"/>
          </a:bodyPr>
          <a:lstStyle/>
          <a:p>
            <a:pPr marL="0" indent="0" algn="just" rtl="0">
              <a:spcBef>
                <a:spcPts val="0"/>
              </a:spcBef>
              <a:spcAft>
                <a:spcPts val="0"/>
              </a:spcAft>
              <a:buNone/>
            </a:pPr>
            <a:r>
              <a:rPr lang="pt-PT" sz="1800" b="0" i="0" u="none" strike="noStrike" dirty="0">
                <a:solidFill>
                  <a:srgbClr val="000000"/>
                </a:solidFill>
                <a:effectLst/>
                <a:latin typeface="Arial" panose="020B0604020202020204" pitchFamily="34" charset="0"/>
              </a:rPr>
              <a:t>Com uma maneira mais eficiente de registar e organizar os dados das suas entregas, o Dr. Bernardo acredita que conseguirá:</a:t>
            </a:r>
            <a:endParaRPr lang="pt-PT" dirty="0">
              <a:effectLst/>
            </a:endParaRP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 </a:t>
            </a:r>
            <a:r>
              <a:rPr lang="pt-PT" sz="1800" b="0" i="0" u="none" strike="noStrike" dirty="0">
                <a:solidFill>
                  <a:srgbClr val="000000"/>
                </a:solidFill>
                <a:effectLst/>
                <a:latin typeface="Arial" panose="020B0604020202020204" pitchFamily="34" charset="0"/>
              </a:rPr>
              <a:t>de todos os dados necessários para realizar entregas ótimas seguramente, como as </a:t>
            </a:r>
            <a:r>
              <a:rPr lang="pt-PT" sz="1800" b="1" i="0" u="none" strike="noStrike" dirty="0">
                <a:solidFill>
                  <a:srgbClr val="000000"/>
                </a:solidFill>
                <a:effectLst/>
                <a:latin typeface="Arial" panose="020B0604020202020204" pitchFamily="34" charset="0"/>
              </a:rPr>
              <a:t>qualificações automobilísticas </a:t>
            </a:r>
            <a:r>
              <a:rPr lang="pt-PT" sz="1800" b="0" i="0" u="none" strike="noStrike" dirty="0">
                <a:solidFill>
                  <a:srgbClr val="000000"/>
                </a:solidFill>
                <a:effectLst/>
                <a:latin typeface="Arial" panose="020B0604020202020204" pitchFamily="34" charset="0"/>
              </a:rPr>
              <a:t>e a </a:t>
            </a:r>
            <a:r>
              <a:rPr lang="pt-PT" sz="1800" b="1" i="0" u="none" strike="noStrike" dirty="0">
                <a:solidFill>
                  <a:srgbClr val="000000"/>
                </a:solidFill>
                <a:effectLst/>
                <a:latin typeface="Arial" panose="020B0604020202020204" pitchFamily="34" charset="0"/>
              </a:rPr>
              <a:t>eficiência</a:t>
            </a:r>
            <a:r>
              <a:rPr lang="pt-PT" sz="1800" b="0" i="0" u="none" strike="noStrike" dirty="0">
                <a:solidFill>
                  <a:srgbClr val="000000"/>
                </a:solidFill>
                <a:effectLst/>
                <a:latin typeface="Arial" panose="020B0604020202020204" pitchFamily="34" charset="0"/>
              </a:rPr>
              <a:t> dos </a:t>
            </a:r>
            <a:r>
              <a:rPr lang="pt-PT" sz="1800" b="1" i="0" u="none" strike="noStrike" dirty="0">
                <a:solidFill>
                  <a:srgbClr val="000000"/>
                </a:solidFill>
                <a:effectLst/>
                <a:latin typeface="Arial" panose="020B0604020202020204" pitchFamily="34" charset="0"/>
              </a:rPr>
              <a:t>trajetos</a:t>
            </a:r>
            <a:r>
              <a:rPr lang="pt-PT" sz="1800" b="0" i="0" u="none" strike="noStrike" dirty="0">
                <a:solidFill>
                  <a:srgbClr val="000000"/>
                </a:solidFill>
                <a:effectLst/>
                <a:latin typeface="Arial" panose="020B0604020202020204" pitchFamily="34" charset="0"/>
              </a:rPr>
              <a:t>.</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das tendências médicas e consumo de cada cliente, recolher esse tipo de dados a cada pedido, para futuramente poder traçar um perfil a partir dessa estatística.</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Garantir que todos os </a:t>
            </a:r>
            <a:r>
              <a:rPr lang="pt-PT" sz="1800" b="1" i="0" u="none" strike="noStrike" dirty="0">
                <a:solidFill>
                  <a:srgbClr val="000000"/>
                </a:solidFill>
                <a:effectLst/>
                <a:latin typeface="Arial" panose="020B0604020202020204" pitchFamily="34" charset="0"/>
              </a:rPr>
              <a:t>veículos </a:t>
            </a:r>
            <a:r>
              <a:rPr lang="pt-PT" sz="1800" b="0" i="0" u="none" strike="noStrike" dirty="0">
                <a:solidFill>
                  <a:srgbClr val="000000"/>
                </a:solidFill>
                <a:effectLst/>
                <a:latin typeface="Arial" panose="020B0604020202020204" pitchFamily="34" charset="0"/>
              </a:rPr>
              <a:t>que não estejam </a:t>
            </a:r>
            <a:r>
              <a:rPr lang="pt-PT" sz="1800" b="1" i="0" u="none" strike="noStrike" dirty="0">
                <a:solidFill>
                  <a:srgbClr val="000000"/>
                </a:solidFill>
                <a:effectLst/>
                <a:latin typeface="Arial" panose="020B0604020202020204" pitchFamily="34" charset="0"/>
              </a:rPr>
              <a:t>operacionais</a:t>
            </a:r>
            <a:r>
              <a:rPr lang="pt-PT" sz="1800" b="0" i="0" u="none" strike="noStrike" dirty="0">
                <a:solidFill>
                  <a:srgbClr val="000000"/>
                </a:solidFill>
                <a:effectLst/>
                <a:latin typeface="Arial" panose="020B0604020202020204" pitchFamily="34" charset="0"/>
              </a:rPr>
              <a:t> sejam facilmente registados como tal, seja pelo </a:t>
            </a:r>
            <a:r>
              <a:rPr lang="pt-PT" sz="1800" b="1" i="0" u="none" strike="noStrike" dirty="0">
                <a:solidFill>
                  <a:srgbClr val="000000"/>
                </a:solidFill>
                <a:effectLst/>
                <a:latin typeface="Arial" panose="020B0604020202020204" pitchFamily="34" charset="0"/>
              </a:rPr>
              <a:t>estado </a:t>
            </a:r>
            <a:r>
              <a:rPr lang="pt-PT" sz="1800" b="0" i="0" u="none" strike="noStrike" dirty="0">
                <a:solidFill>
                  <a:srgbClr val="000000"/>
                </a:solidFill>
                <a:effectLst/>
                <a:latin typeface="Arial" panose="020B0604020202020204" pitchFamily="34" charset="0"/>
              </a:rPr>
              <a:t>ou por </a:t>
            </a:r>
            <a:r>
              <a:rPr lang="pt-PT" sz="1800" b="1" i="0" u="none" strike="noStrike" dirty="0">
                <a:solidFill>
                  <a:srgbClr val="000000"/>
                </a:solidFill>
                <a:effectLst/>
                <a:latin typeface="Arial" panose="020B0604020202020204" pitchFamily="34" charset="0"/>
              </a:rPr>
              <a:t>observações </a:t>
            </a:r>
            <a:r>
              <a:rPr lang="pt-PT" sz="1800" b="0" i="0" u="none" strike="noStrike" dirty="0">
                <a:solidFill>
                  <a:srgbClr val="000000"/>
                </a:solidFill>
                <a:effectLst/>
                <a:latin typeface="Arial" panose="020B0604020202020204" pitchFamily="34" charset="0"/>
              </a:rPr>
              <a:t>dos próprios funcionários.</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Relacionar eficazmente as encomendas e os percursos que as cumpriram, tal como o(s) funcionário(s) e o veículo envolvido.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Garantir a segurança do material entregue, tal como, se necessário, a sua entrega em tempo útil.</a:t>
            </a:r>
          </a:p>
          <a:p>
            <a:pPr algn="just" rtl="0" fontAlgn="base">
              <a:spcBef>
                <a:spcPts val="0"/>
              </a:spcBef>
              <a:spcAft>
                <a:spcPts val="0"/>
              </a:spcAft>
              <a:buFont typeface="Arial" panose="020B0604020202020204" pitchFamily="34" charset="0"/>
              <a:buChar char="•"/>
            </a:pPr>
            <a:r>
              <a:rPr lang="pt-PT" dirty="0">
                <a:solidFill>
                  <a:srgbClr val="000000"/>
                </a:solidFill>
                <a:latin typeface="Arial" panose="020B0604020202020204" pitchFamily="34" charset="0"/>
              </a:rPr>
              <a:t>Manutenção do stock e das entidades que o fornecem.</a:t>
            </a:r>
            <a:endParaRPr lang="pt-PT" sz="1800" b="0" i="0" u="none" strike="noStrike" dirty="0">
              <a:solidFill>
                <a:srgbClr val="000000"/>
              </a:solidFill>
              <a:effectLst/>
              <a:latin typeface="Arial" panose="020B0604020202020204" pitchFamily="34" charset="0"/>
            </a:endParaRPr>
          </a:p>
          <a:p>
            <a:endParaRPr lang="pt-PT" dirty="0"/>
          </a:p>
        </p:txBody>
      </p:sp>
    </p:spTree>
    <p:extLst>
      <p:ext uri="{BB962C8B-B14F-4D97-AF65-F5344CB8AC3E}">
        <p14:creationId xmlns:p14="http://schemas.microsoft.com/office/powerpoint/2010/main" val="2076017688"/>
      </p:ext>
    </p:extLst>
  </p:cSld>
  <p:clrMapOvr>
    <a:masterClrMapping/>
  </p:clrMapOvr>
</p:sld>
</file>

<file path=ppt/theme/theme1.xml><?xml version="1.0" encoding="utf-8"?>
<a:theme xmlns:a="http://schemas.openxmlformats.org/drawingml/2006/main" name="Haste">
  <a:themeElements>
    <a:clrScheme name="Hast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Hast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aste">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425</TotalTime>
  <Words>3120</Words>
  <Application>Microsoft Office PowerPoint</Application>
  <PresentationFormat>Ecrã Panorâmico</PresentationFormat>
  <Paragraphs>222</Paragraphs>
  <Slides>55</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55</vt:i4>
      </vt:variant>
    </vt:vector>
  </HeadingPairs>
  <TitlesOfParts>
    <vt:vector size="61" baseType="lpstr">
      <vt:lpstr>Abadi</vt:lpstr>
      <vt:lpstr>Arial</vt:lpstr>
      <vt:lpstr>Century Gothic</vt:lpstr>
      <vt:lpstr>Whitney</vt:lpstr>
      <vt:lpstr>Wingdings 3</vt:lpstr>
      <vt:lpstr>Haste</vt:lpstr>
      <vt:lpstr>Base de Dados Apresentação</vt:lpstr>
      <vt:lpstr>Índice</vt:lpstr>
      <vt:lpstr>Índice</vt:lpstr>
      <vt:lpstr>1. Definição do Sistema</vt:lpstr>
      <vt:lpstr>1.1 Contexto de aplicação </vt:lpstr>
      <vt:lpstr>1.1 Fundamentação do Sistema</vt:lpstr>
      <vt:lpstr>1.2 Motivação e Objetivos do Trabalho</vt:lpstr>
      <vt:lpstr>Apresentação do PowerPoint</vt:lpstr>
      <vt:lpstr>1.3 Análise da viabilidade do processo</vt:lpstr>
      <vt:lpstr>1.4 Recursos e Equipa de Trabalho</vt:lpstr>
      <vt:lpstr>1.5 Plano de Execução do Projeto</vt:lpstr>
      <vt:lpstr>2. Levantamento e Análise de Requisitos</vt:lpstr>
      <vt:lpstr>2.1 Método de levantamento e de análise de requisitos adotado</vt:lpstr>
      <vt:lpstr>2.2 Organização dos requisitos levantados</vt:lpstr>
      <vt:lpstr>Apresentação do PowerPoint</vt:lpstr>
      <vt:lpstr>Apresentação do PowerPoint</vt:lpstr>
      <vt:lpstr>Apresentação do PowerPoint</vt:lpstr>
      <vt:lpstr>2.3 Análise e validação geral dos requisitos</vt:lpstr>
      <vt:lpstr>3. Modelação Conceptual</vt:lpstr>
      <vt:lpstr>3.1 Apresentação da abordagem de modelação realizada</vt:lpstr>
      <vt:lpstr>3.2 Identificação e caracterização das entidades </vt:lpstr>
      <vt:lpstr>Apresentação do PowerPoint</vt:lpstr>
      <vt:lpstr>Apresentação do PowerPoint</vt:lpstr>
      <vt:lpstr>Apresentação do PowerPoint</vt:lpstr>
      <vt:lpstr>3.3 Identificação e caracterização dos relacionamentos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3.4 Identificação e caracterização da associação dos atributos com as entidades e relacionamentos.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3.5 Apresentação e explicação do diagrama ER produzido</vt:lpstr>
      <vt:lpstr>Apresentação do PowerPoint</vt:lpstr>
      <vt:lpstr>4. Modelação Lógica</vt:lpstr>
      <vt:lpstr>4.1 Construção e validação do modelo de dados lógico</vt:lpstr>
      <vt:lpstr>4.2 Normalização de Dados</vt:lpstr>
      <vt:lpstr>4.3 Apresentação e explicação do modelo lógico produzido</vt:lpstr>
      <vt:lpstr>Apresentação do PowerPoint</vt:lpstr>
      <vt:lpstr>Apresentação do PowerPoint</vt:lpstr>
      <vt:lpstr>4.4 Validação do modelo com interrogações do utilizador</vt:lpstr>
      <vt:lpstr>Trabalho futuro</vt:lpstr>
      <vt:lpstr>Referências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Alegre Pinto</dc:creator>
  <cp:lastModifiedBy>Paulo André Alegre Pinto</cp:lastModifiedBy>
  <cp:revision>20</cp:revision>
  <dcterms:created xsi:type="dcterms:W3CDTF">2022-11-20T15:57:18Z</dcterms:created>
  <dcterms:modified xsi:type="dcterms:W3CDTF">2022-11-21T10:58:54Z</dcterms:modified>
</cp:coreProperties>
</file>