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4" r:id="rId16"/>
    <p:sldId id="305" r:id="rId17"/>
    <p:sldId id="306" r:id="rId18"/>
    <p:sldId id="269" r:id="rId19"/>
    <p:sldId id="270" r:id="rId20"/>
    <p:sldId id="271" r:id="rId21"/>
    <p:sldId id="272" r:id="rId22"/>
    <p:sldId id="285" r:id="rId23"/>
    <p:sldId id="287" r:id="rId24"/>
    <p:sldId id="289" r:id="rId25"/>
    <p:sldId id="275" r:id="rId26"/>
    <p:sldId id="313" r:id="rId27"/>
    <p:sldId id="311" r:id="rId28"/>
    <p:sldId id="315" r:id="rId29"/>
    <p:sldId id="317" r:id="rId30"/>
    <p:sldId id="316" r:id="rId31"/>
    <p:sldId id="318" r:id="rId32"/>
    <p:sldId id="319" r:id="rId33"/>
    <p:sldId id="276" r:id="rId34"/>
    <p:sldId id="290" r:id="rId35"/>
    <p:sldId id="291" r:id="rId36"/>
    <p:sldId id="292" r:id="rId37"/>
    <p:sldId id="293" r:id="rId38"/>
    <p:sldId id="294" r:id="rId39"/>
    <p:sldId id="295" r:id="rId40"/>
    <p:sldId id="296" r:id="rId41"/>
    <p:sldId id="297" r:id="rId42"/>
    <p:sldId id="298" r:id="rId43"/>
    <p:sldId id="299" r:id="rId44"/>
    <p:sldId id="300" r:id="rId45"/>
    <p:sldId id="277" r:id="rId46"/>
    <p:sldId id="307" r:id="rId47"/>
    <p:sldId id="278" r:id="rId48"/>
    <p:sldId id="279" r:id="rId49"/>
    <p:sldId id="280" r:id="rId50"/>
    <p:sldId id="281" r:id="rId51"/>
    <p:sldId id="308" r:id="rId52"/>
    <p:sldId id="309" r:id="rId53"/>
    <p:sldId id="282" r:id="rId54"/>
    <p:sldId id="310" r:id="rId55"/>
    <p:sldId id="30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CB75B-1D36-4CA1-B79D-0F29086A81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181FFA-924B-4FDF-B06E-7033DC297C71}">
      <dgm:prSet/>
      <dgm:spPr/>
      <dgm:t>
        <a:bodyPr/>
        <a:lstStyle/>
        <a:p>
          <a:r>
            <a:rPr lang="pt-PT"/>
            <a:t>Implementar entregas rotineiras</a:t>
          </a:r>
          <a:endParaRPr lang="en-US"/>
        </a:p>
      </dgm:t>
    </dgm:pt>
    <dgm:pt modelId="{FA2F7EB2-B78B-493A-B0C3-E58DA6F8A9E2}" type="parTrans" cxnId="{4798C6F4-2D76-418D-9227-6C43A1790B81}">
      <dgm:prSet/>
      <dgm:spPr/>
      <dgm:t>
        <a:bodyPr/>
        <a:lstStyle/>
        <a:p>
          <a:endParaRPr lang="en-US"/>
        </a:p>
      </dgm:t>
    </dgm:pt>
    <dgm:pt modelId="{F3315DFB-1E8D-4054-9CFC-FD3A00B2E798}" type="sibTrans" cxnId="{4798C6F4-2D76-418D-9227-6C43A1790B81}">
      <dgm:prSet/>
      <dgm:spPr/>
      <dgm:t>
        <a:bodyPr/>
        <a:lstStyle/>
        <a:p>
          <a:endParaRPr lang="en-US"/>
        </a:p>
      </dgm:t>
    </dgm:pt>
    <dgm:pt modelId="{5EB54148-FAA6-47CD-AF6A-4B05E0CBF044}">
      <dgm:prSet/>
      <dgm:spPr/>
      <dgm:t>
        <a:bodyPr/>
        <a:lstStyle/>
        <a:p>
          <a:r>
            <a:rPr lang="pt-PT"/>
            <a:t>Criar um diagrama de Gantt para organização do trabalho</a:t>
          </a:r>
          <a:endParaRPr lang="en-US"/>
        </a:p>
      </dgm:t>
    </dgm:pt>
    <dgm:pt modelId="{5FF200AE-9599-457A-ABD4-848C483AE12F}" type="parTrans" cxnId="{2D08BBA3-0C32-4CD3-81F6-EF30EF52F5B0}">
      <dgm:prSet/>
      <dgm:spPr/>
      <dgm:t>
        <a:bodyPr/>
        <a:lstStyle/>
        <a:p>
          <a:endParaRPr lang="en-US"/>
        </a:p>
      </dgm:t>
    </dgm:pt>
    <dgm:pt modelId="{ECA266F8-1534-4C8E-8BE3-BFC3096FFFE3}" type="sibTrans" cxnId="{2D08BBA3-0C32-4CD3-81F6-EF30EF52F5B0}">
      <dgm:prSet/>
      <dgm:spPr/>
      <dgm:t>
        <a:bodyPr/>
        <a:lstStyle/>
        <a:p>
          <a:endParaRPr lang="en-US"/>
        </a:p>
      </dgm:t>
    </dgm:pt>
    <dgm:pt modelId="{3761C063-8FF3-4098-B27E-4A7767AE7C78}">
      <dgm:prSet/>
      <dgm:spPr/>
      <dgm:t>
        <a:bodyPr/>
        <a:lstStyle/>
        <a:p>
          <a:r>
            <a:rPr lang="pt-PT" dirty="0"/>
            <a:t>Ponderar a existência de uma entidade “armazém”  </a:t>
          </a:r>
          <a:endParaRPr lang="en-US" dirty="0"/>
        </a:p>
      </dgm:t>
    </dgm:pt>
    <dgm:pt modelId="{00672C2E-B9BD-46A0-8E47-347D0EAD159D}" type="parTrans" cxnId="{09630220-6FD7-48D4-869D-E753070ED309}">
      <dgm:prSet/>
      <dgm:spPr/>
      <dgm:t>
        <a:bodyPr/>
        <a:lstStyle/>
        <a:p>
          <a:endParaRPr lang="en-US"/>
        </a:p>
      </dgm:t>
    </dgm:pt>
    <dgm:pt modelId="{9BA5352F-11C5-4CB1-AC39-6DD63DA35934}" type="sibTrans" cxnId="{09630220-6FD7-48D4-869D-E753070ED309}">
      <dgm:prSet/>
      <dgm:spPr/>
      <dgm:t>
        <a:bodyPr/>
        <a:lstStyle/>
        <a:p>
          <a:endParaRPr lang="en-US"/>
        </a:p>
      </dgm:t>
    </dgm:pt>
    <dgm:pt modelId="{C02FA5DF-0B5B-4085-8FA1-392F05BBA554}" type="pres">
      <dgm:prSet presAssocID="{2E5CB75B-1D36-4CA1-B79D-0F29086A81DD}" presName="root" presStyleCnt="0">
        <dgm:presLayoutVars>
          <dgm:dir/>
          <dgm:resizeHandles val="exact"/>
        </dgm:presLayoutVars>
      </dgm:prSet>
      <dgm:spPr/>
    </dgm:pt>
    <dgm:pt modelId="{B872E5A3-2F5A-4FC8-B1DB-3B5538519A4B}" type="pres">
      <dgm:prSet presAssocID="{7D181FFA-924B-4FDF-B06E-7033DC297C71}" presName="compNode" presStyleCnt="0"/>
      <dgm:spPr/>
    </dgm:pt>
    <dgm:pt modelId="{4B3343BD-5327-4226-B20D-640F4DE6E11E}" type="pres">
      <dgm:prSet presAssocID="{7D181FFA-924B-4FDF-B06E-7033DC297C71}" presName="bgRect" presStyleLbl="bgShp" presStyleIdx="0" presStyleCnt="3"/>
      <dgm:spPr/>
    </dgm:pt>
    <dgm:pt modelId="{ED83B77E-D51D-40CD-A00E-E1E62AA236B5}" type="pres">
      <dgm:prSet presAssocID="{7D181FFA-924B-4FDF-B06E-7033DC297C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ção"/>
        </a:ext>
      </dgm:extLst>
    </dgm:pt>
    <dgm:pt modelId="{46C97BEF-448F-4A0A-B311-8B42681029AF}" type="pres">
      <dgm:prSet presAssocID="{7D181FFA-924B-4FDF-B06E-7033DC297C71}" presName="spaceRect" presStyleCnt="0"/>
      <dgm:spPr/>
    </dgm:pt>
    <dgm:pt modelId="{76A68047-A8D8-4EF5-8B91-6927E17CDB7E}" type="pres">
      <dgm:prSet presAssocID="{7D181FFA-924B-4FDF-B06E-7033DC297C71}" presName="parTx" presStyleLbl="revTx" presStyleIdx="0" presStyleCnt="3">
        <dgm:presLayoutVars>
          <dgm:chMax val="0"/>
          <dgm:chPref val="0"/>
        </dgm:presLayoutVars>
      </dgm:prSet>
      <dgm:spPr/>
    </dgm:pt>
    <dgm:pt modelId="{C98AA5C9-84C7-44BB-8ACA-547F371E86BB}" type="pres">
      <dgm:prSet presAssocID="{F3315DFB-1E8D-4054-9CFC-FD3A00B2E798}" presName="sibTrans" presStyleCnt="0"/>
      <dgm:spPr/>
    </dgm:pt>
    <dgm:pt modelId="{8112F7B7-9F91-42CC-8DD3-55A47600ACC6}" type="pres">
      <dgm:prSet presAssocID="{5EB54148-FAA6-47CD-AF6A-4B05E0CBF044}" presName="compNode" presStyleCnt="0"/>
      <dgm:spPr/>
    </dgm:pt>
    <dgm:pt modelId="{BB633A8B-FF4A-4CBF-9926-8E9040EE10B8}" type="pres">
      <dgm:prSet presAssocID="{5EB54148-FAA6-47CD-AF6A-4B05E0CBF044}" presName="bgRect" presStyleLbl="bgShp" presStyleIdx="1" presStyleCnt="3"/>
      <dgm:spPr/>
    </dgm:pt>
    <dgm:pt modelId="{5FE48CAB-A1FF-475F-A356-3BDDF28E0D84}" type="pres">
      <dgm:prSet presAssocID="{5EB54148-FAA6-47CD-AF6A-4B05E0CBF0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quia"/>
        </a:ext>
      </dgm:extLst>
    </dgm:pt>
    <dgm:pt modelId="{2DA11E34-87D7-4959-B1CB-BE9760A68BBD}" type="pres">
      <dgm:prSet presAssocID="{5EB54148-FAA6-47CD-AF6A-4B05E0CBF044}" presName="spaceRect" presStyleCnt="0"/>
      <dgm:spPr/>
    </dgm:pt>
    <dgm:pt modelId="{826133F0-92D6-4280-ABA7-4931A3BA46DE}" type="pres">
      <dgm:prSet presAssocID="{5EB54148-FAA6-47CD-AF6A-4B05E0CBF044}" presName="parTx" presStyleLbl="revTx" presStyleIdx="1" presStyleCnt="3">
        <dgm:presLayoutVars>
          <dgm:chMax val="0"/>
          <dgm:chPref val="0"/>
        </dgm:presLayoutVars>
      </dgm:prSet>
      <dgm:spPr/>
    </dgm:pt>
    <dgm:pt modelId="{99E18769-265D-45E2-B0DC-7BA1F63D99C6}" type="pres">
      <dgm:prSet presAssocID="{ECA266F8-1534-4C8E-8BE3-BFC3096FFFE3}" presName="sibTrans" presStyleCnt="0"/>
      <dgm:spPr/>
    </dgm:pt>
    <dgm:pt modelId="{13600381-1099-4AA8-8D7C-D88438E013BB}" type="pres">
      <dgm:prSet presAssocID="{3761C063-8FF3-4098-B27E-4A7767AE7C78}" presName="compNode" presStyleCnt="0"/>
      <dgm:spPr/>
    </dgm:pt>
    <dgm:pt modelId="{8B397E4B-2C9F-444D-A38F-17B76F2D04D5}" type="pres">
      <dgm:prSet presAssocID="{3761C063-8FF3-4098-B27E-4A7767AE7C78}" presName="bgRect" presStyleLbl="bgShp" presStyleIdx="2" presStyleCnt="3"/>
      <dgm:spPr/>
    </dgm:pt>
    <dgm:pt modelId="{91AF63D9-A248-4623-8475-74D1409A8947}" type="pres">
      <dgm:prSet presAssocID="{3761C063-8FF3-4098-B27E-4A7767AE7C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guntas"/>
        </a:ext>
      </dgm:extLst>
    </dgm:pt>
    <dgm:pt modelId="{D06BA6FD-10DD-4B57-B846-7FCADADB10B8}" type="pres">
      <dgm:prSet presAssocID="{3761C063-8FF3-4098-B27E-4A7767AE7C78}" presName="spaceRect" presStyleCnt="0"/>
      <dgm:spPr/>
    </dgm:pt>
    <dgm:pt modelId="{248603B5-D96A-4D53-92EE-BD37F409DA01}" type="pres">
      <dgm:prSet presAssocID="{3761C063-8FF3-4098-B27E-4A7767AE7C78}" presName="parTx" presStyleLbl="revTx" presStyleIdx="2" presStyleCnt="3">
        <dgm:presLayoutVars>
          <dgm:chMax val="0"/>
          <dgm:chPref val="0"/>
        </dgm:presLayoutVars>
      </dgm:prSet>
      <dgm:spPr/>
    </dgm:pt>
  </dgm:ptLst>
  <dgm:cxnLst>
    <dgm:cxn modelId="{09630220-6FD7-48D4-869D-E753070ED309}" srcId="{2E5CB75B-1D36-4CA1-B79D-0F29086A81DD}" destId="{3761C063-8FF3-4098-B27E-4A7767AE7C78}" srcOrd="2" destOrd="0" parTransId="{00672C2E-B9BD-46A0-8E47-347D0EAD159D}" sibTransId="{9BA5352F-11C5-4CB1-AC39-6DD63DA35934}"/>
    <dgm:cxn modelId="{7E2E3840-0B89-4081-AB22-D9A24AD8B75C}" type="presOf" srcId="{3761C063-8FF3-4098-B27E-4A7767AE7C78}" destId="{248603B5-D96A-4D53-92EE-BD37F409DA01}" srcOrd="0" destOrd="0" presId="urn:microsoft.com/office/officeart/2018/2/layout/IconVerticalSolidList"/>
    <dgm:cxn modelId="{1319EE4B-CE50-4A64-BBA3-50A87E6304AA}" type="presOf" srcId="{7D181FFA-924B-4FDF-B06E-7033DC297C71}" destId="{76A68047-A8D8-4EF5-8B91-6927E17CDB7E}" srcOrd="0" destOrd="0" presId="urn:microsoft.com/office/officeart/2018/2/layout/IconVerticalSolidList"/>
    <dgm:cxn modelId="{87E7E984-4967-42F5-9A7D-7D2785EE3A0F}" type="presOf" srcId="{5EB54148-FAA6-47CD-AF6A-4B05E0CBF044}" destId="{826133F0-92D6-4280-ABA7-4931A3BA46DE}" srcOrd="0" destOrd="0" presId="urn:microsoft.com/office/officeart/2018/2/layout/IconVerticalSolidList"/>
    <dgm:cxn modelId="{2D08BBA3-0C32-4CD3-81F6-EF30EF52F5B0}" srcId="{2E5CB75B-1D36-4CA1-B79D-0F29086A81DD}" destId="{5EB54148-FAA6-47CD-AF6A-4B05E0CBF044}" srcOrd="1" destOrd="0" parTransId="{5FF200AE-9599-457A-ABD4-848C483AE12F}" sibTransId="{ECA266F8-1534-4C8E-8BE3-BFC3096FFFE3}"/>
    <dgm:cxn modelId="{1EC397B1-BA0D-4BBC-B2B9-3025659D9D83}" type="presOf" srcId="{2E5CB75B-1D36-4CA1-B79D-0F29086A81DD}" destId="{C02FA5DF-0B5B-4085-8FA1-392F05BBA554}" srcOrd="0" destOrd="0" presId="urn:microsoft.com/office/officeart/2018/2/layout/IconVerticalSolidList"/>
    <dgm:cxn modelId="{4798C6F4-2D76-418D-9227-6C43A1790B81}" srcId="{2E5CB75B-1D36-4CA1-B79D-0F29086A81DD}" destId="{7D181FFA-924B-4FDF-B06E-7033DC297C71}" srcOrd="0" destOrd="0" parTransId="{FA2F7EB2-B78B-493A-B0C3-E58DA6F8A9E2}" sibTransId="{F3315DFB-1E8D-4054-9CFC-FD3A00B2E798}"/>
    <dgm:cxn modelId="{499A3935-077D-4EA5-A8EA-3A96DF81CB28}" type="presParOf" srcId="{C02FA5DF-0B5B-4085-8FA1-392F05BBA554}" destId="{B872E5A3-2F5A-4FC8-B1DB-3B5538519A4B}" srcOrd="0" destOrd="0" presId="urn:microsoft.com/office/officeart/2018/2/layout/IconVerticalSolidList"/>
    <dgm:cxn modelId="{29E47972-9C91-4100-A995-E582E9A56C67}" type="presParOf" srcId="{B872E5A3-2F5A-4FC8-B1DB-3B5538519A4B}" destId="{4B3343BD-5327-4226-B20D-640F4DE6E11E}" srcOrd="0" destOrd="0" presId="urn:microsoft.com/office/officeart/2018/2/layout/IconVerticalSolidList"/>
    <dgm:cxn modelId="{54A02FD9-2FCB-4FF2-8701-B03B5A9D9E32}" type="presParOf" srcId="{B872E5A3-2F5A-4FC8-B1DB-3B5538519A4B}" destId="{ED83B77E-D51D-40CD-A00E-E1E62AA236B5}" srcOrd="1" destOrd="0" presId="urn:microsoft.com/office/officeart/2018/2/layout/IconVerticalSolidList"/>
    <dgm:cxn modelId="{FF4D3AD0-6360-49E1-8F04-122D9011E80F}" type="presParOf" srcId="{B872E5A3-2F5A-4FC8-B1DB-3B5538519A4B}" destId="{46C97BEF-448F-4A0A-B311-8B42681029AF}" srcOrd="2" destOrd="0" presId="urn:microsoft.com/office/officeart/2018/2/layout/IconVerticalSolidList"/>
    <dgm:cxn modelId="{3FB1AB86-08C6-4105-99E5-608A27EAC8C0}" type="presParOf" srcId="{B872E5A3-2F5A-4FC8-B1DB-3B5538519A4B}" destId="{76A68047-A8D8-4EF5-8B91-6927E17CDB7E}" srcOrd="3" destOrd="0" presId="urn:microsoft.com/office/officeart/2018/2/layout/IconVerticalSolidList"/>
    <dgm:cxn modelId="{16AB8D03-F0DC-41C4-87C2-9BEF1A1F0E5F}" type="presParOf" srcId="{C02FA5DF-0B5B-4085-8FA1-392F05BBA554}" destId="{C98AA5C9-84C7-44BB-8ACA-547F371E86BB}" srcOrd="1" destOrd="0" presId="urn:microsoft.com/office/officeart/2018/2/layout/IconVerticalSolidList"/>
    <dgm:cxn modelId="{89F75D5E-C10C-4B37-9063-E173D2F654E2}" type="presParOf" srcId="{C02FA5DF-0B5B-4085-8FA1-392F05BBA554}" destId="{8112F7B7-9F91-42CC-8DD3-55A47600ACC6}" srcOrd="2" destOrd="0" presId="urn:microsoft.com/office/officeart/2018/2/layout/IconVerticalSolidList"/>
    <dgm:cxn modelId="{FE8F99BC-8AE1-432C-845C-D9C3F5B6D927}" type="presParOf" srcId="{8112F7B7-9F91-42CC-8DD3-55A47600ACC6}" destId="{BB633A8B-FF4A-4CBF-9926-8E9040EE10B8}" srcOrd="0" destOrd="0" presId="urn:microsoft.com/office/officeart/2018/2/layout/IconVerticalSolidList"/>
    <dgm:cxn modelId="{0AD2A510-3062-4837-BF7F-A92870B626A0}" type="presParOf" srcId="{8112F7B7-9F91-42CC-8DD3-55A47600ACC6}" destId="{5FE48CAB-A1FF-475F-A356-3BDDF28E0D84}" srcOrd="1" destOrd="0" presId="urn:microsoft.com/office/officeart/2018/2/layout/IconVerticalSolidList"/>
    <dgm:cxn modelId="{68FF1D04-AB68-4CFB-842E-6FE3502971E0}" type="presParOf" srcId="{8112F7B7-9F91-42CC-8DD3-55A47600ACC6}" destId="{2DA11E34-87D7-4959-B1CB-BE9760A68BBD}" srcOrd="2" destOrd="0" presId="urn:microsoft.com/office/officeart/2018/2/layout/IconVerticalSolidList"/>
    <dgm:cxn modelId="{ACFF3BB2-2DC9-4651-A3C6-B5810A1A670A}" type="presParOf" srcId="{8112F7B7-9F91-42CC-8DD3-55A47600ACC6}" destId="{826133F0-92D6-4280-ABA7-4931A3BA46DE}" srcOrd="3" destOrd="0" presId="urn:microsoft.com/office/officeart/2018/2/layout/IconVerticalSolidList"/>
    <dgm:cxn modelId="{5FCBA89D-AE90-406B-B9A3-16A5DD4F89E2}" type="presParOf" srcId="{C02FA5DF-0B5B-4085-8FA1-392F05BBA554}" destId="{99E18769-265D-45E2-B0DC-7BA1F63D99C6}" srcOrd="3" destOrd="0" presId="urn:microsoft.com/office/officeart/2018/2/layout/IconVerticalSolidList"/>
    <dgm:cxn modelId="{3A0B863E-A05B-457E-83A7-C7C964EA3177}" type="presParOf" srcId="{C02FA5DF-0B5B-4085-8FA1-392F05BBA554}" destId="{13600381-1099-4AA8-8D7C-D88438E013BB}" srcOrd="4" destOrd="0" presId="urn:microsoft.com/office/officeart/2018/2/layout/IconVerticalSolidList"/>
    <dgm:cxn modelId="{21D184C9-01A9-48F9-8206-37DCDE3414C4}" type="presParOf" srcId="{13600381-1099-4AA8-8D7C-D88438E013BB}" destId="{8B397E4B-2C9F-444D-A38F-17B76F2D04D5}" srcOrd="0" destOrd="0" presId="urn:microsoft.com/office/officeart/2018/2/layout/IconVerticalSolidList"/>
    <dgm:cxn modelId="{3C2954A4-9875-48F6-AB90-85D7207B1A4E}" type="presParOf" srcId="{13600381-1099-4AA8-8D7C-D88438E013BB}" destId="{91AF63D9-A248-4623-8475-74D1409A8947}" srcOrd="1" destOrd="0" presId="urn:microsoft.com/office/officeart/2018/2/layout/IconVerticalSolidList"/>
    <dgm:cxn modelId="{F8C1376D-1717-4281-90A4-6A7BA0F588A4}" type="presParOf" srcId="{13600381-1099-4AA8-8D7C-D88438E013BB}" destId="{D06BA6FD-10DD-4B57-B846-7FCADADB10B8}" srcOrd="2" destOrd="0" presId="urn:microsoft.com/office/officeart/2018/2/layout/IconVerticalSolidList"/>
    <dgm:cxn modelId="{DE7702FD-78EF-46F3-95CD-431FADB44A11}" type="presParOf" srcId="{13600381-1099-4AA8-8D7C-D88438E013BB}" destId="{248603B5-D96A-4D53-92EE-BD37F409DA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343BD-5327-4226-B20D-640F4DE6E11E}">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3B77E-D51D-40CD-A00E-E1E62AA236B5}">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A68047-A8D8-4EF5-8B91-6927E17CDB7E}">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pt-PT" sz="2500" kern="1200"/>
            <a:t>Implementar entregas rotineiras</a:t>
          </a:r>
          <a:endParaRPr lang="en-US" sz="2500" kern="1200"/>
        </a:p>
      </dsp:txBody>
      <dsp:txXfrm>
        <a:off x="1736952" y="642"/>
        <a:ext cx="5095259" cy="1503855"/>
      </dsp:txXfrm>
    </dsp:sp>
    <dsp:sp modelId="{BB633A8B-FF4A-4CBF-9926-8E9040EE10B8}">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48CAB-A1FF-475F-A356-3BDDF28E0D84}">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6133F0-92D6-4280-ABA7-4931A3BA46DE}">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pt-PT" sz="2500" kern="1200"/>
            <a:t>Criar um diagrama de Gantt para organização do trabalho</a:t>
          </a:r>
          <a:endParaRPr lang="en-US" sz="2500" kern="1200"/>
        </a:p>
      </dsp:txBody>
      <dsp:txXfrm>
        <a:off x="1736952" y="1880461"/>
        <a:ext cx="5095259" cy="1503855"/>
      </dsp:txXfrm>
    </dsp:sp>
    <dsp:sp modelId="{8B397E4B-2C9F-444D-A38F-17B76F2D04D5}">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F63D9-A248-4623-8475-74D1409A8947}">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8603B5-D96A-4D53-92EE-BD37F409DA01}">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pt-PT" sz="2500" kern="1200" dirty="0"/>
            <a:t>Ponderar a existência de uma entidade “armazém”  </a:t>
          </a:r>
          <a:endParaRPr lang="en-US" sz="2500" kern="1200" dirty="0"/>
        </a:p>
      </dsp:txBody>
      <dsp:txXfrm>
        <a:off x="1736952" y="3760280"/>
        <a:ext cx="5095259" cy="1503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21/11/2022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21/11/2022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21/11/2022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21/11/2022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3" Type="http://schemas.openxmlformats.org/officeDocument/2006/relationships/hyperlink" Target="https://www.farmaciaemcasa.pt/" TargetMode="External"/><Relationship Id="rId2" Type="http://schemas.openxmlformats.org/officeDocument/2006/relationships/hyperlink" Target="https://www.infarmed.pt/documents/15786/17838/Normas_Prescri%C3%A7%C3%A3o/bcd0b378-3b00-4ee0-9104-28d0db0b7872" TargetMode="External"/><Relationship Id="rId1" Type="http://schemas.openxmlformats.org/officeDocument/2006/relationships/slideLayout" Target="../slideLayouts/slideLayout2.xml"/><Relationship Id="rId4" Type="http://schemas.openxmlformats.org/officeDocument/2006/relationships/hyperlink" Target="https://www.tive.com/blog/pharmaceutical-transport-best-practices-for-shippers-to-kno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ler a documentação da empresa, entrevistar e reunir com o Dr. Bernardo Esteves e a sua equipa de trabalho individualmente e em grupo, observar os métodos de trabalho e através de inquéritos,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3" name="Group 1032">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34"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35"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36"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7"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38"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39"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0"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1"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2"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3"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4"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5"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7" name="Group 1046">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48"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9"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0"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51"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52"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3"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4"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55"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6"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7"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58"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59"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1" name="Rectangle 1060">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3"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65" name="Rectangle 1064">
            <a:extLst>
              <a:ext uri="{FF2B5EF4-FFF2-40B4-BE49-F238E27FC236}">
                <a16:creationId xmlns:a16="http://schemas.microsoft.com/office/drawing/2014/main" id="{6A55F051-97DE-49FF-BB21-0EDA63C24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7E1612B4-AD89-404E-AE2A-48CCF1FE0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9BEC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37A97C72-F508-CD1A-4CA0-A978335E70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180"/>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04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56"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57"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58"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59"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060"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61"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62"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63"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64"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65"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66"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67"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069" name="Group 2068">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070"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071"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72"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073"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074"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075"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076"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077"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078"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79"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080"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081"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83" name="Rectangle 2082">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85"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087" name="Rectangle 2086">
            <a:extLst>
              <a:ext uri="{FF2B5EF4-FFF2-40B4-BE49-F238E27FC236}">
                <a16:creationId xmlns:a16="http://schemas.microsoft.com/office/drawing/2014/main" id="{6A55F051-97DE-49FF-BB21-0EDA63C24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8">
            <a:extLst>
              <a:ext uri="{FF2B5EF4-FFF2-40B4-BE49-F238E27FC236}">
                <a16:creationId xmlns:a16="http://schemas.microsoft.com/office/drawing/2014/main" id="{7E1612B4-AD89-404E-AE2A-48CCF1FE0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98ECF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437AD3B-7268-4FB4-0237-290FDE6B9B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 r="12273" b="-1"/>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6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128" name="Group 312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12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13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13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13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13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13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13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3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13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13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13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14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142" name="Group 314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14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14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4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4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4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48"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49"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50"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51"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52"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53"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54"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56" name="Rectangle 3155">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58"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3160" name="Rectangle 3159">
            <a:extLst>
              <a:ext uri="{FF2B5EF4-FFF2-40B4-BE49-F238E27FC236}">
                <a16:creationId xmlns:a16="http://schemas.microsoft.com/office/drawing/2014/main" id="{519DD9F9-F5C4-4212-9AF4-FA9113A5C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2" name="Rectangle 3161">
            <a:extLst>
              <a:ext uri="{FF2B5EF4-FFF2-40B4-BE49-F238E27FC236}">
                <a16:creationId xmlns:a16="http://schemas.microsoft.com/office/drawing/2014/main" id="{4D426F6C-F417-4549-8850-F25566CD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260195"/>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D16C21BE-8D17-93AD-B211-9CFD9127CB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2623802"/>
            <a:ext cx="10261600" cy="1334007"/>
          </a:xfrm>
          <a:prstGeom prst="rect">
            <a:avLst/>
          </a:prstGeom>
          <a:noFill/>
          <a:extLst>
            <a:ext uri="{909E8E84-426E-40DD-AFC4-6F175D3DCCD1}">
              <a14:hiddenFill xmlns:a14="http://schemas.microsoft.com/office/drawing/2010/main">
                <a:solidFill>
                  <a:srgbClr val="FFFFFF"/>
                </a:solidFill>
              </a14:hiddenFill>
            </a:ext>
          </a:extLst>
        </p:spPr>
      </p:pic>
      <p:sp>
        <p:nvSpPr>
          <p:cNvPr id="3164" name="Freeform 11">
            <a:extLst>
              <a:ext uri="{FF2B5EF4-FFF2-40B4-BE49-F238E27FC236}">
                <a16:creationId xmlns:a16="http://schemas.microsoft.com/office/drawing/2014/main" id="{A62F81ED-B4A6-4AE5-80BE-E6269859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38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474237"/>
            <a:ext cx="9905999" cy="4316964"/>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306285"/>
            <a:ext cx="9905999" cy="4484915"/>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representa um incidente relatado por um funcionário sobre um veículo e é 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380931"/>
            <a:ext cx="9905999" cy="441027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a:ln>
            <a:noFill/>
          </a:ln>
          <a:effectLst>
            <a:outerShdw blurRad="292100" dist="139700" dir="2700000" algn="tl" rotWithShape="0">
              <a:srgbClr val="333333">
                <a:alpha val="65000"/>
              </a:srgbClr>
            </a:outerShdw>
          </a:effectLst>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pPr marL="342900" indent="-342900">
              <a:buFont typeface="Arial" panose="020B0604020202020204" pitchFamily="34" charset="0"/>
              <a:buChar char="•"/>
            </a:pPr>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7128589" cy="5379377"/>
          </a:xfrm>
        </p:spPr>
        <p:txBody>
          <a:bodyPr/>
          <a:lstStyle/>
          <a:p>
            <a:pPr algn="just"/>
            <a:r>
              <a:rPr lang="pt-PT" sz="1800" b="1" u="sng" dirty="0">
                <a:effectLst>
                  <a:outerShdw blurRad="38100" dist="38100" dir="2700000" algn="tl">
                    <a:srgbClr val="000000">
                      <a:alpha val="43137"/>
                    </a:srgbClr>
                  </a:outerShdw>
                </a:effectLst>
              </a:rPr>
              <a:t>Relacionamento Encomenda(1,n) – Cliente(1,1)</a:t>
            </a:r>
          </a:p>
          <a:p>
            <a:pPr marL="0" indent="0" algn="just">
              <a:buNone/>
            </a:pPr>
            <a:r>
              <a:rPr lang="pt-PT" u="sng" dirty="0">
                <a:effectLst/>
              </a:rPr>
              <a:t>Relacionamento</a:t>
            </a:r>
            <a:r>
              <a:rPr lang="pt-PT" dirty="0">
                <a:effectLst/>
              </a:rPr>
              <a:t>: Cliente tem Encomenda</a:t>
            </a:r>
          </a:p>
          <a:p>
            <a:pPr marL="0" indent="0" algn="just">
              <a:buNone/>
            </a:pPr>
            <a:r>
              <a:rPr lang="pt-PT" u="sng" dirty="0">
                <a:effectLst/>
              </a:rPr>
              <a:t>Descrição</a:t>
            </a:r>
            <a:r>
              <a:rPr lang="pt-PT" dirty="0">
                <a:effectLst/>
              </a:rPr>
              <a:t>: Uma encomenda está associada a um e só um cliente, um cliente pode ter uma ou mais encomendas.</a:t>
            </a:r>
          </a:p>
          <a:p>
            <a:pPr marL="0" indent="0" algn="just">
              <a:buNone/>
            </a:pPr>
            <a:endParaRPr lang="pt-PT" u="sng" dirty="0"/>
          </a:p>
          <a:p>
            <a:pPr marL="0" indent="0" algn="just">
              <a:buNone/>
            </a:pPr>
            <a:endParaRPr lang="pt-PT" u="sng" dirty="0"/>
          </a:p>
          <a:p>
            <a:pPr algn="just"/>
            <a:r>
              <a:rPr lang="pt-PT" sz="1800" b="1" u="sng" dirty="0">
                <a:effectLst>
                  <a:outerShdw blurRad="38100" dist="38100" dir="2700000" algn="tl">
                    <a:srgbClr val="000000">
                      <a:alpha val="43137"/>
                    </a:srgbClr>
                  </a:outerShdw>
                </a:effectLst>
              </a:rPr>
              <a:t>Relacionamento Encomenda(1,n) – Item(1,n)</a:t>
            </a:r>
          </a:p>
          <a:p>
            <a:pPr marL="0" indent="0" algn="just">
              <a:buNone/>
            </a:pPr>
            <a:r>
              <a:rPr lang="pt-PT" u="sng" dirty="0">
                <a:effectLst/>
              </a:rPr>
              <a:t>Relacionamento</a:t>
            </a:r>
            <a:r>
              <a:rPr lang="pt-PT" dirty="0">
                <a:effectLst/>
              </a:rPr>
              <a:t>: Cliente tem item</a:t>
            </a:r>
          </a:p>
          <a:p>
            <a:pPr marL="0" indent="0" algn="just">
              <a:buNone/>
            </a:pPr>
            <a:r>
              <a:rPr lang="pt-PT" u="sng" dirty="0">
                <a:effectLst/>
              </a:rPr>
              <a:t>Descrição</a:t>
            </a:r>
            <a:r>
              <a:rPr lang="pt-PT" dirty="0">
                <a:effectLst/>
              </a:rPr>
              <a:t>: Uma encomenda tem um ou mais</a:t>
            </a:r>
          </a:p>
          <a:p>
            <a:pPr marL="0" indent="0" algn="just">
              <a:buNone/>
            </a:pPr>
            <a:r>
              <a:rPr lang="pt-PT" dirty="0"/>
              <a:t>Itens, cada item pode estar em uma ou mais</a:t>
            </a:r>
          </a:p>
          <a:p>
            <a:pPr marL="0" indent="0" algn="just">
              <a:buNone/>
            </a:pPr>
            <a:r>
              <a:rPr lang="pt-PT" sz="1800" dirty="0"/>
              <a:t>Encomendas.</a:t>
            </a:r>
          </a:p>
          <a:p>
            <a:pPr marL="0" indent="0" algn="just">
              <a:buNone/>
            </a:pPr>
            <a:endParaRPr lang="pt-PT" u="sng" dirty="0"/>
          </a:p>
          <a:p>
            <a:pPr marL="0" indent="0" algn="just">
              <a:buNone/>
            </a:pPr>
            <a:endParaRPr lang="pt-PT" u="sng" dirty="0"/>
          </a:p>
          <a:p>
            <a:pPr marL="0" indent="0" algn="just">
              <a:buNone/>
            </a:pPr>
            <a:endParaRPr lang="pt-PT" u="sng" dirty="0">
              <a:effectLst/>
            </a:endParaRPr>
          </a:p>
          <a:p>
            <a:pPr marL="0" indent="0" algn="just">
              <a:buNone/>
            </a:pPr>
            <a:endParaRPr lang="pt-PT" u="sng" dirty="0"/>
          </a:p>
          <a:p>
            <a:pPr marL="0" indent="0" algn="just">
              <a:buNone/>
            </a:pPr>
            <a:endParaRPr lang="pt-PT" u="sng" dirty="0">
              <a:effectLst/>
            </a:endParaRPr>
          </a:p>
          <a:p>
            <a:pPr algn="just"/>
            <a:endParaRPr lang="pt-PT" sz="1800" b="1" u="sng" dirty="0">
              <a:effectLst>
                <a:outerShdw blurRad="38100" dist="38100" dir="2700000" algn="tl">
                  <a:srgbClr val="000000">
                    <a:alpha val="43137"/>
                  </a:srgbClr>
                </a:outerShdw>
              </a:effectLst>
            </a:endParaRPr>
          </a:p>
          <a:p>
            <a:pPr algn="just"/>
            <a:endParaRPr lang="pt-PT" dirty="0"/>
          </a:p>
        </p:txBody>
      </p:sp>
      <p:pic>
        <p:nvPicPr>
          <p:cNvPr id="5" name="Imagem 4">
            <a:extLst>
              <a:ext uri="{FF2B5EF4-FFF2-40B4-BE49-F238E27FC236}">
                <a16:creationId xmlns:a16="http://schemas.microsoft.com/office/drawing/2014/main" id="{6E174925-04BA-3195-89DA-8D4DB2728A05}"/>
              </a:ext>
            </a:extLst>
          </p:cNvPr>
          <p:cNvPicPr>
            <a:picLocks noChangeAspect="1"/>
          </p:cNvPicPr>
          <p:nvPr/>
        </p:nvPicPr>
        <p:blipFill>
          <a:blip r:embed="rId2"/>
          <a:stretch>
            <a:fillRect/>
          </a:stretch>
        </p:blipFill>
        <p:spPr>
          <a:xfrm>
            <a:off x="8780106" y="765110"/>
            <a:ext cx="2694552" cy="2320545"/>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65C8F795-5A9E-A127-86EB-197C5DE1F053}"/>
              </a:ext>
            </a:extLst>
          </p:cNvPr>
          <p:cNvPicPr>
            <a:picLocks noChangeAspect="1"/>
          </p:cNvPicPr>
          <p:nvPr/>
        </p:nvPicPr>
        <p:blipFill>
          <a:blip r:embed="rId3"/>
          <a:stretch>
            <a:fillRect/>
          </a:stretch>
        </p:blipFill>
        <p:spPr>
          <a:xfrm>
            <a:off x="7292965" y="3637234"/>
            <a:ext cx="4630517" cy="116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4804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7072605" cy="5379377"/>
          </a:xfrm>
        </p:spPr>
        <p:txBody>
          <a:bodyPr/>
          <a:lstStyle/>
          <a:p>
            <a:pPr algn="just"/>
            <a:r>
              <a:rPr lang="pt-PT" sz="1800" b="1" u="sng" dirty="0">
                <a:effectLst>
                  <a:outerShdw blurRad="38100" dist="38100" dir="2700000" algn="tl">
                    <a:srgbClr val="000000">
                      <a:alpha val="43137"/>
                    </a:srgbClr>
                  </a:outerShdw>
                </a:effectLst>
              </a:rPr>
              <a:t>Relacionamento Percurso(0,n) – Funcionário(1,n)</a:t>
            </a:r>
          </a:p>
          <a:p>
            <a:pPr marL="0" indent="0" algn="just">
              <a:buNone/>
            </a:pPr>
            <a:r>
              <a:rPr lang="pt-PT" u="sng" dirty="0">
                <a:effectLst/>
              </a:rPr>
              <a:t>Relacionamento</a:t>
            </a:r>
            <a:r>
              <a:rPr lang="pt-PT" dirty="0">
                <a:effectLst/>
              </a:rPr>
              <a:t>: Funcionário realiza Percurso</a:t>
            </a:r>
          </a:p>
          <a:p>
            <a:pPr marL="0" indent="0" algn="just">
              <a:buNone/>
            </a:pPr>
            <a:r>
              <a:rPr lang="pt-PT" u="sng" dirty="0">
                <a:effectLst/>
              </a:rPr>
              <a:t>Descrição</a:t>
            </a:r>
            <a:r>
              <a:rPr lang="pt-PT" dirty="0">
                <a:effectLst/>
              </a:rPr>
              <a:t>: Cada funcionário pode ou não realizar ‘n’ percursos, cada percurso tem associado um ou mais funcionários.</a:t>
            </a:r>
            <a:endParaRPr lang="pt-PT" u="sng" dirty="0"/>
          </a:p>
          <a:p>
            <a:pPr marL="0" indent="0">
              <a:buNone/>
            </a:pPr>
            <a:endParaRPr lang="pt-PT" u="sng" dirty="0"/>
          </a:p>
          <a:p>
            <a:r>
              <a:rPr lang="pt-PT" sz="1800" b="1" u="sng" dirty="0">
                <a:effectLst>
                  <a:outerShdw blurRad="38100" dist="38100" dir="2700000" algn="tl">
                    <a:srgbClr val="000000">
                      <a:alpha val="43137"/>
                    </a:srgbClr>
                  </a:outerShdw>
                </a:effectLst>
              </a:rPr>
              <a:t>Relacionamento Funcionário(1,1) – Relatório(1,n)</a:t>
            </a:r>
          </a:p>
          <a:p>
            <a:pPr marL="0" indent="0">
              <a:buNone/>
            </a:pPr>
            <a:r>
              <a:rPr lang="pt-PT" u="sng" dirty="0">
                <a:effectLst/>
              </a:rPr>
              <a:t>Relacionamento</a:t>
            </a:r>
            <a:r>
              <a:rPr lang="pt-PT" dirty="0">
                <a:effectLst/>
              </a:rPr>
              <a:t>: Funcionário faz Relatório</a:t>
            </a:r>
          </a:p>
          <a:p>
            <a:pPr marL="0" indent="0" algn="just">
              <a:buNone/>
            </a:pPr>
            <a:r>
              <a:rPr lang="pt-PT" u="sng" dirty="0">
                <a:effectLst/>
              </a:rPr>
              <a:t>Descrição</a:t>
            </a:r>
            <a:r>
              <a:rPr lang="pt-PT" u="sng" dirty="0"/>
              <a:t>:</a:t>
            </a:r>
            <a:r>
              <a:rPr lang="pt-PT" dirty="0"/>
              <a:t> Cada funcionário pode fazer um ou mais relatórios, os relatórios têm associados um e um só funcionário.</a:t>
            </a:r>
            <a:endParaRPr lang="pt-PT" sz="1800" dirty="0"/>
          </a:p>
          <a:p>
            <a:pPr marL="0" indent="0">
              <a:buNone/>
            </a:pP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4" name="Imagem 3">
            <a:extLst>
              <a:ext uri="{FF2B5EF4-FFF2-40B4-BE49-F238E27FC236}">
                <a16:creationId xmlns:a16="http://schemas.microsoft.com/office/drawing/2014/main" id="{5BB54D04-308C-8DD5-DF46-E190680E2D44}"/>
              </a:ext>
            </a:extLst>
          </p:cNvPr>
          <p:cNvPicPr>
            <a:picLocks noChangeAspect="1"/>
          </p:cNvPicPr>
          <p:nvPr/>
        </p:nvPicPr>
        <p:blipFill>
          <a:blip r:embed="rId2"/>
          <a:stretch>
            <a:fillRect/>
          </a:stretch>
        </p:blipFill>
        <p:spPr>
          <a:xfrm>
            <a:off x="8935256" y="751817"/>
            <a:ext cx="2949196" cy="1752752"/>
          </a:xfrm>
          <a:prstGeom prst="rect">
            <a:avLst/>
          </a:prstGeom>
          <a:ln>
            <a:noFill/>
          </a:ln>
          <a:effectLst>
            <a:outerShdw blurRad="292100" dist="139700" dir="2700000" algn="tl" rotWithShape="0">
              <a:srgbClr val="333333">
                <a:alpha val="65000"/>
              </a:srgbClr>
            </a:outerShdw>
          </a:effectLst>
        </p:spPr>
      </p:pic>
      <p:pic>
        <p:nvPicPr>
          <p:cNvPr id="8" name="Imagem 7">
            <a:extLst>
              <a:ext uri="{FF2B5EF4-FFF2-40B4-BE49-F238E27FC236}">
                <a16:creationId xmlns:a16="http://schemas.microsoft.com/office/drawing/2014/main" id="{A04DFA94-9BB2-24A7-28D0-36D500A88870}"/>
              </a:ext>
            </a:extLst>
          </p:cNvPr>
          <p:cNvPicPr>
            <a:picLocks noChangeAspect="1"/>
          </p:cNvPicPr>
          <p:nvPr/>
        </p:nvPicPr>
        <p:blipFill>
          <a:blip r:embed="rId3"/>
          <a:stretch>
            <a:fillRect/>
          </a:stretch>
        </p:blipFill>
        <p:spPr>
          <a:xfrm>
            <a:off x="6469485" y="5051201"/>
            <a:ext cx="5334462" cy="929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2208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7072605" cy="5379377"/>
          </a:xfrm>
        </p:spPr>
        <p:txBody>
          <a:bodyPr/>
          <a:lstStyle/>
          <a:p>
            <a:pPr algn="just"/>
            <a:r>
              <a:rPr lang="pt-PT" sz="1800" b="1" u="sng" dirty="0">
                <a:effectLst>
                  <a:outerShdw blurRad="38100" dist="38100" dir="2700000" algn="tl">
                    <a:srgbClr val="000000">
                      <a:alpha val="43137"/>
                    </a:srgbClr>
                  </a:outerShdw>
                </a:effectLst>
              </a:rPr>
              <a:t>Relacionamento Relatório(</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Veículo(1,</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lgn="just">
              <a:buNone/>
            </a:pPr>
            <a:r>
              <a:rPr lang="pt-PT" u="sng" dirty="0">
                <a:effectLst/>
              </a:rPr>
              <a:t>Relacionamento</a:t>
            </a:r>
            <a:r>
              <a:rPr lang="pt-PT" dirty="0">
                <a:effectLst/>
              </a:rPr>
              <a:t>: Relatório acerca de Veículo</a:t>
            </a:r>
          </a:p>
          <a:p>
            <a:pPr marL="0" indent="0" algn="just">
              <a:buNone/>
            </a:pPr>
            <a:r>
              <a:rPr lang="pt-PT" u="sng" dirty="0">
                <a:effectLst/>
              </a:rPr>
              <a:t>Descrição</a:t>
            </a:r>
            <a:r>
              <a:rPr lang="pt-PT" dirty="0">
                <a:effectLst/>
              </a:rPr>
              <a:t>: Cada veículo pode ou não ter ‘n’ relatórios, os relat</a:t>
            </a:r>
            <a:r>
              <a:rPr lang="pt-PT" dirty="0"/>
              <a:t>órios têm apenas um veículo incluído.</a:t>
            </a:r>
            <a:endParaRPr lang="pt-PT" u="sng" dirty="0"/>
          </a:p>
          <a:p>
            <a:pPr marL="0" indent="0">
              <a:buNone/>
            </a:pP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Veículo(</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Tipos de conservação(1,n)</a:t>
            </a:r>
          </a:p>
          <a:p>
            <a:pPr marL="0" indent="0">
              <a:buNone/>
            </a:pPr>
            <a:r>
              <a:rPr lang="pt-PT" u="sng" dirty="0">
                <a:effectLst/>
              </a:rPr>
              <a:t>Relacionamento</a:t>
            </a:r>
            <a:r>
              <a:rPr lang="pt-PT" dirty="0">
                <a:effectLst/>
              </a:rPr>
              <a:t>: Veículo satisfaz  Tipos de conservação</a:t>
            </a:r>
          </a:p>
          <a:p>
            <a:pPr marL="0" indent="0" algn="just">
              <a:buNone/>
            </a:pPr>
            <a:r>
              <a:rPr lang="pt-PT" u="sng" dirty="0">
                <a:effectLst/>
              </a:rPr>
              <a:t>Descrição</a:t>
            </a:r>
            <a:r>
              <a:rPr lang="pt-PT" u="sng" dirty="0"/>
              <a:t>:</a:t>
            </a:r>
            <a:r>
              <a:rPr lang="pt-PT" dirty="0"/>
              <a:t> Cada veículo satisfaz um ou mais tipos de conservação, os tipos de conservação podem ou não ser satisfeitos por alguns veículos.</a:t>
            </a:r>
            <a:endParaRPr lang="pt-PT" sz="1800" dirty="0"/>
          </a:p>
          <a:p>
            <a:pPr marL="0" indent="0">
              <a:buNone/>
            </a:pP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5" name="Imagem 4">
            <a:extLst>
              <a:ext uri="{FF2B5EF4-FFF2-40B4-BE49-F238E27FC236}">
                <a16:creationId xmlns:a16="http://schemas.microsoft.com/office/drawing/2014/main" id="{E8D7AA0D-FD80-FF25-4B18-81C860D5FAAE}"/>
              </a:ext>
            </a:extLst>
          </p:cNvPr>
          <p:cNvPicPr>
            <a:picLocks noChangeAspect="1"/>
          </p:cNvPicPr>
          <p:nvPr/>
        </p:nvPicPr>
        <p:blipFill>
          <a:blip r:embed="rId2"/>
          <a:stretch>
            <a:fillRect/>
          </a:stretch>
        </p:blipFill>
        <p:spPr>
          <a:xfrm>
            <a:off x="9030514" y="977815"/>
            <a:ext cx="2758679" cy="2209992"/>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21243F66-8BE0-4EAD-5615-9BECACF4E8F1}"/>
              </a:ext>
            </a:extLst>
          </p:cNvPr>
          <p:cNvPicPr>
            <a:picLocks noChangeAspect="1"/>
          </p:cNvPicPr>
          <p:nvPr/>
        </p:nvPicPr>
        <p:blipFill>
          <a:blip r:embed="rId3"/>
          <a:stretch>
            <a:fillRect/>
          </a:stretch>
        </p:blipFill>
        <p:spPr>
          <a:xfrm>
            <a:off x="8854751" y="3463567"/>
            <a:ext cx="3215919" cy="184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839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6603097" cy="5379377"/>
          </a:xfrm>
        </p:spPr>
        <p:txBody>
          <a:bodyPr/>
          <a:lstStyle/>
          <a:p>
            <a:pPr algn="just"/>
            <a:r>
              <a:rPr lang="pt-PT" sz="1800" b="1" u="sng" dirty="0">
                <a:effectLst>
                  <a:outerShdw blurRad="38100" dist="38100" dir="2700000" algn="tl">
                    <a:srgbClr val="000000">
                      <a:alpha val="43137"/>
                    </a:srgbClr>
                  </a:outerShdw>
                </a:effectLst>
              </a:rPr>
              <a:t>Relacionamento Item(</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Tipos de conservação(1,n)</a:t>
            </a:r>
          </a:p>
          <a:p>
            <a:pPr marL="0" indent="0" algn="just">
              <a:buNone/>
            </a:pPr>
            <a:r>
              <a:rPr lang="pt-PT" u="sng" dirty="0">
                <a:effectLst/>
              </a:rPr>
              <a:t>Relacionamento</a:t>
            </a:r>
            <a:r>
              <a:rPr lang="pt-PT" dirty="0">
                <a:effectLst/>
              </a:rPr>
              <a:t>: Item necessita de Tipo de conservação</a:t>
            </a:r>
          </a:p>
          <a:p>
            <a:pPr marL="0" indent="0" algn="just">
              <a:buNone/>
            </a:pPr>
            <a:r>
              <a:rPr lang="pt-PT" u="sng" dirty="0">
                <a:effectLst/>
              </a:rPr>
              <a:t>Descrição</a:t>
            </a:r>
            <a:r>
              <a:rPr lang="pt-PT" dirty="0">
                <a:effectLst/>
              </a:rPr>
              <a:t>: Cada item necessita de um ou mais tipos de conservação, os tipos de conservação são requeridos ou não para alguns itens.</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Item(1,n) – Compra(1,n)</a:t>
            </a:r>
          </a:p>
          <a:p>
            <a:pPr marL="0" indent="0">
              <a:buNone/>
            </a:pPr>
            <a:r>
              <a:rPr lang="pt-PT" u="sng" dirty="0">
                <a:effectLst/>
              </a:rPr>
              <a:t>Relacionamento</a:t>
            </a:r>
            <a:r>
              <a:rPr lang="pt-PT" dirty="0">
                <a:effectLst/>
              </a:rPr>
              <a:t>: Item adquirido em Compra</a:t>
            </a:r>
          </a:p>
          <a:p>
            <a:pPr marL="0" indent="0" algn="just">
              <a:buNone/>
            </a:pPr>
            <a:r>
              <a:rPr lang="pt-PT" u="sng" dirty="0">
                <a:effectLst/>
              </a:rPr>
              <a:t>Descrição</a:t>
            </a:r>
            <a:r>
              <a:rPr lang="pt-PT" u="sng" dirty="0"/>
              <a:t>:</a:t>
            </a:r>
            <a:r>
              <a:rPr lang="pt-PT" dirty="0"/>
              <a:t> Um ou mais itens são adquiridos por cada compra, cada compra é composta por um ou mais itens.</a:t>
            </a:r>
            <a:endParaRPr lang="pt-PT" sz="1800" dirty="0"/>
          </a:p>
          <a:p>
            <a:pPr marL="0" indent="0">
              <a:buNone/>
            </a:pP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4" name="Imagem 3">
            <a:extLst>
              <a:ext uri="{FF2B5EF4-FFF2-40B4-BE49-F238E27FC236}">
                <a16:creationId xmlns:a16="http://schemas.microsoft.com/office/drawing/2014/main" id="{2B7910C5-061C-B420-4D66-32C6D2D36549}"/>
              </a:ext>
            </a:extLst>
          </p:cNvPr>
          <p:cNvPicPr>
            <a:picLocks noChangeAspect="1"/>
          </p:cNvPicPr>
          <p:nvPr/>
        </p:nvPicPr>
        <p:blipFill>
          <a:blip r:embed="rId2"/>
          <a:stretch>
            <a:fillRect/>
          </a:stretch>
        </p:blipFill>
        <p:spPr>
          <a:xfrm>
            <a:off x="8940398" y="1388007"/>
            <a:ext cx="2690093" cy="1767993"/>
          </a:xfrm>
          <a:prstGeom prst="rect">
            <a:avLst/>
          </a:prstGeom>
          <a:ln>
            <a:noFill/>
          </a:ln>
          <a:effectLst>
            <a:outerShdw blurRad="292100" dist="139700" dir="2700000" algn="tl" rotWithShape="0">
              <a:srgbClr val="333333">
                <a:alpha val="65000"/>
              </a:srgbClr>
            </a:outerShdw>
          </a:effectLst>
        </p:spPr>
      </p:pic>
      <p:pic>
        <p:nvPicPr>
          <p:cNvPr id="8" name="Imagem 7">
            <a:extLst>
              <a:ext uri="{FF2B5EF4-FFF2-40B4-BE49-F238E27FC236}">
                <a16:creationId xmlns:a16="http://schemas.microsoft.com/office/drawing/2014/main" id="{F0943CBD-FEB4-BE20-DC75-33204CD84F4B}"/>
              </a:ext>
            </a:extLst>
          </p:cNvPr>
          <p:cNvPicPr>
            <a:picLocks noChangeAspect="1"/>
          </p:cNvPicPr>
          <p:nvPr/>
        </p:nvPicPr>
        <p:blipFill>
          <a:blip r:embed="rId3"/>
          <a:stretch>
            <a:fillRect/>
          </a:stretch>
        </p:blipFill>
        <p:spPr>
          <a:xfrm>
            <a:off x="8523090" y="3563334"/>
            <a:ext cx="3524708" cy="2693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824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614196" y="877078"/>
            <a:ext cx="6771047" cy="5379377"/>
          </a:xfrm>
        </p:spPr>
        <p:txBody>
          <a:bodyPr/>
          <a:lstStyle/>
          <a:p>
            <a:pPr algn="just"/>
            <a:r>
              <a:rPr lang="pt-PT" sz="1800" b="1" u="sng" dirty="0">
                <a:effectLst>
                  <a:outerShdw blurRad="38100" dist="38100" dir="2700000" algn="tl">
                    <a:srgbClr val="000000">
                      <a:alpha val="43137"/>
                    </a:srgbClr>
                  </a:outerShdw>
                </a:effectLst>
              </a:rPr>
              <a:t>Relacionamento Compra (</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Fornecedor(1,</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lgn="just">
              <a:buNone/>
            </a:pPr>
            <a:r>
              <a:rPr lang="pt-PT" u="sng" dirty="0">
                <a:effectLst/>
              </a:rPr>
              <a:t>Relacionamento</a:t>
            </a:r>
            <a:r>
              <a:rPr lang="pt-PT" dirty="0">
                <a:effectLst/>
              </a:rPr>
              <a:t>: Compra feita a Fornecedor</a:t>
            </a:r>
          </a:p>
          <a:p>
            <a:pPr marL="0" indent="0" algn="just">
              <a:buNone/>
            </a:pPr>
            <a:r>
              <a:rPr lang="pt-PT" u="sng" dirty="0">
                <a:effectLst/>
              </a:rPr>
              <a:t>Descrição</a:t>
            </a:r>
            <a:r>
              <a:rPr lang="pt-PT" dirty="0">
                <a:effectLst/>
              </a:rPr>
              <a:t>: Cada compra tem associada um fornecedor, um fornecedor pode ou não fazer vendas à empresa.</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Contactos(1,n) – Fornecedor(</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buNone/>
            </a:pPr>
            <a:r>
              <a:rPr lang="pt-PT" u="sng" dirty="0">
                <a:effectLst/>
              </a:rPr>
              <a:t>Relacionamento</a:t>
            </a:r>
            <a:r>
              <a:rPr lang="pt-PT" dirty="0">
                <a:effectLst/>
              </a:rPr>
              <a:t>: Contactos associados a Fornecedor</a:t>
            </a:r>
          </a:p>
          <a:p>
            <a:pPr marL="0" indent="0" algn="just">
              <a:buNone/>
            </a:pPr>
            <a:r>
              <a:rPr lang="pt-PT" u="sng" dirty="0">
                <a:effectLst/>
              </a:rPr>
              <a:t>Descrição</a:t>
            </a:r>
            <a:r>
              <a:rPr lang="pt-PT" u="sng" dirty="0"/>
              <a:t>:</a:t>
            </a:r>
            <a:r>
              <a:rPr lang="pt-PT" dirty="0"/>
              <a:t> Um fornecedor tem um ou mais contactos, os contactos podem estar ou não associados aos fornecedores.</a:t>
            </a: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12" name="Imagem 11">
            <a:extLst>
              <a:ext uri="{FF2B5EF4-FFF2-40B4-BE49-F238E27FC236}">
                <a16:creationId xmlns:a16="http://schemas.microsoft.com/office/drawing/2014/main" id="{B6677997-CB9C-CD41-D9B2-5594095ED89D}"/>
              </a:ext>
            </a:extLst>
          </p:cNvPr>
          <p:cNvPicPr>
            <a:picLocks noChangeAspect="1"/>
          </p:cNvPicPr>
          <p:nvPr/>
        </p:nvPicPr>
        <p:blipFill>
          <a:blip r:embed="rId2"/>
          <a:stretch>
            <a:fillRect/>
          </a:stretch>
        </p:blipFill>
        <p:spPr>
          <a:xfrm>
            <a:off x="8385243" y="1311871"/>
            <a:ext cx="3706001" cy="1874464"/>
          </a:xfrm>
          <a:prstGeom prst="rect">
            <a:avLst/>
          </a:prstGeom>
          <a:ln>
            <a:noFill/>
          </a:ln>
          <a:effectLst>
            <a:outerShdw blurRad="292100" dist="139700" dir="2700000" algn="tl" rotWithShape="0">
              <a:srgbClr val="333333">
                <a:alpha val="65000"/>
              </a:srgbClr>
            </a:outerShdw>
          </a:effectLst>
        </p:spPr>
      </p:pic>
      <p:pic>
        <p:nvPicPr>
          <p:cNvPr id="15" name="Imagem 14">
            <a:extLst>
              <a:ext uri="{FF2B5EF4-FFF2-40B4-BE49-F238E27FC236}">
                <a16:creationId xmlns:a16="http://schemas.microsoft.com/office/drawing/2014/main" id="{B1230520-D9C0-0B5C-E69A-AE5E49A1FA6C}"/>
              </a:ext>
            </a:extLst>
          </p:cNvPr>
          <p:cNvPicPr>
            <a:picLocks noChangeAspect="1"/>
          </p:cNvPicPr>
          <p:nvPr/>
        </p:nvPicPr>
        <p:blipFill>
          <a:blip r:embed="rId3"/>
          <a:stretch>
            <a:fillRect/>
          </a:stretch>
        </p:blipFill>
        <p:spPr>
          <a:xfrm>
            <a:off x="8998086" y="3855690"/>
            <a:ext cx="2639394" cy="173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5022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614196" y="877078"/>
            <a:ext cx="6771047" cy="5379377"/>
          </a:xfrm>
        </p:spPr>
        <p:txBody>
          <a:bodyPr/>
          <a:lstStyle/>
          <a:p>
            <a:pPr algn="just"/>
            <a:r>
              <a:rPr lang="pt-PT" sz="1800" b="1" u="sng" dirty="0">
                <a:effectLst>
                  <a:outerShdw blurRad="38100" dist="38100" dir="2700000" algn="tl">
                    <a:srgbClr val="000000">
                      <a:alpha val="43137"/>
                    </a:srgbClr>
                  </a:outerShdw>
                </a:effectLst>
              </a:rPr>
              <a:t>Relacionamento Contactos(1,n) – Cliente(0,1)</a:t>
            </a:r>
          </a:p>
          <a:p>
            <a:pPr marL="0" indent="0" algn="just">
              <a:buNone/>
            </a:pPr>
            <a:r>
              <a:rPr lang="pt-PT" u="sng" dirty="0">
                <a:effectLst/>
              </a:rPr>
              <a:t>Relacionamento</a:t>
            </a:r>
            <a:r>
              <a:rPr lang="pt-PT" dirty="0">
                <a:effectLst/>
              </a:rPr>
              <a:t>: Contactos associados a Cliente</a:t>
            </a:r>
          </a:p>
          <a:p>
            <a:pPr marL="0" indent="0" algn="just">
              <a:buNone/>
            </a:pPr>
            <a:r>
              <a:rPr lang="pt-PT" u="sng" dirty="0">
                <a:effectLst/>
              </a:rPr>
              <a:t>Descrição</a:t>
            </a:r>
            <a:r>
              <a:rPr lang="pt-PT" dirty="0">
                <a:effectLst/>
              </a:rPr>
              <a:t>: </a:t>
            </a:r>
            <a:r>
              <a:rPr lang="pt-PT" dirty="0"/>
              <a:t>Um cliente tem um ou mais contactos, os contactos podem estar ou não associados aos clientes.</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Encomenda(1,n) – Cliente(1,</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buNone/>
            </a:pPr>
            <a:r>
              <a:rPr lang="pt-PT" u="sng" dirty="0">
                <a:effectLst/>
              </a:rPr>
              <a:t>Relacionamento</a:t>
            </a:r>
            <a:r>
              <a:rPr lang="pt-PT" dirty="0">
                <a:effectLst/>
              </a:rPr>
              <a:t>: Encomenda tem Cliente</a:t>
            </a:r>
          </a:p>
          <a:p>
            <a:pPr marL="0" indent="0" algn="just">
              <a:buNone/>
            </a:pPr>
            <a:r>
              <a:rPr lang="pt-PT" u="sng" dirty="0">
                <a:effectLst/>
              </a:rPr>
              <a:t>Descrição</a:t>
            </a:r>
            <a:r>
              <a:rPr lang="pt-PT" u="sng" dirty="0"/>
              <a:t>:</a:t>
            </a:r>
            <a:r>
              <a:rPr lang="pt-PT" dirty="0"/>
              <a:t> Cada encomenda tem um e um só cliente, cada cliente tem uma ou mais encomendas.</a:t>
            </a: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17" name="Imagem 16">
            <a:extLst>
              <a:ext uri="{FF2B5EF4-FFF2-40B4-BE49-F238E27FC236}">
                <a16:creationId xmlns:a16="http://schemas.microsoft.com/office/drawing/2014/main" id="{8803060C-B94D-29FA-33A5-1F21A66998A2}"/>
              </a:ext>
            </a:extLst>
          </p:cNvPr>
          <p:cNvPicPr>
            <a:picLocks noChangeAspect="1"/>
          </p:cNvPicPr>
          <p:nvPr/>
        </p:nvPicPr>
        <p:blipFill>
          <a:blip r:embed="rId2"/>
          <a:stretch>
            <a:fillRect/>
          </a:stretch>
        </p:blipFill>
        <p:spPr>
          <a:xfrm>
            <a:off x="8815915" y="968464"/>
            <a:ext cx="2415749" cy="1798476"/>
          </a:xfrm>
          <a:prstGeom prst="rect">
            <a:avLst/>
          </a:prstGeom>
          <a:ln>
            <a:noFill/>
          </a:ln>
          <a:effectLst>
            <a:outerShdw blurRad="292100" dist="139700" dir="2700000" algn="tl" rotWithShape="0">
              <a:srgbClr val="333333">
                <a:alpha val="65000"/>
              </a:srgbClr>
            </a:outerShdw>
          </a:effectLst>
        </p:spPr>
      </p:pic>
      <p:pic>
        <p:nvPicPr>
          <p:cNvPr id="4" name="Imagem 3">
            <a:extLst>
              <a:ext uri="{FF2B5EF4-FFF2-40B4-BE49-F238E27FC236}">
                <a16:creationId xmlns:a16="http://schemas.microsoft.com/office/drawing/2014/main" id="{8D7761E6-046F-753E-1005-B707E7DE509A}"/>
              </a:ext>
            </a:extLst>
          </p:cNvPr>
          <p:cNvPicPr>
            <a:picLocks noChangeAspect="1"/>
          </p:cNvPicPr>
          <p:nvPr/>
        </p:nvPicPr>
        <p:blipFill>
          <a:blip r:embed="rId3"/>
          <a:stretch>
            <a:fillRect/>
          </a:stretch>
        </p:blipFill>
        <p:spPr>
          <a:xfrm>
            <a:off x="8648261" y="3793854"/>
            <a:ext cx="2751058" cy="20956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9101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614196" y="877078"/>
            <a:ext cx="6771047" cy="5379377"/>
          </a:xfrm>
        </p:spPr>
        <p:txBody>
          <a:bodyPr/>
          <a:lstStyle/>
          <a:p>
            <a:pPr algn="just"/>
            <a:r>
              <a:rPr lang="pt-PT" sz="1800" b="1" u="sng" dirty="0">
                <a:effectLst>
                  <a:outerShdw blurRad="38100" dist="38100" dir="2700000" algn="tl">
                    <a:srgbClr val="000000">
                      <a:alpha val="43137"/>
                    </a:srgbClr>
                  </a:outerShdw>
                </a:effectLst>
              </a:rPr>
              <a:t>Relacionamento Encomenda(</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Endereço(</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,1)</a:t>
            </a:r>
          </a:p>
          <a:p>
            <a:pPr marL="0" indent="0" algn="just">
              <a:buNone/>
            </a:pPr>
            <a:r>
              <a:rPr lang="pt-PT" u="sng" dirty="0">
                <a:effectLst/>
              </a:rPr>
              <a:t>Relacionamento</a:t>
            </a:r>
            <a:r>
              <a:rPr lang="pt-PT" dirty="0">
                <a:effectLst/>
              </a:rPr>
              <a:t>: Encomenda endereçada a Endereço</a:t>
            </a:r>
          </a:p>
          <a:p>
            <a:pPr marL="0" indent="0" algn="just">
              <a:buNone/>
            </a:pPr>
            <a:r>
              <a:rPr lang="pt-PT" u="sng" dirty="0">
                <a:effectLst/>
              </a:rPr>
              <a:t>Descrição</a:t>
            </a:r>
            <a:r>
              <a:rPr lang="pt-PT" dirty="0">
                <a:effectLst/>
              </a:rPr>
              <a:t>: Cada encomenda está endereçada a um e um só endereço, um endereço tem ou nã</a:t>
            </a:r>
            <a:r>
              <a:rPr lang="pt-PT" dirty="0"/>
              <a:t>o várias encomendas associadas.</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Fornecedor(</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 – Endereço(1,</a:t>
            </a:r>
            <a:r>
              <a:rPr lang="pt-PT" b="1" u="sng" dirty="0">
                <a:effectLst>
                  <a:outerShdw blurRad="38100" dist="38100" dir="2700000" algn="tl">
                    <a:srgbClr val="000000">
                      <a:alpha val="43137"/>
                    </a:srgbClr>
                  </a:outerShdw>
                </a:effectLst>
              </a:rPr>
              <a:t>n</a:t>
            </a:r>
            <a:r>
              <a:rPr lang="pt-PT" sz="1800" b="1" u="sng" dirty="0">
                <a:effectLst>
                  <a:outerShdw blurRad="38100" dist="38100" dir="2700000" algn="tl">
                    <a:srgbClr val="000000">
                      <a:alpha val="43137"/>
                    </a:srgbClr>
                  </a:outerShdw>
                </a:effectLst>
              </a:rPr>
              <a:t>)</a:t>
            </a:r>
          </a:p>
          <a:p>
            <a:pPr marL="0" indent="0">
              <a:buNone/>
            </a:pPr>
            <a:r>
              <a:rPr lang="pt-PT" u="sng" dirty="0">
                <a:effectLst/>
              </a:rPr>
              <a:t>Relacionamento</a:t>
            </a:r>
            <a:r>
              <a:rPr lang="pt-PT" dirty="0">
                <a:effectLst/>
              </a:rPr>
              <a:t>: Fornecedor Localizado em Endereço</a:t>
            </a:r>
          </a:p>
          <a:p>
            <a:pPr marL="0" indent="0" algn="just">
              <a:buNone/>
            </a:pPr>
            <a:r>
              <a:rPr lang="pt-PT" u="sng" dirty="0">
                <a:effectLst/>
              </a:rPr>
              <a:t>Descrição</a:t>
            </a:r>
            <a:r>
              <a:rPr lang="pt-PT" u="sng" dirty="0"/>
              <a:t>:</a:t>
            </a:r>
            <a:r>
              <a:rPr lang="pt-PT" dirty="0"/>
              <a:t> Um fornecedor localiza-se em um ou mais endereços, cada endereço pode ou não localizar fornecedores.</a:t>
            </a: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5" name="Imagem 4">
            <a:extLst>
              <a:ext uri="{FF2B5EF4-FFF2-40B4-BE49-F238E27FC236}">
                <a16:creationId xmlns:a16="http://schemas.microsoft.com/office/drawing/2014/main" id="{ABBA0078-7783-2976-A461-9AF904BEEECD}"/>
              </a:ext>
            </a:extLst>
          </p:cNvPr>
          <p:cNvPicPr>
            <a:picLocks noChangeAspect="1"/>
          </p:cNvPicPr>
          <p:nvPr/>
        </p:nvPicPr>
        <p:blipFill>
          <a:blip r:embed="rId2"/>
          <a:stretch>
            <a:fillRect/>
          </a:stretch>
        </p:blipFill>
        <p:spPr>
          <a:xfrm>
            <a:off x="8385243" y="877078"/>
            <a:ext cx="3360711" cy="2331922"/>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A1705F0C-5646-7794-FC13-8646E0E76AF0}"/>
              </a:ext>
            </a:extLst>
          </p:cNvPr>
          <p:cNvPicPr>
            <a:picLocks noChangeAspect="1"/>
          </p:cNvPicPr>
          <p:nvPr/>
        </p:nvPicPr>
        <p:blipFill>
          <a:blip r:embed="rId3"/>
          <a:stretch>
            <a:fillRect/>
          </a:stretch>
        </p:blipFill>
        <p:spPr>
          <a:xfrm>
            <a:off x="8454542" y="3910519"/>
            <a:ext cx="3291412" cy="2070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7621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FCE644C-77BF-627C-9790-2F4A990E7911}"/>
              </a:ext>
            </a:extLst>
          </p:cNvPr>
          <p:cNvPicPr>
            <a:picLocks noChangeAspect="1"/>
          </p:cNvPicPr>
          <p:nvPr/>
        </p:nvPicPr>
        <p:blipFill>
          <a:blip r:embed="rId2"/>
          <a:stretch>
            <a:fillRect/>
          </a:stretch>
        </p:blipFill>
        <p:spPr>
          <a:xfrm>
            <a:off x="2561732" y="194811"/>
            <a:ext cx="7068536" cy="6468378"/>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6" name="Imagem 5">
            <a:extLst>
              <a:ext uri="{FF2B5EF4-FFF2-40B4-BE49-F238E27FC236}">
                <a16:creationId xmlns:a16="http://schemas.microsoft.com/office/drawing/2014/main" id="{5812E7E4-05EC-E304-26D2-7AC258562C12}"/>
              </a:ext>
            </a:extLst>
          </p:cNvPr>
          <p:cNvPicPr>
            <a:picLocks noChangeAspect="1"/>
          </p:cNvPicPr>
          <p:nvPr/>
        </p:nvPicPr>
        <p:blipFill>
          <a:blip r:embed="rId2"/>
          <a:stretch>
            <a:fillRect/>
          </a:stretch>
        </p:blipFill>
        <p:spPr>
          <a:xfrm>
            <a:off x="3808520" y="1083075"/>
            <a:ext cx="8022646" cy="4507104"/>
          </a:xfrm>
          <a:prstGeom prst="rect">
            <a:avLst/>
          </a:prstGeom>
        </p:spPr>
      </p:pic>
    </p:spTree>
    <p:extLst>
      <p:ext uri="{BB962C8B-B14F-4D97-AF65-F5344CB8AC3E}">
        <p14:creationId xmlns:p14="http://schemas.microsoft.com/office/powerpoint/2010/main" val="1334778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163DC56-9BA6-FE86-11A3-CF9131059365}"/>
              </a:ext>
            </a:extLst>
          </p:cNvPr>
          <p:cNvPicPr>
            <a:picLocks noChangeAspect="1"/>
          </p:cNvPicPr>
          <p:nvPr/>
        </p:nvPicPr>
        <p:blipFill>
          <a:blip r:embed="rId2"/>
          <a:stretch>
            <a:fillRect/>
          </a:stretch>
        </p:blipFill>
        <p:spPr>
          <a:xfrm>
            <a:off x="2184701" y="1207364"/>
            <a:ext cx="8813085" cy="4935760"/>
          </a:xfrm>
          <a:prstGeom prst="rect">
            <a:avLst/>
          </a:prstGeom>
        </p:spPr>
      </p:pic>
    </p:spTree>
    <p:extLst>
      <p:ext uri="{BB962C8B-B14F-4D97-AF65-F5344CB8AC3E}">
        <p14:creationId xmlns:p14="http://schemas.microsoft.com/office/powerpoint/2010/main" val="1490232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r>
              <a:rPr lang="pt-PT" dirty="0"/>
              <a:t>Após terminar a elaboração do esquema lógico a partir do conceptual, verificamos os diversos elementos, confrontando-os com os requisitos levantados e os elementos conceptuais.</a:t>
            </a:r>
          </a:p>
          <a:p>
            <a:r>
              <a:rPr lang="pt-PT" dirty="0"/>
              <a:t>De seguida, verificamos que está normalizada a terceira forma normal.</a:t>
            </a:r>
          </a:p>
        </p:txBody>
      </p:sp>
    </p:spTree>
    <p:extLst>
      <p:ext uri="{BB962C8B-B14F-4D97-AF65-F5344CB8AC3E}">
        <p14:creationId xmlns:p14="http://schemas.microsoft.com/office/powerpoint/2010/main" val="546604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r>
              <a:rPr lang="pt-PT" b="1" i="0" dirty="0">
                <a:solidFill>
                  <a:schemeClr val="tx1"/>
                </a:solidFill>
                <a:effectLst>
                  <a:outerShdw blurRad="38100" dist="38100" dir="2700000" algn="tl">
                    <a:srgbClr val="000000">
                      <a:alpha val="43137"/>
                    </a:srgbClr>
                  </a:outerShdw>
                </a:effectLst>
                <a:latin typeface="Whitney"/>
              </a:rPr>
              <a:t>1FN-</a:t>
            </a:r>
            <a:r>
              <a:rPr lang="pt-PT" b="0" i="0" dirty="0">
                <a:solidFill>
                  <a:schemeClr val="tx1"/>
                </a:solidFill>
                <a:effectLst/>
                <a:latin typeface="Whitney"/>
              </a:rPr>
              <a:t> O modelo está na primeira forma normal pois cada atributo apenas contém valores atómicos. </a:t>
            </a:r>
          </a:p>
          <a:p>
            <a:r>
              <a:rPr lang="pt-PT" b="1" i="0" dirty="0">
                <a:solidFill>
                  <a:schemeClr val="tx1"/>
                </a:solidFill>
                <a:effectLst>
                  <a:outerShdw blurRad="38100" dist="38100" dir="2700000" algn="tl">
                    <a:srgbClr val="000000">
                      <a:alpha val="43137"/>
                    </a:srgbClr>
                  </a:outerShdw>
                </a:effectLst>
                <a:latin typeface="Whitney"/>
              </a:rPr>
              <a:t>2FN- </a:t>
            </a:r>
            <a:r>
              <a:rPr lang="pt-PT" b="0" i="0" dirty="0">
                <a:solidFill>
                  <a:schemeClr val="tx1"/>
                </a:solidFill>
                <a:effectLst/>
                <a:latin typeface="Whitney"/>
              </a:rPr>
              <a:t>O modelo está na segunda forma normal pois não há dependências parciais. </a:t>
            </a:r>
          </a:p>
          <a:p>
            <a:r>
              <a:rPr lang="pt-PT" b="1" i="0" dirty="0">
                <a:solidFill>
                  <a:schemeClr val="tx1"/>
                </a:solidFill>
                <a:effectLst>
                  <a:outerShdw blurRad="38100" dist="38100" dir="2700000" algn="tl">
                    <a:srgbClr val="000000">
                      <a:alpha val="43137"/>
                    </a:srgbClr>
                  </a:outerShdw>
                </a:effectLst>
                <a:latin typeface="Whitney"/>
              </a:rPr>
              <a:t>3FN-</a:t>
            </a:r>
            <a:r>
              <a:rPr lang="pt-PT" b="0" i="0" dirty="0">
                <a:solidFill>
                  <a:schemeClr val="tx1"/>
                </a:solidFill>
                <a:effectLst/>
                <a:latin typeface="Whitney"/>
              </a:rPr>
              <a:t> O modelo está na terceira forma normal pois não há dependências transitivas.</a:t>
            </a:r>
            <a:endParaRPr lang="pt-PT" dirty="0">
              <a:solidFill>
                <a:schemeClr val="tx1"/>
              </a:solidFill>
            </a:endParaRPr>
          </a:p>
        </p:txBody>
      </p:sp>
    </p:spTree>
    <p:extLst>
      <p:ext uri="{BB962C8B-B14F-4D97-AF65-F5344CB8AC3E}">
        <p14:creationId xmlns:p14="http://schemas.microsoft.com/office/powerpoint/2010/main" val="216728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5" name="Imagem 4">
            <a:extLst>
              <a:ext uri="{FF2B5EF4-FFF2-40B4-BE49-F238E27FC236}">
                <a16:creationId xmlns:a16="http://schemas.microsoft.com/office/drawing/2014/main" id="{66695B54-CC6F-6741-9084-97C2E8298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407" y="438262"/>
            <a:ext cx="8039322" cy="598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3482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E2D06-E23C-1338-0618-4DBD33EE3AE7}"/>
              </a:ext>
            </a:extLst>
          </p:cNvPr>
          <p:cNvSpPr>
            <a:spLocks noGrp="1"/>
          </p:cNvSpPr>
          <p:nvPr>
            <p:ph type="title"/>
          </p:nvPr>
        </p:nvSpPr>
        <p:spPr/>
        <p:txBody>
          <a:bodyPr/>
          <a:lstStyle/>
          <a:p>
            <a:endParaRPr lang="pt-PT"/>
          </a:p>
        </p:txBody>
      </p:sp>
      <p:pic>
        <p:nvPicPr>
          <p:cNvPr id="6" name="Marcador de Posição de Conteúdo 5">
            <a:extLst>
              <a:ext uri="{FF2B5EF4-FFF2-40B4-BE49-F238E27FC236}">
                <a16:creationId xmlns:a16="http://schemas.microsoft.com/office/drawing/2014/main" id="{5BFD8401-B9EC-88C5-F80B-03E5EFB7C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648" y="776214"/>
            <a:ext cx="7106435" cy="5305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2785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856FB-D08E-BD49-EDBA-97E6E97C268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ACFCF82-A57E-1350-89E7-5F3225D0810C}"/>
              </a:ext>
            </a:extLst>
          </p:cNvPr>
          <p:cNvSpPr>
            <a:spLocks noGrp="1"/>
          </p:cNvSpPr>
          <p:nvPr>
            <p:ph idx="1"/>
          </p:nvPr>
        </p:nvSpPr>
        <p:spPr/>
        <p:txBody>
          <a:bodyPr/>
          <a:lstStyle/>
          <a:p>
            <a:endParaRPr lang="pt-PT"/>
          </a:p>
        </p:txBody>
      </p:sp>
      <p:pic>
        <p:nvPicPr>
          <p:cNvPr id="1026" name="Picture 2">
            <a:extLst>
              <a:ext uri="{FF2B5EF4-FFF2-40B4-BE49-F238E27FC236}">
                <a16:creationId xmlns:a16="http://schemas.microsoft.com/office/drawing/2014/main" id="{E22ED6D3-AA31-C2BE-E0B8-2CCFE2121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2" y="2601237"/>
            <a:ext cx="9439275" cy="2200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91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89" name="Rectangle 2054">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a:xfrm>
            <a:off x="649224" y="645106"/>
            <a:ext cx="6574536" cy="1259894"/>
          </a:xfrm>
        </p:spPr>
        <p:txBody>
          <a:bodyPr>
            <a:normAutofit/>
          </a:bodyPr>
          <a:lstStyle/>
          <a:p>
            <a:r>
              <a:rPr lang="pt-PT" b="1">
                <a:effectLst/>
                <a:latin typeface="Abadi" panose="020B0604020104020204" pitchFamily="34" charset="0"/>
              </a:rPr>
              <a:t>4.4 Validação do modelo com interrogações do utilizador</a:t>
            </a:r>
            <a:endParaRPr lang="pt-PT" b="1"/>
          </a:p>
        </p:txBody>
      </p:sp>
      <p:sp>
        <p:nvSpPr>
          <p:cNvPr id="2090" name="Rectangle 2056">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a:xfrm>
            <a:off x="649224" y="2133600"/>
            <a:ext cx="6574535" cy="3759253"/>
          </a:xfrm>
        </p:spPr>
        <p:txBody>
          <a:bodyPr>
            <a:normAutofit/>
          </a:bodyPr>
          <a:lstStyle/>
          <a:p>
            <a:r>
              <a:rPr lang="pt-PT" dirty="0"/>
              <a:t>Depois da equipa terminar a elaboração do esquema lógico, verificamos com a staff da empresa os requisitos impostos anteriormente agora no modelo lógico e alguns exemplos de instruções que poderiam necessitar.</a:t>
            </a:r>
          </a:p>
          <a:p>
            <a:r>
              <a:rPr lang="pt-PT" dirty="0"/>
              <a:t>O modelo lógico acabou por satisfazer as necessidades da empresa e a equipa de implementação do sistema de base de dados pode avançar para a fase de criação da base de dados</a:t>
            </a:r>
          </a:p>
        </p:txBody>
      </p:sp>
      <p:pic>
        <p:nvPicPr>
          <p:cNvPr id="2050" name="Picture 2">
            <a:extLst>
              <a:ext uri="{FF2B5EF4-FFF2-40B4-BE49-F238E27FC236}">
                <a16:creationId xmlns:a16="http://schemas.microsoft.com/office/drawing/2014/main" id="{7067F730-DE45-E9B5-8D2A-3A12C22853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3537" y="645106"/>
            <a:ext cx="3358557" cy="5247747"/>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216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10B638-D778-C4F1-F54F-08F221A07009}"/>
              </a:ext>
            </a:extLst>
          </p:cNvPr>
          <p:cNvSpPr>
            <a:spLocks noGrp="1"/>
          </p:cNvSpPr>
          <p:nvPr>
            <p:ph type="title"/>
          </p:nvPr>
        </p:nvSpPr>
        <p:spPr>
          <a:xfrm>
            <a:off x="1259893" y="3101093"/>
            <a:ext cx="2454052" cy="3029344"/>
          </a:xfrm>
        </p:spPr>
        <p:txBody>
          <a:bodyPr>
            <a:normAutofit/>
          </a:bodyPr>
          <a:lstStyle/>
          <a:p>
            <a:r>
              <a:rPr lang="pt-PT" sz="3200" b="1">
                <a:solidFill>
                  <a:schemeClr val="bg1"/>
                </a:solidFill>
                <a:effectLst>
                  <a:outerShdw blurRad="38100" dist="38100" dir="2700000" algn="tl">
                    <a:srgbClr val="000000">
                      <a:alpha val="43137"/>
                    </a:srgbClr>
                  </a:outerShdw>
                </a:effectLst>
              </a:rPr>
              <a:t>Trabalho futuro</a:t>
            </a: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Marcador de Posição de Conteúdo 2">
            <a:extLst>
              <a:ext uri="{FF2B5EF4-FFF2-40B4-BE49-F238E27FC236}">
                <a16:creationId xmlns:a16="http://schemas.microsoft.com/office/drawing/2014/main" id="{157077EA-082D-4338-3AC7-4C1355FC9D69}"/>
              </a:ext>
            </a:extLst>
          </p:cNvPr>
          <p:cNvGraphicFramePr>
            <a:graphicFrameLocks noGrp="1"/>
          </p:cNvGraphicFramePr>
          <p:nvPr>
            <p:ph idx="1"/>
            <p:extLst>
              <p:ext uri="{D42A27DB-BD31-4B8C-83A1-F6EECF244321}">
                <p14:modId xmlns:p14="http://schemas.microsoft.com/office/powerpoint/2010/main" val="82937968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612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FCBF6-1DC0-52CB-C0E0-36771B3E845E}"/>
              </a:ext>
            </a:extLst>
          </p:cNvPr>
          <p:cNvSpPr>
            <a:spLocks noGrp="1"/>
          </p:cNvSpPr>
          <p:nvPr>
            <p:ph type="title"/>
          </p:nvPr>
        </p:nvSpPr>
        <p:spPr/>
        <p:txBody>
          <a:bodyPr/>
          <a:lstStyle/>
          <a:p>
            <a:r>
              <a:rPr lang="pt-PT" dirty="0"/>
              <a:t>Referências</a:t>
            </a:r>
          </a:p>
        </p:txBody>
      </p:sp>
      <p:sp>
        <p:nvSpPr>
          <p:cNvPr id="3" name="Marcador de Posição de Conteúdo 2">
            <a:extLst>
              <a:ext uri="{FF2B5EF4-FFF2-40B4-BE49-F238E27FC236}">
                <a16:creationId xmlns:a16="http://schemas.microsoft.com/office/drawing/2014/main" id="{AD73333B-5737-E4C0-7D88-446B62DCE808}"/>
              </a:ext>
            </a:extLst>
          </p:cNvPr>
          <p:cNvSpPr>
            <a:spLocks noGrp="1"/>
          </p:cNvSpPr>
          <p:nvPr>
            <p:ph idx="1"/>
          </p:nvPr>
        </p:nvSpPr>
        <p:spPr/>
        <p:txBody>
          <a:bodyPr/>
          <a:lstStyle/>
          <a:p>
            <a:r>
              <a:rPr lang="pt-PT" b="0" i="0" u="sng" dirty="0">
                <a:solidFill>
                  <a:srgbClr val="1155CC"/>
                </a:solidFill>
                <a:effectLst/>
                <a:latin typeface="Arial" panose="020B0604020202020204" pitchFamily="34" charset="0"/>
                <a:hlinkClick r:id="rId2"/>
              </a:rPr>
              <a:t>https://www.infarmed.pt/documents/15786/17838/Normas_Prescri%C3%A7%C3%A3o/bcd0b378-3b00-4ee0-9104-28d0db0b7872</a:t>
            </a:r>
            <a:br>
              <a:rPr lang="pt-PT" dirty="0"/>
            </a:br>
            <a:endParaRPr lang="pt-PT" dirty="0"/>
          </a:p>
          <a:p>
            <a:r>
              <a:rPr lang="pt-PT" b="0" i="0" u="sng" dirty="0">
                <a:solidFill>
                  <a:srgbClr val="1155CC"/>
                </a:solidFill>
                <a:effectLst/>
                <a:latin typeface="Arial" panose="020B0604020202020204" pitchFamily="34" charset="0"/>
                <a:hlinkClick r:id="rId3"/>
              </a:rPr>
              <a:t>https://www.farmaciaemcasa.pt/</a:t>
            </a:r>
            <a:br>
              <a:rPr lang="pt-PT" dirty="0"/>
            </a:br>
            <a:endParaRPr lang="pt-PT" dirty="0"/>
          </a:p>
          <a:p>
            <a:r>
              <a:rPr lang="pt-PT" b="0" i="0" u="sng" dirty="0">
                <a:solidFill>
                  <a:srgbClr val="1155CC"/>
                </a:solidFill>
                <a:effectLst/>
                <a:latin typeface="Arial" panose="020B0604020202020204" pitchFamily="34" charset="0"/>
                <a:hlinkClick r:id="rId4"/>
              </a:rPr>
              <a:t>https://www.tive.com/blog/pharmaceutical-transport-best-practices-for-shippers-to-know</a:t>
            </a:r>
            <a:br>
              <a:rPr lang="pt-PT" dirty="0"/>
            </a:br>
            <a:endParaRPr lang="pt-PT" dirty="0"/>
          </a:p>
          <a:p>
            <a:endParaRPr lang="pt-PT" dirty="0"/>
          </a:p>
        </p:txBody>
      </p:sp>
    </p:spTree>
    <p:extLst>
      <p:ext uri="{BB962C8B-B14F-4D97-AF65-F5344CB8AC3E}">
        <p14:creationId xmlns:p14="http://schemas.microsoft.com/office/powerpoint/2010/main" val="54041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se ter tornado complexo controlar os trajetos dos seus funcionários, como no combustível gasto e na organização dos estafetas, o que acabava por levar a prejuízos de </a:t>
            </a:r>
            <a:r>
              <a:rPr lang="pt-PT" b="1" dirty="0">
                <a:solidFill>
                  <a:srgbClr val="000000"/>
                </a:solidFill>
                <a:latin typeface="Arial" panose="020B0604020202020204" pitchFamily="34" charset="0"/>
              </a:rPr>
              <a:t>5</a:t>
            </a:r>
            <a:r>
              <a:rPr lang="pt-PT" sz="1800" b="1" i="0" u="none" strike="noStrike" dirty="0">
                <a:solidFill>
                  <a:srgbClr val="000000"/>
                </a:solidFill>
                <a:effectLst/>
                <a:latin typeface="Arial" panose="020B0604020202020204" pitchFamily="34" charset="0"/>
              </a:rPr>
              <a:t>%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do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3000" y="1398290"/>
            <a:ext cx="9905999" cy="4887434"/>
          </a:xfrm>
        </p:spPr>
        <p:txBody>
          <a:bodyPr>
            <a:normAutofit fontScale="925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pPr>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(prioridade) pretendida</a:t>
            </a:r>
            <a:r>
              <a:rPr lang="pt-PT" sz="2400" dirty="0">
                <a:solidFill>
                  <a:srgbClr val="000000"/>
                </a:solidFill>
                <a:latin typeface="Arial" panose="020B0604020202020204" pitchFamily="34" charset="0"/>
              </a:rPr>
              <a:t>.</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pPr algn="just" rtl="0" fontAlgn="base">
              <a:spcBef>
                <a:spcPts val="0"/>
              </a:spcBef>
              <a:spcAft>
                <a:spcPts val="0"/>
              </a:spcAft>
              <a:buFont typeface="Arial" panose="020B0604020202020204" pitchFamily="34" charset="0"/>
              <a:buChar char="•"/>
            </a:pPr>
            <a:r>
              <a:rPr lang="pt-PT" dirty="0">
                <a:solidFill>
                  <a:srgbClr val="000000"/>
                </a:solidFill>
                <a:latin typeface="Arial" panose="020B0604020202020204" pitchFamily="34" charset="0"/>
              </a:rPr>
              <a:t>Manutenção do stock e das entidades que o fornecem.</a:t>
            </a:r>
            <a:endParaRPr lang="pt-PT" sz="1800" b="0" i="0" u="none" strike="noStrike" dirty="0">
              <a:solidFill>
                <a:srgbClr val="000000"/>
              </a:solidFill>
              <a:effectLst/>
              <a:latin typeface="Arial" panose="020B0604020202020204" pitchFamily="34" charset="0"/>
            </a:endParaRP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429</TotalTime>
  <Words>3120</Words>
  <Application>Microsoft Office PowerPoint</Application>
  <PresentationFormat>Ecrã Panorâmico</PresentationFormat>
  <Paragraphs>222</Paragraphs>
  <Slides>55</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55</vt:i4>
      </vt:variant>
    </vt:vector>
  </HeadingPairs>
  <TitlesOfParts>
    <vt:vector size="61" baseType="lpstr">
      <vt:lpstr>Abadi</vt:lpstr>
      <vt:lpstr>Arial</vt:lpstr>
      <vt:lpstr>Century Gothic</vt:lpstr>
      <vt:lpstr>Whitney</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Apresentação do PowerPoint</vt:lpstr>
      <vt:lpstr>Apresentação do PowerPoint</vt:lpstr>
      <vt:lpstr>Apresentação do PowerPoint</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Apresentação do PowerPoint</vt:lpstr>
      <vt:lpstr>4. Modelação Lógica</vt:lpstr>
      <vt:lpstr>4.1 Construção e validação do modelo de dados lógico</vt:lpstr>
      <vt:lpstr>4.2 Normalização de Dados</vt:lpstr>
      <vt:lpstr>4.3 Apresentação e explicação do modelo lógico produzido</vt:lpstr>
      <vt:lpstr>Apresentação do PowerPoint</vt:lpstr>
      <vt:lpstr>Apresentação do PowerPoint</vt:lpstr>
      <vt:lpstr>4.4 Validação do modelo com interrogações do utilizador</vt:lpstr>
      <vt:lpstr>Trabalho futuro</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Paulo André Alegre Pinto</cp:lastModifiedBy>
  <cp:revision>21</cp:revision>
  <dcterms:created xsi:type="dcterms:W3CDTF">2022-11-20T15:57:18Z</dcterms:created>
  <dcterms:modified xsi:type="dcterms:W3CDTF">2022-11-21T11:15:31Z</dcterms:modified>
</cp:coreProperties>
</file>