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276" r:id="rId27"/>
    <p:sldId id="290" r:id="rId28"/>
    <p:sldId id="291" r:id="rId29"/>
    <p:sldId id="292" r:id="rId30"/>
    <p:sldId id="293" r:id="rId31"/>
    <p:sldId id="294" r:id="rId32"/>
    <p:sldId id="295" r:id="rId33"/>
    <p:sldId id="296" r:id="rId34"/>
    <p:sldId id="297" r:id="rId35"/>
    <p:sldId id="298" r:id="rId36"/>
    <p:sldId id="299" r:id="rId37"/>
    <p:sldId id="300" r:id="rId38"/>
    <p:sldId id="277" r:id="rId39"/>
    <p:sldId id="278" r:id="rId40"/>
    <p:sldId id="279" r:id="rId41"/>
    <p:sldId id="280" r:id="rId42"/>
    <p:sldId id="281" r:id="rId43"/>
    <p:sldId id="282" r:id="rId44"/>
    <p:sldId id="30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86" d="100"/>
          <a:sy n="86" d="100"/>
        </p:scale>
        <p:origin x="49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20/11/2022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20/11/2022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20/11/2022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documentar,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r>
              <a:rPr lang="pt-PT" dirty="0"/>
              <a:t>(EXCEL)</a:t>
            </a:r>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106C30A-C4C8-1334-C50B-FC278E644665}"/>
              </a:ext>
            </a:extLst>
          </p:cNvPr>
          <p:cNvPicPr>
            <a:picLocks noChangeAspect="1"/>
          </p:cNvPicPr>
          <p:nvPr/>
        </p:nvPicPr>
        <p:blipFill>
          <a:blip r:embed="rId2"/>
          <a:stretch>
            <a:fillRect/>
          </a:stretch>
        </p:blipFill>
        <p:spPr>
          <a:xfrm>
            <a:off x="411519" y="1890944"/>
            <a:ext cx="11528759" cy="4268853"/>
          </a:xfrm>
          <a:prstGeom prst="rect">
            <a:avLst/>
          </a:prstGeom>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28F1AF-EB55-6A17-DDE7-692183608F0C}"/>
              </a:ext>
            </a:extLst>
          </p:cNvPr>
          <p:cNvPicPr>
            <a:picLocks noChangeAspect="1"/>
          </p:cNvPicPr>
          <p:nvPr/>
        </p:nvPicPr>
        <p:blipFill>
          <a:blip r:embed="rId2"/>
          <a:stretch>
            <a:fillRect/>
          </a:stretch>
        </p:blipFill>
        <p:spPr>
          <a:xfrm>
            <a:off x="99134" y="1957568"/>
            <a:ext cx="11993732" cy="3916622"/>
          </a:xfrm>
          <a:prstGeom prst="rect">
            <a:avLst/>
          </a:prstGeom>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DEBACB3-873C-B8B5-9395-8C99A962D6AB}"/>
              </a:ext>
            </a:extLst>
          </p:cNvPr>
          <p:cNvPicPr>
            <a:picLocks noChangeAspect="1"/>
          </p:cNvPicPr>
          <p:nvPr/>
        </p:nvPicPr>
        <p:blipFill>
          <a:blip r:embed="rId2"/>
          <a:stretch>
            <a:fillRect/>
          </a:stretch>
        </p:blipFill>
        <p:spPr>
          <a:xfrm>
            <a:off x="0" y="2548157"/>
            <a:ext cx="12192000" cy="1921483"/>
          </a:xfrm>
          <a:prstGeom prst="rect">
            <a:avLst/>
          </a:prstGeom>
        </p:spPr>
      </p:pic>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13" name="Marcador de Posição de Conteúdo 12">
            <a:extLst>
              <a:ext uri="{FF2B5EF4-FFF2-40B4-BE49-F238E27FC236}">
                <a16:creationId xmlns:a16="http://schemas.microsoft.com/office/drawing/2014/main" id="{B07C7C8B-CCD4-8A14-8509-C5DC3DAEC57C}"/>
              </a:ext>
            </a:extLst>
          </p:cNvPr>
          <p:cNvPicPr>
            <a:picLocks noGrp="1" noChangeAspect="1"/>
          </p:cNvPicPr>
          <p:nvPr>
            <p:ph idx="1"/>
          </p:nvPr>
        </p:nvPicPr>
        <p:blipFill>
          <a:blip r:embed="rId2"/>
          <a:stretch>
            <a:fillRect/>
          </a:stretch>
        </p:blipFill>
        <p:spPr>
          <a:xfrm>
            <a:off x="4579122" y="544288"/>
            <a:ext cx="6511401" cy="6077775"/>
          </a:xfrm>
        </p:spPr>
      </p:pic>
    </p:spTree>
    <p:extLst>
      <p:ext uri="{BB962C8B-B14F-4D97-AF65-F5344CB8AC3E}">
        <p14:creationId xmlns:p14="http://schemas.microsoft.com/office/powerpoint/2010/main" val="133477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r>
              <a:rPr lang="pt-PT" dirty="0"/>
              <a:t>O nosso modelo lógico foi construído a partir do modelo concetual.</a:t>
            </a:r>
          </a:p>
        </p:txBody>
      </p:sp>
    </p:spTree>
    <p:extLst>
      <p:ext uri="{BB962C8B-B14F-4D97-AF65-F5344CB8AC3E}">
        <p14:creationId xmlns:p14="http://schemas.microsoft.com/office/powerpoint/2010/main" val="546604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dirty="0"/>
              <a:t>Certamente, está normalizado.</a:t>
            </a:r>
          </a:p>
        </p:txBody>
      </p:sp>
    </p:spTree>
    <p:extLst>
      <p:ext uri="{BB962C8B-B14F-4D97-AF65-F5344CB8AC3E}">
        <p14:creationId xmlns:p14="http://schemas.microsoft.com/office/powerpoint/2010/main" val="2167283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5" name="Imagem 4">
            <a:extLst>
              <a:ext uri="{FF2B5EF4-FFF2-40B4-BE49-F238E27FC236}">
                <a16:creationId xmlns:a16="http://schemas.microsoft.com/office/drawing/2014/main" id="{85556BA9-AF23-4B8C-0324-A583326DF659}"/>
              </a:ext>
            </a:extLst>
          </p:cNvPr>
          <p:cNvPicPr>
            <a:picLocks noChangeAspect="1"/>
          </p:cNvPicPr>
          <p:nvPr/>
        </p:nvPicPr>
        <p:blipFill>
          <a:blip r:embed="rId2"/>
          <a:stretch>
            <a:fillRect/>
          </a:stretch>
        </p:blipFill>
        <p:spPr>
          <a:xfrm>
            <a:off x="4072395" y="25649"/>
            <a:ext cx="7459697" cy="6732377"/>
          </a:xfrm>
          <a:prstGeom prst="rect">
            <a:avLst/>
          </a:prstGeom>
        </p:spPr>
      </p:pic>
    </p:spTree>
    <p:extLst>
      <p:ext uri="{BB962C8B-B14F-4D97-AF65-F5344CB8AC3E}">
        <p14:creationId xmlns:p14="http://schemas.microsoft.com/office/powerpoint/2010/main" val="164348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4.4 Validação do modelo com interrogações do utilizador</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071216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Bibliografia</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e uma base de dados central,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não se ter tornado complexo controlar os trajetos dos seus funcionários, como no combustível gasto e na organização dos estafetas, o que acabava por levar a prejuízos de 30%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850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Manutenção de </a:t>
            </a:r>
            <a:r>
              <a:rPr lang="pt-PT" sz="2400" b="1" i="0" u="none" strike="noStrike" dirty="0">
                <a:solidFill>
                  <a:srgbClr val="000000"/>
                </a:solidFill>
                <a:effectLst/>
                <a:latin typeface="Arial" panose="020B0604020202020204" pitchFamily="34" charset="0"/>
              </a:rPr>
              <a:t>entregas rotineiras </a:t>
            </a:r>
            <a:r>
              <a:rPr lang="pt-PT" sz="2400" b="0" i="0" u="none" strike="noStrike" dirty="0">
                <a:solidFill>
                  <a:srgbClr val="000000"/>
                </a:solidFill>
                <a:effectLst/>
                <a:latin typeface="Arial" panose="020B0604020202020204" pitchFamily="34" charset="0"/>
              </a:rPr>
              <a:t>de medicamentos, por </a:t>
            </a:r>
            <a:r>
              <a:rPr lang="pt-PT" sz="2400" b="1" i="0" u="none" strike="noStrike" dirty="0">
                <a:solidFill>
                  <a:srgbClr val="000000"/>
                </a:solidFill>
                <a:effectLst/>
                <a:latin typeface="Arial" panose="020B0604020202020204" pitchFamily="34" charset="0"/>
              </a:rPr>
              <a:t>prescrição</a:t>
            </a:r>
            <a:r>
              <a:rPr lang="pt-PT" sz="2400" b="0" i="0" u="none" strike="noStrike" dirty="0">
                <a:solidFill>
                  <a:srgbClr val="000000"/>
                </a:solidFill>
                <a:effectLst/>
                <a:latin typeface="Arial" panose="020B0604020202020204" pitchFamily="34" charset="0"/>
              </a:rPr>
              <a:t>, com cuidado em não violar </a:t>
            </a:r>
            <a:r>
              <a:rPr lang="pt-PT" sz="2400" b="1" i="0" u="none" strike="noStrike" dirty="0">
                <a:solidFill>
                  <a:srgbClr val="000000"/>
                </a:solidFill>
                <a:effectLst/>
                <a:latin typeface="Arial" panose="020B0604020202020204" pitchFamily="34" charset="0"/>
              </a:rPr>
              <a:t>proteção de dados</a:t>
            </a:r>
            <a:r>
              <a:rPr lang="pt-PT" sz="2400" b="0" i="0" u="none" strike="noStrike" dirty="0">
                <a:solidFill>
                  <a:srgbClr val="000000"/>
                </a:solidFill>
                <a:effectLst/>
                <a:latin typeface="Arial" panose="020B0604020202020204" pitchFamily="34" charset="0"/>
              </a:rPr>
              <a:t> (em relação aos estafetas, por exemplo).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308</TotalTime>
  <Words>2424</Words>
  <Application>Microsoft Office PowerPoint</Application>
  <PresentationFormat>Ecrã Panorâmico</PresentationFormat>
  <Paragraphs>119</Paragraphs>
  <Slides>44</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44</vt:i4>
      </vt:variant>
    </vt:vector>
  </HeadingPairs>
  <TitlesOfParts>
    <vt:vector size="49" baseType="lpstr">
      <vt:lpstr>Abadi</vt:lpstr>
      <vt:lpstr>Arial</vt:lpstr>
      <vt:lpstr>Century Gothic</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4. Modelação Lógica</vt:lpstr>
      <vt:lpstr>4.1 Construção e validação do modelo de dados lógico</vt:lpstr>
      <vt:lpstr>4.2 Normalização de Dados</vt:lpstr>
      <vt:lpstr>4.3 Apresentação e explicação do modelo lógico produzido</vt:lpstr>
      <vt:lpstr>4.4 Validação do modelo com interrogações do utilizador</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Carlos Eduardo da Silva Machado</cp:lastModifiedBy>
  <cp:revision>16</cp:revision>
  <dcterms:created xsi:type="dcterms:W3CDTF">2022-11-20T15:57:18Z</dcterms:created>
  <dcterms:modified xsi:type="dcterms:W3CDTF">2022-11-20T23:05:57Z</dcterms:modified>
</cp:coreProperties>
</file>