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74" r:id="rId7"/>
    <p:sldId id="275"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B4F840-B9BA-4BC9-8BFC-D298A042C557}"/>
              </a:ext>
            </a:extLst>
          </p:cNvPr>
          <p:cNvSpPr>
            <a:spLocks noGrp="1"/>
          </p:cNvSpPr>
          <p:nvPr>
            <p:ph type="title"/>
          </p:nvPr>
        </p:nvSpPr>
        <p:spPr>
          <a:xfrm>
            <a:off x="1451578" y="685250"/>
            <a:ext cx="9603275" cy="1037533"/>
          </a:xfrm>
        </p:spPr>
        <p:txBody>
          <a:bodyPr/>
          <a:lstStyle/>
          <a:p>
            <a:r>
              <a:rPr lang="en-US" b="1" dirty="0"/>
              <a:t>Subject-oriented programming</a:t>
            </a:r>
            <a:endParaRPr lang="en-US" dirty="0"/>
          </a:p>
        </p:txBody>
      </p:sp>
      <p:sp>
        <p:nvSpPr>
          <p:cNvPr id="3" name="Content Placeholder 2">
            <a:extLst>
              <a:ext uri="{FF2B5EF4-FFF2-40B4-BE49-F238E27FC236}">
                <a16:creationId xmlns="" xmlns:a16="http://schemas.microsoft.com/office/drawing/2014/main" id="{70C595D9-2EBA-467E-BAFD-7853CE1D12D4}"/>
              </a:ext>
            </a:extLst>
          </p:cNvPr>
          <p:cNvSpPr>
            <a:spLocks noGrp="1"/>
          </p:cNvSpPr>
          <p:nvPr>
            <p:ph idx="1"/>
          </p:nvPr>
        </p:nvSpPr>
        <p:spPr>
          <a:xfrm>
            <a:off x="1451579" y="1883391"/>
            <a:ext cx="9603275" cy="4252366"/>
          </a:xfrm>
        </p:spPr>
        <p:txBody>
          <a:bodyPr>
            <a:normAutofit fontScale="92500" lnSpcReduction="10000"/>
          </a:bodyPr>
          <a:lstStyle/>
          <a:p>
            <a:pPr marL="285750" indent="-285750"/>
            <a:r>
              <a:rPr lang="en-US" sz="2800" dirty="0"/>
              <a:t>Subject means a collection of state and behavior specifications. </a:t>
            </a:r>
          </a:p>
          <a:p>
            <a:pPr marL="285750" indent="-285750"/>
            <a:r>
              <a:rPr lang="en-US" sz="2800" dirty="0"/>
              <a:t>It represents a perception of the world at large.</a:t>
            </a:r>
          </a:p>
          <a:p>
            <a:r>
              <a:rPr lang="en-US" sz="2800" dirty="0"/>
              <a:t>It is an object-oriented software paradigm in which the state (fields) and behavior (methods) of objects are not seen as intrinsic to the objects themselves, but are provided by various subjective perceptions (“subjects”) of the objects.</a:t>
            </a:r>
          </a:p>
          <a:p>
            <a:r>
              <a:rPr lang="en-US" sz="2800" dirty="0"/>
              <a:t>It discusses general characteristics of objects without introducing a specific model.</a:t>
            </a:r>
          </a:p>
          <a:p>
            <a:endParaRPr lang="en-US" dirty="0"/>
          </a:p>
        </p:txBody>
      </p:sp>
    </p:spTree>
    <p:extLst>
      <p:ext uri="{BB962C8B-B14F-4D97-AF65-F5344CB8AC3E}">
        <p14:creationId xmlns:p14="http://schemas.microsoft.com/office/powerpoint/2010/main" val="413392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F8A638-F1A8-4B25-897A-0B95022D6BD2}"/>
              </a:ext>
            </a:extLst>
          </p:cNvPr>
          <p:cNvSpPr>
            <a:spLocks noGrp="1"/>
          </p:cNvSpPr>
          <p:nvPr>
            <p:ph type="title"/>
          </p:nvPr>
        </p:nvSpPr>
        <p:spPr>
          <a:xfrm>
            <a:off x="1451579" y="709684"/>
            <a:ext cx="9603275" cy="980298"/>
          </a:xfrm>
        </p:spPr>
        <p:txBody>
          <a:bodyPr/>
          <a:lstStyle/>
          <a:p>
            <a:r>
              <a:rPr lang="en-US" b="1" dirty="0"/>
              <a:t>View Object</a:t>
            </a:r>
            <a:br>
              <a:rPr lang="en-US" b="1" dirty="0"/>
            </a:br>
            <a:endParaRPr lang="en-US" dirty="0"/>
          </a:p>
        </p:txBody>
      </p:sp>
      <p:sp>
        <p:nvSpPr>
          <p:cNvPr id="3" name="Content Placeholder 2">
            <a:extLst>
              <a:ext uri="{FF2B5EF4-FFF2-40B4-BE49-F238E27FC236}">
                <a16:creationId xmlns="" xmlns:a16="http://schemas.microsoft.com/office/drawing/2014/main" id="{F24AF01B-A7EF-46BD-BC71-ACAD938C5EC5}"/>
              </a:ext>
            </a:extLst>
          </p:cNvPr>
          <p:cNvSpPr>
            <a:spLocks noGrp="1"/>
          </p:cNvSpPr>
          <p:nvPr>
            <p:ph idx="1"/>
          </p:nvPr>
        </p:nvSpPr>
        <p:spPr>
          <a:xfrm>
            <a:off x="1451579" y="1853754"/>
            <a:ext cx="9603275" cy="4260443"/>
          </a:xfrm>
        </p:spPr>
        <p:txBody>
          <a:bodyPr>
            <a:normAutofit lnSpcReduction="10000"/>
          </a:bodyPr>
          <a:lstStyle/>
          <a:p>
            <a:r>
              <a:rPr lang="en-US" sz="2400" dirty="0"/>
              <a:t>It represents a result set obtained when a query processes using the </a:t>
            </a:r>
            <a:r>
              <a:rPr lang="en-US" sz="2400" dirty="0" err="1"/>
              <a:t>OpenView</a:t>
            </a:r>
            <a:r>
              <a:rPr lang="en-US" sz="2400" dirty="0"/>
              <a:t> method of the Database object.</a:t>
            </a:r>
            <a:endParaRPr lang="en-US" sz="2400" b="1" dirty="0"/>
          </a:p>
          <a:p>
            <a:r>
              <a:rPr lang="en-US" sz="2400" dirty="0"/>
              <a:t>It is a class that lets to define and work with a set of rows, often in service of a user interface. </a:t>
            </a:r>
          </a:p>
          <a:p>
            <a:r>
              <a:rPr lang="en-US" sz="2400" dirty="0"/>
              <a:t>Typically, it contains a SQL query that selects data from a database. </a:t>
            </a:r>
          </a:p>
          <a:p>
            <a:r>
              <a:rPr lang="en-US" sz="2400" dirty="0"/>
              <a:t>It can be associated with underlying entity objects so we can modify data in the database, or not be associated with entity objects at all.</a:t>
            </a:r>
            <a:endParaRPr lang="en-US" sz="2400" b="1" dirty="0"/>
          </a:p>
          <a:p>
            <a:r>
              <a:rPr lang="en-US" sz="2400" dirty="0"/>
              <a:t>It defines the attributes of the view row class, which represents a row in the query result</a:t>
            </a:r>
          </a:p>
          <a:p>
            <a:endParaRPr lang="en-US" dirty="0"/>
          </a:p>
        </p:txBody>
      </p:sp>
    </p:spTree>
    <p:extLst>
      <p:ext uri="{BB962C8B-B14F-4D97-AF65-F5344CB8AC3E}">
        <p14:creationId xmlns:p14="http://schemas.microsoft.com/office/powerpoint/2010/main" val="32818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A6C71A-95CB-4067-9C49-4027A0760C6E}"/>
              </a:ext>
            </a:extLst>
          </p:cNvPr>
          <p:cNvSpPr>
            <a:spLocks noGrp="1"/>
          </p:cNvSpPr>
          <p:nvPr>
            <p:ph idx="4294967295"/>
          </p:nvPr>
        </p:nvSpPr>
        <p:spPr>
          <a:xfrm>
            <a:off x="341194" y="0"/>
            <a:ext cx="11505063" cy="6155140"/>
          </a:xfrm>
        </p:spPr>
        <p:txBody>
          <a:bodyPr/>
          <a:lstStyle/>
          <a:p>
            <a:pPr marL="0" indent="0">
              <a:buNone/>
            </a:pPr>
            <a:r>
              <a:rPr lang="en-US" sz="2400" dirty="0"/>
              <a:t>The figure shows the relationship between a view object, entity object, and the underlying database table. A view object named </a:t>
            </a:r>
            <a:r>
              <a:rPr lang="en-US" sz="2400" dirty="0" err="1"/>
              <a:t>EmpNames</a:t>
            </a:r>
            <a:r>
              <a:rPr lang="en-US" sz="2400" dirty="0"/>
              <a:t> operates on the </a:t>
            </a:r>
            <a:r>
              <a:rPr lang="en-US" sz="2400" dirty="0" err="1"/>
              <a:t>Emp</a:t>
            </a:r>
            <a:r>
              <a:rPr lang="en-US" sz="2400" dirty="0"/>
              <a:t> entity object to provide a view of the EMPNO and ENAME columns of the EMP table.</a:t>
            </a:r>
            <a:endParaRPr lang="en-US" sz="2400" b="1" dirty="0"/>
          </a:p>
          <a:p>
            <a:pPr marL="0" indent="0">
              <a:buNone/>
            </a:pPr>
            <a:endParaRPr lang="en-US" dirty="0"/>
          </a:p>
        </p:txBody>
      </p:sp>
      <p:pic>
        <p:nvPicPr>
          <p:cNvPr id="4" name="Picture 3" descr="C:\Users\generic\Desktop\view_object.gif">
            <a:extLst>
              <a:ext uri="{FF2B5EF4-FFF2-40B4-BE49-F238E27FC236}">
                <a16:creationId xmlns="" xmlns:a16="http://schemas.microsoft.com/office/drawing/2014/main" id="{BFBF3324-DE69-4508-926E-8749F2BE3B9B}"/>
              </a:ext>
            </a:extLst>
          </p:cNvPr>
          <p:cNvPicPr/>
          <p:nvPr/>
        </p:nvPicPr>
        <p:blipFill>
          <a:blip r:embed="rId2"/>
          <a:srcRect/>
          <a:stretch>
            <a:fillRect/>
          </a:stretch>
        </p:blipFill>
        <p:spPr bwMode="auto">
          <a:xfrm>
            <a:off x="1222850" y="1405718"/>
            <a:ext cx="9149449" cy="4626592"/>
          </a:xfrm>
          <a:prstGeom prst="rect">
            <a:avLst/>
          </a:prstGeom>
          <a:noFill/>
          <a:ln w="9525">
            <a:noFill/>
            <a:miter lim="800000"/>
            <a:headEnd/>
            <a:tailEnd/>
          </a:ln>
        </p:spPr>
      </p:pic>
    </p:spTree>
    <p:extLst>
      <p:ext uri="{BB962C8B-B14F-4D97-AF65-F5344CB8AC3E}">
        <p14:creationId xmlns:p14="http://schemas.microsoft.com/office/powerpoint/2010/main" val="43767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CAE849-4791-4AA4-BB43-8FD282F745FD}"/>
              </a:ext>
            </a:extLst>
          </p:cNvPr>
          <p:cNvSpPr>
            <a:spLocks noGrp="1"/>
          </p:cNvSpPr>
          <p:nvPr>
            <p:ph type="title"/>
          </p:nvPr>
        </p:nvSpPr>
        <p:spPr/>
        <p:txBody>
          <a:bodyPr/>
          <a:lstStyle/>
          <a:p>
            <a:r>
              <a:rPr lang="en-US" b="1" dirty="0"/>
              <a:t>Uses</a:t>
            </a:r>
          </a:p>
        </p:txBody>
      </p:sp>
      <p:sp>
        <p:nvSpPr>
          <p:cNvPr id="3" name="Content Placeholder 2">
            <a:extLst>
              <a:ext uri="{FF2B5EF4-FFF2-40B4-BE49-F238E27FC236}">
                <a16:creationId xmlns="" xmlns:a16="http://schemas.microsoft.com/office/drawing/2014/main" id="{46F3A9CB-8F04-4867-8ED9-DCA00F5D1B3C}"/>
              </a:ext>
            </a:extLst>
          </p:cNvPr>
          <p:cNvSpPr>
            <a:spLocks noGrp="1"/>
          </p:cNvSpPr>
          <p:nvPr>
            <p:ph idx="1"/>
          </p:nvPr>
        </p:nvSpPr>
        <p:spPr>
          <a:xfrm>
            <a:off x="1201003" y="1746914"/>
            <a:ext cx="9990161" cy="4326340"/>
          </a:xfrm>
        </p:spPr>
        <p:txBody>
          <a:bodyPr>
            <a:normAutofit/>
          </a:bodyPr>
          <a:lstStyle/>
          <a:p>
            <a:pPr lvl="0"/>
            <a:r>
              <a:rPr lang="en-US" sz="2400" dirty="0"/>
              <a:t>Provide an additional level of security by restricting access to a predetermined set of rows and columns. For example, you could create a view object where columns containing sensitive data (such as salaries) are not selected.</a:t>
            </a:r>
          </a:p>
          <a:p>
            <a:pPr lvl="0"/>
            <a:r>
              <a:rPr lang="en-US" sz="2400" dirty="0"/>
              <a:t>Hide data complexity. For example, a view object can display columns or rows from multiple entity objects. Such a view object hides the fact that the data is coming from several tables.</a:t>
            </a:r>
          </a:p>
          <a:p>
            <a:pPr lvl="0"/>
            <a:r>
              <a:rPr lang="en-US" sz="2400" dirty="0"/>
              <a:t>Customize presentation. Using a view object, you can rename columns without affecting the entity objects on which the view object is based.</a:t>
            </a:r>
          </a:p>
          <a:p>
            <a:endParaRPr lang="en-US" dirty="0"/>
          </a:p>
        </p:txBody>
      </p:sp>
    </p:spTree>
    <p:extLst>
      <p:ext uri="{BB962C8B-B14F-4D97-AF65-F5344CB8AC3E}">
        <p14:creationId xmlns:p14="http://schemas.microsoft.com/office/powerpoint/2010/main" val="89390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586D24-157F-4CA8-96AF-A181E91B5AC1}"/>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 xmlns:a16="http://schemas.microsoft.com/office/drawing/2014/main" id="{58749CD3-8053-4C6D-9F80-98506922346C}"/>
              </a:ext>
            </a:extLst>
          </p:cNvPr>
          <p:cNvSpPr>
            <a:spLocks noGrp="1"/>
          </p:cNvSpPr>
          <p:nvPr>
            <p:ph idx="1"/>
          </p:nvPr>
        </p:nvSpPr>
        <p:spPr/>
        <p:txBody>
          <a:bodyPr/>
          <a:lstStyle/>
          <a:p>
            <a:r>
              <a:rPr lang="en-US" sz="2400" dirty="0"/>
              <a:t>Store complex queries. A query could perform extensive calculations on table data. By saving this query in a view object, the calculations are performed only when the view object's query is executed. The calculation is executed before the data is retrieved from the database.</a:t>
            </a:r>
          </a:p>
          <a:p>
            <a:r>
              <a:rPr lang="en-US" sz="2400" dirty="0"/>
              <a:t>Improve efficiency of the application by using fast-executing, optimized SQL, selecting only the data we need.</a:t>
            </a:r>
          </a:p>
          <a:p>
            <a:endParaRPr lang="en-US" dirty="0"/>
          </a:p>
        </p:txBody>
      </p:sp>
    </p:spTree>
    <p:extLst>
      <p:ext uri="{BB962C8B-B14F-4D97-AF65-F5344CB8AC3E}">
        <p14:creationId xmlns:p14="http://schemas.microsoft.com/office/powerpoint/2010/main" val="342126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E77CD5-4678-4E34-A51E-C045733C4F9C}"/>
              </a:ext>
            </a:extLst>
          </p:cNvPr>
          <p:cNvSpPr>
            <a:spLocks noGrp="1"/>
          </p:cNvSpPr>
          <p:nvPr>
            <p:ph type="title"/>
          </p:nvPr>
        </p:nvSpPr>
        <p:spPr/>
        <p:txBody>
          <a:bodyPr/>
          <a:lstStyle/>
          <a:p>
            <a:r>
              <a:rPr lang="en-US" b="1" dirty="0"/>
              <a:t>Document Object</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AA8C950C-509B-4083-9795-145C0085D22C}"/>
              </a:ext>
            </a:extLst>
          </p:cNvPr>
          <p:cNvSpPr>
            <a:spLocks noGrp="1"/>
          </p:cNvSpPr>
          <p:nvPr>
            <p:ph idx="1"/>
          </p:nvPr>
        </p:nvSpPr>
        <p:spPr>
          <a:xfrm>
            <a:off x="1451579" y="1853754"/>
            <a:ext cx="9603275" cy="4233147"/>
          </a:xfrm>
        </p:spPr>
        <p:txBody>
          <a:bodyPr>
            <a:noAutofit/>
          </a:bodyPr>
          <a:lstStyle/>
          <a:p>
            <a:r>
              <a:rPr lang="en-US" sz="2200" dirty="0"/>
              <a:t>Document object is a document that represents object in HTML, XHTML, and XML documents. </a:t>
            </a:r>
          </a:p>
          <a:p>
            <a:r>
              <a:rPr lang="en-US" sz="2200" dirty="0"/>
              <a:t>The nodes of every document are organized in a tree structure, called the DOM tree. The HTML document object is the owner of all other objects in web page.</a:t>
            </a:r>
          </a:p>
          <a:p>
            <a:r>
              <a:rPr lang="en-US" sz="2200" dirty="0"/>
              <a:t>When an HTML document is loaded into a web browser, it becomes a </a:t>
            </a:r>
            <a:r>
              <a:rPr lang="en-US" sz="2200" b="1" dirty="0"/>
              <a:t>document object</a:t>
            </a:r>
            <a:r>
              <a:rPr lang="en-US" sz="2200" dirty="0"/>
              <a:t>. </a:t>
            </a:r>
          </a:p>
          <a:p>
            <a:r>
              <a:rPr lang="en-US" sz="2200" dirty="0"/>
              <a:t>The document object is the root node of the HTML document and the "owner" of all other nodes:(element nodes, text nodes, attribute nodes, and comment nodes).</a:t>
            </a:r>
          </a:p>
        </p:txBody>
      </p:sp>
    </p:spTree>
    <p:extLst>
      <p:ext uri="{BB962C8B-B14F-4D97-AF65-F5344CB8AC3E}">
        <p14:creationId xmlns:p14="http://schemas.microsoft.com/office/powerpoint/2010/main" val="130271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2A4E1-F698-44C8-B2F4-631C17185B6D}"/>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 xmlns:a16="http://schemas.microsoft.com/office/drawing/2014/main" id="{7CB2067F-AEBA-49BC-AD25-C36D3A4C68A1}"/>
              </a:ext>
            </a:extLst>
          </p:cNvPr>
          <p:cNvSpPr>
            <a:spLocks noGrp="1"/>
          </p:cNvSpPr>
          <p:nvPr>
            <p:ph idx="1"/>
          </p:nvPr>
        </p:nvSpPr>
        <p:spPr>
          <a:xfrm>
            <a:off x="1451579" y="1853754"/>
            <a:ext cx="9603275" cy="4260443"/>
          </a:xfrm>
        </p:spPr>
        <p:txBody>
          <a:bodyPr/>
          <a:lstStyle/>
          <a:p>
            <a:r>
              <a:rPr lang="en-US" sz="2400" dirty="0"/>
              <a:t>The document object provides properties and methods to access all node objects, from within JavaScript. The document is a part of the window object and can be accessed as </a:t>
            </a:r>
            <a:r>
              <a:rPr lang="en-US" sz="2400" dirty="0" err="1"/>
              <a:t>window.document</a:t>
            </a:r>
            <a:r>
              <a:rPr lang="en-US" sz="2400" dirty="0"/>
              <a:t>.</a:t>
            </a:r>
          </a:p>
          <a:p>
            <a:r>
              <a:rPr lang="en-US" sz="2400" dirty="0"/>
              <a:t>Depending on the kind of the document (e.g. HTML or XML) different APIs may be available on the document object.</a:t>
            </a:r>
          </a:p>
          <a:p>
            <a:r>
              <a:rPr lang="en-US" sz="2400" dirty="0"/>
              <a:t>All document objects implement the DOM Core Document and Node interfaces, meaning that the "core" properties and methods are available for all kinds of documents.</a:t>
            </a:r>
          </a:p>
          <a:p>
            <a:endParaRPr lang="en-US" sz="2200" dirty="0"/>
          </a:p>
          <a:p>
            <a:endParaRPr lang="en-US" sz="2200" dirty="0"/>
          </a:p>
          <a:p>
            <a:endParaRPr lang="en-US" dirty="0"/>
          </a:p>
        </p:txBody>
      </p:sp>
    </p:spTree>
    <p:extLst>
      <p:ext uri="{BB962C8B-B14F-4D97-AF65-F5344CB8AC3E}">
        <p14:creationId xmlns:p14="http://schemas.microsoft.com/office/powerpoint/2010/main" val="2566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C582B-C3CE-495D-AF8E-6B89BC32F6D7}"/>
              </a:ext>
            </a:extLst>
          </p:cNvPr>
          <p:cNvSpPr>
            <a:spLocks noGrp="1"/>
          </p:cNvSpPr>
          <p:nvPr>
            <p:ph type="title"/>
          </p:nvPr>
        </p:nvSpPr>
        <p:spPr/>
        <p:txBody>
          <a:bodyPr/>
          <a:lstStyle/>
          <a:p>
            <a:r>
              <a:rPr lang="en-US" b="1" dirty="0"/>
              <a:t>Document-view architecture</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DCA8DDFB-F4E4-4262-AB3E-F7DA650CBF68}"/>
              </a:ext>
            </a:extLst>
          </p:cNvPr>
          <p:cNvSpPr>
            <a:spLocks noGrp="1"/>
          </p:cNvSpPr>
          <p:nvPr>
            <p:ph idx="1"/>
          </p:nvPr>
        </p:nvSpPr>
        <p:spPr>
          <a:xfrm>
            <a:off x="1451579" y="1853753"/>
            <a:ext cx="9603275" cy="4308507"/>
          </a:xfrm>
        </p:spPr>
        <p:txBody>
          <a:bodyPr>
            <a:normAutofit/>
          </a:bodyPr>
          <a:lstStyle/>
          <a:p>
            <a:r>
              <a:rPr lang="en-US" sz="2400" dirty="0"/>
              <a:t>The document-view architecture is a Microsoft way of separating how and where a programs data ( objects ) are stored and how they are viewed.</a:t>
            </a:r>
          </a:p>
          <a:p>
            <a:r>
              <a:rPr lang="en-US" sz="2400" dirty="0"/>
              <a:t>The document stores the data and manages printing the data and coordinates updating multiple views of the data. </a:t>
            </a:r>
          </a:p>
          <a:p>
            <a:r>
              <a:rPr lang="en-US" sz="2400" dirty="0"/>
              <a:t>The view displays the data and manages user interaction with it, including selection and editing.</a:t>
            </a:r>
          </a:p>
          <a:p>
            <a:r>
              <a:rPr lang="en-US" sz="2400" dirty="0"/>
              <a:t>The view obtains display data from the document and communicates back to the document any data changes</a:t>
            </a:r>
          </a:p>
          <a:p>
            <a:endParaRPr lang="en-US" sz="2400" dirty="0"/>
          </a:p>
        </p:txBody>
      </p:sp>
    </p:spTree>
    <p:extLst>
      <p:ext uri="{BB962C8B-B14F-4D97-AF65-F5344CB8AC3E}">
        <p14:creationId xmlns:p14="http://schemas.microsoft.com/office/powerpoint/2010/main" val="157739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0CD7C6-1200-4CE5-A0C2-4D6568077674}"/>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 xmlns:a16="http://schemas.microsoft.com/office/drawing/2014/main" id="{1C8825D1-B529-43F0-B110-B04D808459BC}"/>
              </a:ext>
            </a:extLst>
          </p:cNvPr>
          <p:cNvSpPr>
            <a:spLocks noGrp="1"/>
          </p:cNvSpPr>
          <p:nvPr>
            <p:ph idx="1"/>
          </p:nvPr>
        </p:nvSpPr>
        <p:spPr>
          <a:xfrm>
            <a:off x="1451579" y="1853754"/>
            <a:ext cx="9603275" cy="4205852"/>
          </a:xfrm>
        </p:spPr>
        <p:txBody>
          <a:bodyPr>
            <a:normAutofit/>
          </a:bodyPr>
          <a:lstStyle/>
          <a:p>
            <a:r>
              <a:rPr lang="en-US" sz="2400" dirty="0"/>
              <a:t>We need multiple views of the same document, such as both a spreadsheet and a chart view. </a:t>
            </a:r>
          </a:p>
          <a:p>
            <a:r>
              <a:rPr lang="en-US" sz="2400" dirty="0"/>
              <a:t>It makes it easy to support multiple views, multiple document types, splitter windows, and other valuable user-interface features.</a:t>
            </a:r>
          </a:p>
        </p:txBody>
      </p:sp>
    </p:spTree>
    <p:extLst>
      <p:ext uri="{BB962C8B-B14F-4D97-AF65-F5344CB8AC3E}">
        <p14:creationId xmlns:p14="http://schemas.microsoft.com/office/powerpoint/2010/main" val="172669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documentView.gif">
            <a:extLst>
              <a:ext uri="{FF2B5EF4-FFF2-40B4-BE49-F238E27FC236}">
                <a16:creationId xmlns="" xmlns:a16="http://schemas.microsoft.com/office/drawing/2014/main" id="{A85A1C52-B023-4A32-A411-B5B16277A1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7493" y="1514903"/>
            <a:ext cx="9730853" cy="4449169"/>
          </a:xfrm>
          <a:prstGeom prst="rect">
            <a:avLst/>
          </a:prstGeom>
          <a:noFill/>
          <a:ln>
            <a:noFill/>
          </a:ln>
        </p:spPr>
      </p:pic>
      <p:sp>
        <p:nvSpPr>
          <p:cNvPr id="10" name="Rectangle 9">
            <a:extLst>
              <a:ext uri="{FF2B5EF4-FFF2-40B4-BE49-F238E27FC236}">
                <a16:creationId xmlns="" xmlns:a16="http://schemas.microsoft.com/office/drawing/2014/main" id="{A83550DD-28E8-4C03-BDCA-40B6A125377A}"/>
              </a:ext>
            </a:extLst>
          </p:cNvPr>
          <p:cNvSpPr/>
          <p:nvPr/>
        </p:nvSpPr>
        <p:spPr>
          <a:xfrm>
            <a:off x="807493" y="541876"/>
            <a:ext cx="9592101" cy="830997"/>
          </a:xfrm>
          <a:prstGeom prst="rect">
            <a:avLst/>
          </a:prstGeom>
        </p:spPr>
        <p:txBody>
          <a:bodyPr wrap="square">
            <a:spAutoFit/>
          </a:bodyPr>
          <a:lstStyle/>
          <a:p>
            <a:r>
              <a:rPr lang="en-US" sz="2400" dirty="0"/>
              <a:t>The following figure shows the relationship between a document and its view.</a:t>
            </a:r>
          </a:p>
        </p:txBody>
      </p:sp>
    </p:spTree>
    <p:extLst>
      <p:ext uri="{BB962C8B-B14F-4D97-AF65-F5344CB8AC3E}">
        <p14:creationId xmlns:p14="http://schemas.microsoft.com/office/powerpoint/2010/main" val="389194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08A8F-2994-4AB1-B361-5651B1A53E64}"/>
              </a:ext>
            </a:extLst>
          </p:cNvPr>
          <p:cNvSpPr>
            <a:spLocks noGrp="1"/>
          </p:cNvSpPr>
          <p:nvPr>
            <p:ph type="title"/>
          </p:nvPr>
        </p:nvSpPr>
        <p:spPr/>
        <p:txBody>
          <a:bodyPr>
            <a:normAutofit fontScale="90000"/>
          </a:bodyPr>
          <a:lstStyle/>
          <a:p>
            <a:r>
              <a:rPr lang="en-US" b="1" dirty="0"/>
              <a:t>Advantages of the Document/View Architecture</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6E3E99B6-4A14-4DB2-A867-4CAF1AB7C7DF}"/>
              </a:ext>
            </a:extLst>
          </p:cNvPr>
          <p:cNvSpPr>
            <a:spLocks noGrp="1"/>
          </p:cNvSpPr>
          <p:nvPr>
            <p:ph idx="1"/>
          </p:nvPr>
        </p:nvSpPr>
        <p:spPr/>
        <p:txBody>
          <a:bodyPr>
            <a:normAutofit/>
          </a:bodyPr>
          <a:lstStyle/>
          <a:p>
            <a:r>
              <a:rPr lang="en-US" sz="2400" dirty="0"/>
              <a:t>The key advantage to using the MFC document/view architecture is that the architecture supports multiple views of the same document particularly well.</a:t>
            </a:r>
          </a:p>
          <a:p>
            <a:r>
              <a:rPr lang="en-US" sz="2400" dirty="0"/>
              <a:t>That function notifies all of the document's views, and each view updates itself using the latest data from the document.</a:t>
            </a:r>
          </a:p>
          <a:p>
            <a:pPr marL="0" indent="0">
              <a:buNone/>
            </a:pPr>
            <a:endParaRPr lang="en-US" sz="2400" dirty="0"/>
          </a:p>
        </p:txBody>
      </p:sp>
    </p:spTree>
    <p:extLst>
      <p:ext uri="{BB962C8B-B14F-4D97-AF65-F5344CB8AC3E}">
        <p14:creationId xmlns:p14="http://schemas.microsoft.com/office/powerpoint/2010/main" val="144701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51467-0DFE-4D8E-ABE8-2AF82DEB6BA9}"/>
              </a:ext>
            </a:extLst>
          </p:cNvPr>
          <p:cNvSpPr>
            <a:spLocks noGrp="1"/>
          </p:cNvSpPr>
          <p:nvPr>
            <p:ph type="title"/>
          </p:nvPr>
        </p:nvSpPr>
        <p:spPr/>
        <p:txBody>
          <a:bodyPr/>
          <a:lstStyle/>
          <a:p>
            <a:r>
              <a:rPr lang="en-US" b="1" dirty="0"/>
              <a:t>Cond…</a:t>
            </a:r>
          </a:p>
        </p:txBody>
      </p:sp>
      <p:sp>
        <p:nvSpPr>
          <p:cNvPr id="3" name="Content Placeholder 2">
            <a:extLst>
              <a:ext uri="{FF2B5EF4-FFF2-40B4-BE49-F238E27FC236}">
                <a16:creationId xmlns="" xmlns:a16="http://schemas.microsoft.com/office/drawing/2014/main" id="{B864818D-0E41-437B-8D5D-7DBB6B506C32}"/>
              </a:ext>
            </a:extLst>
          </p:cNvPr>
          <p:cNvSpPr>
            <a:spLocks noGrp="1"/>
          </p:cNvSpPr>
          <p:nvPr>
            <p:ph idx="1"/>
          </p:nvPr>
        </p:nvSpPr>
        <p:spPr>
          <a:xfrm>
            <a:off x="1310185" y="1853754"/>
            <a:ext cx="9894627" cy="4315034"/>
          </a:xfrm>
        </p:spPr>
        <p:txBody>
          <a:bodyPr>
            <a:normAutofit fontScale="25000" lnSpcReduction="20000"/>
          </a:bodyPr>
          <a:lstStyle/>
          <a:p>
            <a:r>
              <a:rPr lang="en-US" sz="8800" dirty="0"/>
              <a:t>Subject-Oriented Programming is radical departure from the Object oriented.</a:t>
            </a:r>
          </a:p>
          <a:p>
            <a:r>
              <a:rPr lang="en-US" sz="8800" dirty="0"/>
              <a:t>In OO, objects are defined in terms of intrinsic (based on a model that independently describes it). and based on this its attributes (properties) and methods (behavior) are derived. The application makes only the use of these properties and behavior. </a:t>
            </a:r>
          </a:p>
          <a:p>
            <a:r>
              <a:rPr lang="en-US" sz="8800" dirty="0"/>
              <a:t>in subject oriented programming, no object exists (and modeled) in such an isolation. </a:t>
            </a:r>
          </a:p>
          <a:p>
            <a:r>
              <a:rPr lang="en-US" sz="8800" dirty="0"/>
              <a:t>behaviors of the objects has been provided by the various other "subjects” of the objects which are beyond the scope and control of the author of the original object.</a:t>
            </a:r>
          </a:p>
          <a:p>
            <a:endParaRPr lang="en-US" dirty="0"/>
          </a:p>
        </p:txBody>
      </p:sp>
    </p:spTree>
    <p:extLst>
      <p:ext uri="{BB962C8B-B14F-4D97-AF65-F5344CB8AC3E}">
        <p14:creationId xmlns:p14="http://schemas.microsoft.com/office/powerpoint/2010/main" val="140752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334CA-864B-481E-B14E-66528D0FDC3E}"/>
              </a:ext>
            </a:extLst>
          </p:cNvPr>
          <p:cNvSpPr>
            <a:spLocks noGrp="1"/>
          </p:cNvSpPr>
          <p:nvPr>
            <p:ph type="title"/>
          </p:nvPr>
        </p:nvSpPr>
        <p:spPr/>
        <p:txBody>
          <a:bodyPr/>
          <a:lstStyle/>
          <a:p>
            <a:r>
              <a:rPr lang="en-US" b="1" dirty="0"/>
              <a:t>Aspect Oriented Programming</a:t>
            </a:r>
            <a:br>
              <a:rPr lang="en-US" b="1" dirty="0"/>
            </a:br>
            <a:endParaRPr lang="en-US" dirty="0"/>
          </a:p>
        </p:txBody>
      </p:sp>
      <p:sp>
        <p:nvSpPr>
          <p:cNvPr id="3" name="Content Placeholder 2">
            <a:extLst>
              <a:ext uri="{FF2B5EF4-FFF2-40B4-BE49-F238E27FC236}">
                <a16:creationId xmlns="" xmlns:a16="http://schemas.microsoft.com/office/drawing/2014/main" id="{9D85BE6E-9280-45B1-AA82-60F74CBEE2B2}"/>
              </a:ext>
            </a:extLst>
          </p:cNvPr>
          <p:cNvSpPr>
            <a:spLocks noGrp="1"/>
          </p:cNvSpPr>
          <p:nvPr>
            <p:ph idx="1"/>
          </p:nvPr>
        </p:nvSpPr>
        <p:spPr>
          <a:xfrm>
            <a:off x="1451579" y="2015732"/>
            <a:ext cx="9603275" cy="4016578"/>
          </a:xfrm>
        </p:spPr>
        <p:txBody>
          <a:bodyPr>
            <a:normAutofit/>
          </a:bodyPr>
          <a:lstStyle/>
          <a:p>
            <a:r>
              <a:rPr lang="en-US" sz="2400" dirty="0"/>
              <a:t>It is programming technique that makes it possible to clearly express those programs that OOP fail to support. </a:t>
            </a:r>
          </a:p>
          <a:p>
            <a:r>
              <a:rPr lang="en-US" sz="2400" dirty="0"/>
              <a:t>AOP involves such aspects, including appropriate isolation, composition and reuse of the aspect code.</a:t>
            </a:r>
            <a:endParaRPr lang="en-US" sz="2400" b="1" dirty="0"/>
          </a:p>
          <a:p>
            <a:r>
              <a:rPr lang="en-US" sz="2400" dirty="0"/>
              <a:t>AOP technology that supports clean abstraction and composition of both components and aspects</a:t>
            </a:r>
          </a:p>
          <a:p>
            <a:r>
              <a:rPr lang="en-US" sz="2400" dirty="0"/>
              <a:t>Aspects and cross-cut components cross-cut each other in a system’s implementation</a:t>
            </a:r>
          </a:p>
        </p:txBody>
      </p:sp>
    </p:spTree>
    <p:extLst>
      <p:ext uri="{BB962C8B-B14F-4D97-AF65-F5344CB8AC3E}">
        <p14:creationId xmlns:p14="http://schemas.microsoft.com/office/powerpoint/2010/main" val="80804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7EE173-CE3B-4438-A62D-613D48ED74E1}"/>
              </a:ext>
            </a:extLst>
          </p:cNvPr>
          <p:cNvSpPr>
            <a:spLocks noGrp="1"/>
          </p:cNvSpPr>
          <p:nvPr>
            <p:ph type="title"/>
          </p:nvPr>
        </p:nvSpPr>
        <p:spPr>
          <a:xfrm>
            <a:off x="1451579" y="804519"/>
            <a:ext cx="9603275" cy="1049235"/>
          </a:xfrm>
        </p:spPr>
        <p:txBody>
          <a:bodyPr/>
          <a:lstStyle/>
          <a:p>
            <a:r>
              <a:rPr lang="en-US" b="1" dirty="0" err="1"/>
              <a:t>Contd</a:t>
            </a:r>
            <a:r>
              <a:rPr lang="en-US" b="1" dirty="0"/>
              <a:t>…</a:t>
            </a:r>
          </a:p>
        </p:txBody>
      </p:sp>
      <p:sp>
        <p:nvSpPr>
          <p:cNvPr id="3" name="Content Placeholder 2">
            <a:extLst>
              <a:ext uri="{FF2B5EF4-FFF2-40B4-BE49-F238E27FC236}">
                <a16:creationId xmlns="" xmlns:a16="http://schemas.microsoft.com/office/drawing/2014/main" id="{CA7B0AC1-0E35-466F-8BFE-04D2434184AD}"/>
              </a:ext>
            </a:extLst>
          </p:cNvPr>
          <p:cNvSpPr>
            <a:spLocks noGrp="1"/>
          </p:cNvSpPr>
          <p:nvPr>
            <p:ph idx="1"/>
          </p:nvPr>
        </p:nvSpPr>
        <p:spPr>
          <a:xfrm>
            <a:off x="1269243" y="1853753"/>
            <a:ext cx="9785612" cy="4246795"/>
          </a:xfrm>
        </p:spPr>
        <p:txBody>
          <a:bodyPr>
            <a:normAutofit/>
          </a:bodyPr>
          <a:lstStyle/>
          <a:p>
            <a:r>
              <a:rPr lang="en-US" sz="2200" dirty="0"/>
              <a:t>AOP has originated from the concept of "Separation of concerns</a:t>
            </a:r>
          </a:p>
          <a:p>
            <a:r>
              <a:rPr lang="en-US" sz="2200" dirty="0"/>
              <a:t>Basically it extends the either procedural or object oriented programming for concerns which are cross-cutting. Software has functional requirements and non-functional ones. </a:t>
            </a:r>
          </a:p>
          <a:p>
            <a:r>
              <a:rPr lang="en-US" sz="2200" dirty="0"/>
              <a:t>These cross cutting requirements includes examples like logging, exception handling, thread synchronization, memory management, optimization and so on. </a:t>
            </a:r>
          </a:p>
          <a:p>
            <a:r>
              <a:rPr lang="en-US" sz="2200" dirty="0"/>
              <a:t>These cross cutting ASPECTS should be expressed and implemented separately and independently to any other functional parts.</a:t>
            </a:r>
          </a:p>
          <a:p>
            <a:r>
              <a:rPr lang="en-US" sz="2200" dirty="0"/>
              <a:t>Good practical implementations of Aspect Oriented AspectJ and </a:t>
            </a:r>
            <a:r>
              <a:rPr lang="en-US" sz="2200" dirty="0" err="1"/>
              <a:t>AspectC</a:t>
            </a:r>
            <a:r>
              <a:rPr lang="en-US" sz="2200" dirty="0"/>
              <a:t>++</a:t>
            </a:r>
          </a:p>
        </p:txBody>
      </p:sp>
    </p:spTree>
    <p:extLst>
      <p:ext uri="{BB962C8B-B14F-4D97-AF65-F5344CB8AC3E}">
        <p14:creationId xmlns:p14="http://schemas.microsoft.com/office/powerpoint/2010/main" val="331886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A4F76E-857E-45EC-96C1-7D225FC0C23A}"/>
              </a:ext>
            </a:extLst>
          </p:cNvPr>
          <p:cNvSpPr>
            <a:spLocks noGrp="1"/>
          </p:cNvSpPr>
          <p:nvPr>
            <p:ph type="title"/>
          </p:nvPr>
        </p:nvSpPr>
        <p:spPr>
          <a:xfrm>
            <a:off x="1451579" y="715617"/>
            <a:ext cx="9603275" cy="1138137"/>
          </a:xfrm>
        </p:spPr>
        <p:txBody>
          <a:bodyPr/>
          <a:lstStyle/>
          <a:p>
            <a:r>
              <a:rPr lang="en-US" b="1" dirty="0"/>
              <a:t>Visual programming language</a:t>
            </a:r>
          </a:p>
        </p:txBody>
      </p:sp>
      <p:sp>
        <p:nvSpPr>
          <p:cNvPr id="3" name="Content Placeholder 2">
            <a:extLst>
              <a:ext uri="{FF2B5EF4-FFF2-40B4-BE49-F238E27FC236}">
                <a16:creationId xmlns="" xmlns:a16="http://schemas.microsoft.com/office/drawing/2014/main" id="{05B9FC86-0666-4944-B46A-1B6F3D9E34B4}"/>
              </a:ext>
            </a:extLst>
          </p:cNvPr>
          <p:cNvSpPr>
            <a:spLocks noGrp="1"/>
          </p:cNvSpPr>
          <p:nvPr>
            <p:ph idx="1"/>
          </p:nvPr>
        </p:nvSpPr>
        <p:spPr>
          <a:xfrm>
            <a:off x="1451579" y="1853754"/>
            <a:ext cx="9794176" cy="4274091"/>
          </a:xfrm>
        </p:spPr>
        <p:txBody>
          <a:bodyPr/>
          <a:lstStyle/>
          <a:p>
            <a:r>
              <a:rPr lang="en-US" sz="2200" dirty="0"/>
              <a:t>It </a:t>
            </a:r>
            <a:r>
              <a:rPr lang="en-US" sz="2200"/>
              <a:t>is a </a:t>
            </a:r>
            <a:r>
              <a:rPr lang="en-US" sz="2200" dirty="0"/>
              <a:t>programming language that lets users create programs by manipulating program elements graphically rather than by specifying them textually</a:t>
            </a:r>
          </a:p>
          <a:p>
            <a:r>
              <a:rPr lang="en-US" sz="2200" dirty="0"/>
              <a:t>It allows programming with visual expressions, spatial arrangements of text and graphic symbols, used either as elements of syntax or secondary notation.</a:t>
            </a:r>
          </a:p>
          <a:p>
            <a:r>
              <a:rPr lang="en-US" sz="2200" dirty="0"/>
              <a:t>It employs techniques to design a software program in two or more dimensions, and includes graphical elements, text, symbols and icons within its programming context.</a:t>
            </a:r>
          </a:p>
          <a:p>
            <a:r>
              <a:rPr lang="en-US" sz="2200" dirty="0"/>
              <a:t>The graphics or icons included within a visual program serve as input, activities, connections and/or output of the program. </a:t>
            </a:r>
            <a:r>
              <a:rPr lang="en-US" sz="2200" dirty="0" err="1"/>
              <a:t>Eg</a:t>
            </a:r>
            <a:r>
              <a:rPr lang="en-US" sz="2200" dirty="0"/>
              <a:t>. Kodu, </a:t>
            </a:r>
            <a:r>
              <a:rPr lang="en-US" sz="2200" dirty="0" err="1"/>
              <a:t>Blockly</a:t>
            </a:r>
            <a:r>
              <a:rPr lang="en-US" sz="2200" dirty="0"/>
              <a:t> and executable UML </a:t>
            </a:r>
            <a:endParaRPr lang="en-US" sz="2200" b="1" dirty="0"/>
          </a:p>
          <a:p>
            <a:endParaRPr lang="en-US" dirty="0"/>
          </a:p>
        </p:txBody>
      </p:sp>
    </p:spTree>
    <p:extLst>
      <p:ext uri="{BB962C8B-B14F-4D97-AF65-F5344CB8AC3E}">
        <p14:creationId xmlns:p14="http://schemas.microsoft.com/office/powerpoint/2010/main" val="157735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r>
              <a:rPr lang="en-US" b="1" dirty="0" smtClean="0"/>
              <a:t>object</a:t>
            </a:r>
            <a:endParaRPr lang="en-US" dirty="0"/>
          </a:p>
        </p:txBody>
      </p:sp>
      <p:sp>
        <p:nvSpPr>
          <p:cNvPr id="3" name="Content Placeholder 2"/>
          <p:cNvSpPr>
            <a:spLocks noGrp="1"/>
          </p:cNvSpPr>
          <p:nvPr>
            <p:ph idx="1"/>
          </p:nvPr>
        </p:nvSpPr>
        <p:spPr>
          <a:xfrm>
            <a:off x="1451579" y="1853754"/>
            <a:ext cx="9603275" cy="4276590"/>
          </a:xfrm>
        </p:spPr>
        <p:txBody>
          <a:bodyPr>
            <a:noAutofit/>
          </a:bodyPr>
          <a:lstStyle/>
          <a:p>
            <a:r>
              <a:rPr lang="en-US" sz="2200" dirty="0"/>
              <a:t>This is a component of the top portion of the Application Layer defined by the manufacturer that actually implements the </a:t>
            </a:r>
            <a:r>
              <a:rPr lang="en-US" sz="2200" dirty="0" smtClean="0"/>
              <a:t>application.</a:t>
            </a:r>
            <a:endParaRPr lang="en-US" sz="2200" dirty="0"/>
          </a:p>
          <a:p>
            <a:r>
              <a:rPr lang="en-US" sz="2200" dirty="0"/>
              <a:t>Application object is used to store and access information through variables from any page in application. Just like the session object. </a:t>
            </a:r>
            <a:endParaRPr lang="en-US" sz="2200" dirty="0" smtClean="0"/>
          </a:p>
          <a:p>
            <a:r>
              <a:rPr lang="en-US" sz="2200" dirty="0" smtClean="0"/>
              <a:t>The </a:t>
            </a:r>
            <a:r>
              <a:rPr lang="en-US" sz="2200" dirty="0"/>
              <a:t>difference is that all users share one application object (with session there is one session object for each user). </a:t>
            </a:r>
            <a:endParaRPr lang="en-US" sz="2200" dirty="0" smtClean="0"/>
          </a:p>
          <a:p>
            <a:r>
              <a:rPr lang="en-US" sz="2200" dirty="0" smtClean="0"/>
              <a:t>The </a:t>
            </a:r>
            <a:r>
              <a:rPr lang="en-US" sz="2200" dirty="0"/>
              <a:t>application object holds information that can access throughout all the pages in application (like database connection information</a:t>
            </a:r>
            <a:r>
              <a:rPr lang="en-US" sz="2200" dirty="0" smtClean="0"/>
              <a:t>).</a:t>
            </a:r>
            <a:endParaRPr lang="en-US" sz="2200" dirty="0"/>
          </a:p>
          <a:p>
            <a:endParaRPr lang="en-US" sz="2200" dirty="0"/>
          </a:p>
        </p:txBody>
      </p:sp>
    </p:spTree>
    <p:extLst>
      <p:ext uri="{BB962C8B-B14F-4D97-AF65-F5344CB8AC3E}">
        <p14:creationId xmlns:p14="http://schemas.microsoft.com/office/powerpoint/2010/main" val="340766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CONTD…</a:t>
            </a:r>
            <a:endParaRPr lang="en-US" b="1" dirty="0"/>
          </a:p>
        </p:txBody>
      </p:sp>
      <p:sp>
        <p:nvSpPr>
          <p:cNvPr id="3" name="Content Placeholder 2"/>
          <p:cNvSpPr>
            <a:spLocks noGrp="1"/>
          </p:cNvSpPr>
          <p:nvPr>
            <p:ph idx="1"/>
          </p:nvPr>
        </p:nvSpPr>
        <p:spPr>
          <a:xfrm>
            <a:off x="1451579" y="1853754"/>
            <a:ext cx="9603275" cy="3612591"/>
          </a:xfrm>
        </p:spPr>
        <p:txBody>
          <a:bodyPr>
            <a:normAutofit/>
          </a:bodyPr>
          <a:lstStyle/>
          <a:p>
            <a:r>
              <a:rPr lang="en-US" sz="2200" dirty="0"/>
              <a:t>we can change the application object in one place those changes automatically reflected in all the pages.</a:t>
            </a:r>
            <a:endParaRPr lang="en-US" sz="2200" dirty="0" smtClean="0"/>
          </a:p>
          <a:p>
            <a:r>
              <a:rPr lang="en-US" sz="2200" dirty="0"/>
              <a:t>You can create application objects in </a:t>
            </a:r>
            <a:r>
              <a:rPr lang="en-US" sz="2200" dirty="0" err="1"/>
              <a:t>Global.asax</a:t>
            </a:r>
            <a:r>
              <a:rPr lang="en-US" sz="2200" dirty="0"/>
              <a:t> file and access those variables throughout the application</a:t>
            </a:r>
            <a:r>
              <a:rPr lang="en-US" sz="2200" dirty="0" smtClean="0"/>
              <a:t>.</a:t>
            </a:r>
            <a:endParaRPr lang="en-US" sz="2200" dirty="0"/>
          </a:p>
        </p:txBody>
      </p:sp>
    </p:spTree>
    <p:extLst>
      <p:ext uri="{BB962C8B-B14F-4D97-AF65-F5344CB8AC3E}">
        <p14:creationId xmlns:p14="http://schemas.microsoft.com/office/powerpoint/2010/main" val="274944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BD9A7-AEA6-4C25-B1C8-39E5FBCA3731}"/>
              </a:ext>
            </a:extLst>
          </p:cNvPr>
          <p:cNvSpPr>
            <a:spLocks noGrp="1"/>
          </p:cNvSpPr>
          <p:nvPr>
            <p:ph type="title"/>
          </p:nvPr>
        </p:nvSpPr>
        <p:spPr/>
        <p:txBody>
          <a:bodyPr/>
          <a:lstStyle/>
          <a:p>
            <a:r>
              <a:rPr lang="en-US" b="1" dirty="0"/>
              <a:t>Main Window object</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3DC746E0-58B3-4ED4-82E6-A30784CB96D7}"/>
              </a:ext>
            </a:extLst>
          </p:cNvPr>
          <p:cNvSpPr>
            <a:spLocks noGrp="1"/>
          </p:cNvSpPr>
          <p:nvPr>
            <p:ph idx="1"/>
          </p:nvPr>
        </p:nvSpPr>
        <p:spPr>
          <a:xfrm>
            <a:off x="1451579" y="1853754"/>
            <a:ext cx="9603275" cy="4260443"/>
          </a:xfrm>
        </p:spPr>
        <p:txBody>
          <a:bodyPr>
            <a:noAutofit/>
          </a:bodyPr>
          <a:lstStyle/>
          <a:p>
            <a:r>
              <a:rPr lang="en-US" sz="2200" dirty="0"/>
              <a:t>A main window is a visual area containing some kind of user interface.</a:t>
            </a:r>
          </a:p>
          <a:p>
            <a:r>
              <a:rPr lang="en-US" sz="2200" dirty="0"/>
              <a:t>It usually has a rectangular shape that can overlap with the area of other windows. </a:t>
            </a:r>
          </a:p>
          <a:p>
            <a:r>
              <a:rPr lang="en-US" sz="2200" dirty="0"/>
              <a:t>It displays the output and may allow input. </a:t>
            </a:r>
          </a:p>
          <a:p>
            <a:r>
              <a:rPr lang="en-US" sz="2200" dirty="0"/>
              <a:t>Windows are primarily associated with graphical displays, where they can be manipulated with a pointer.</a:t>
            </a:r>
          </a:p>
          <a:p>
            <a:r>
              <a:rPr lang="en-US" sz="2200" dirty="0"/>
              <a:t>The window object represents an open window in GUI. </a:t>
            </a:r>
            <a:r>
              <a:rPr lang="en-US" sz="2200" dirty="0" err="1"/>
              <a:t>MainWindow</a:t>
            </a:r>
            <a:r>
              <a:rPr lang="en-US" sz="2200" dirty="0"/>
              <a:t> is automatically set with a reference to the first Window object to be instantiated in the </a:t>
            </a:r>
            <a:r>
              <a:rPr lang="en-US" sz="2200" dirty="0" err="1"/>
              <a:t>AppDomain</a:t>
            </a:r>
            <a:r>
              <a:rPr lang="en-US" sz="2200" dirty="0"/>
              <a:t>.</a:t>
            </a:r>
          </a:p>
        </p:txBody>
      </p:sp>
    </p:spTree>
    <p:extLst>
      <p:ext uri="{BB962C8B-B14F-4D97-AF65-F5344CB8AC3E}">
        <p14:creationId xmlns:p14="http://schemas.microsoft.com/office/powerpoint/2010/main" val="197487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F9EC9-1101-4E1A-9E90-572A3EDC7595}"/>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 xmlns:a16="http://schemas.microsoft.com/office/drawing/2014/main" id="{FFCC086D-8A7C-4F39-891D-04D4DD1CFC20}"/>
              </a:ext>
            </a:extLst>
          </p:cNvPr>
          <p:cNvSpPr>
            <a:spLocks noGrp="1"/>
          </p:cNvSpPr>
          <p:nvPr>
            <p:ph idx="1"/>
          </p:nvPr>
        </p:nvSpPr>
        <p:spPr>
          <a:xfrm>
            <a:off x="1451579" y="1853754"/>
            <a:ext cx="9603275" cy="3612591"/>
          </a:xfrm>
        </p:spPr>
        <p:txBody>
          <a:bodyPr>
            <a:normAutofit/>
          </a:bodyPr>
          <a:lstStyle/>
          <a:p>
            <a:r>
              <a:rPr lang="en-US" sz="2400" dirty="0"/>
              <a:t>Main windows usually include other graphical objects, possibly including a menu-bar, toolbars, controls, icons and often a working area for showing relevant information.</a:t>
            </a:r>
          </a:p>
          <a:p>
            <a:r>
              <a:rPr lang="en-US" sz="2400" dirty="0"/>
              <a:t>The working area of a single document interface holds only one main object. </a:t>
            </a:r>
          </a:p>
        </p:txBody>
      </p:sp>
    </p:spTree>
    <p:extLst>
      <p:ext uri="{BB962C8B-B14F-4D97-AF65-F5344CB8AC3E}">
        <p14:creationId xmlns:p14="http://schemas.microsoft.com/office/powerpoint/2010/main" val="29147199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TotalTime>
  <Words>1403</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Subject-oriented programming</vt:lpstr>
      <vt:lpstr>Cond…</vt:lpstr>
      <vt:lpstr>Aspect Oriented Programming </vt:lpstr>
      <vt:lpstr>Contd…</vt:lpstr>
      <vt:lpstr>Visual programming language</vt:lpstr>
      <vt:lpstr>application object</vt:lpstr>
      <vt:lpstr>CONTD…</vt:lpstr>
      <vt:lpstr>Main Window object </vt:lpstr>
      <vt:lpstr>Contd…</vt:lpstr>
      <vt:lpstr>View Object </vt:lpstr>
      <vt:lpstr>PowerPoint Presentation</vt:lpstr>
      <vt:lpstr>Uses</vt:lpstr>
      <vt:lpstr>Contd…</vt:lpstr>
      <vt:lpstr>Document Object </vt:lpstr>
      <vt:lpstr>Contd…</vt:lpstr>
      <vt:lpstr>Document-view architecture </vt:lpstr>
      <vt:lpstr>Contd…</vt:lpstr>
      <vt:lpstr>PowerPoint Presentation</vt:lpstr>
      <vt:lpstr>Advantages of the Document/View Architecture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User</cp:lastModifiedBy>
  <cp:revision>92</cp:revision>
  <dcterms:created xsi:type="dcterms:W3CDTF">2017-08-11T03:42:09Z</dcterms:created>
  <dcterms:modified xsi:type="dcterms:W3CDTF">2021-03-13T16:47:36Z</dcterms:modified>
</cp:coreProperties>
</file>