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88"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9" r:id="rId33"/>
    <p:sldId id="286" r:id="rId34"/>
    <p:sldId id="287"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38508"/>
            <a:ext cx="9603275" cy="81277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45234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1" y="155970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32FF5D-DC46-45E8-80A7-B23AB610367B}"/>
              </a:ext>
            </a:extLst>
          </p:cNvPr>
          <p:cNvSpPr>
            <a:spLocks noGrp="1"/>
          </p:cNvSpPr>
          <p:nvPr>
            <p:ph type="title"/>
          </p:nvPr>
        </p:nvSpPr>
        <p:spPr>
          <a:xfrm>
            <a:off x="1451579" y="632241"/>
            <a:ext cx="9603275" cy="856831"/>
          </a:xfrm>
        </p:spPr>
        <p:txBody>
          <a:bodyPr>
            <a:normAutofit fontScale="90000"/>
          </a:bodyPr>
          <a:lstStyle/>
          <a:p>
            <a:r>
              <a:rPr lang="en-US" b="1" dirty="0"/>
              <a:t>JSP(Java Server Pages)</a:t>
            </a:r>
            <a:br>
              <a:rPr lang="en-US" dirty="0"/>
            </a:br>
            <a:endParaRPr lang="en-US" dirty="0"/>
          </a:p>
        </p:txBody>
      </p:sp>
      <p:sp>
        <p:nvSpPr>
          <p:cNvPr id="10" name="Content Placeholder 9">
            <a:extLst>
              <a:ext uri="{FF2B5EF4-FFF2-40B4-BE49-F238E27FC236}">
                <a16:creationId xmlns:a16="http://schemas.microsoft.com/office/drawing/2014/main" id="{0D4D263A-9268-40D8-851C-D786B3B7B49D}"/>
              </a:ext>
            </a:extLst>
          </p:cNvPr>
          <p:cNvSpPr>
            <a:spLocks noGrp="1"/>
          </p:cNvSpPr>
          <p:nvPr>
            <p:ph idx="1"/>
          </p:nvPr>
        </p:nvSpPr>
        <p:spPr>
          <a:xfrm>
            <a:off x="1451579" y="1661350"/>
            <a:ext cx="9603275" cy="4421398"/>
          </a:xfrm>
        </p:spPr>
        <p:txBody>
          <a:bodyPr>
            <a:normAutofit lnSpcReduction="10000"/>
          </a:bodyPr>
          <a:lstStyle/>
          <a:p>
            <a:r>
              <a:rPr lang="en-US" sz="2200" dirty="0"/>
              <a:t>It is a technology for developing web pages that support dynamic content which helps developers insert java code in HTML pages by making use of special JSP tags, most of which start with &lt;% and end with %&gt;.</a:t>
            </a:r>
          </a:p>
          <a:p>
            <a:r>
              <a:rPr lang="en-US" sz="2200" dirty="0"/>
              <a:t>A </a:t>
            </a:r>
            <a:r>
              <a:rPr lang="en-US" sz="2200" dirty="0" err="1"/>
              <a:t>JavaServer</a:t>
            </a:r>
            <a:r>
              <a:rPr lang="en-US" sz="2200" dirty="0"/>
              <a:t> Pages component is a type of Java servlet that is designed to fulfill the role of a user interface for a Java web application. </a:t>
            </a:r>
          </a:p>
          <a:p>
            <a:r>
              <a:rPr lang="en-US" sz="2200" dirty="0"/>
              <a:t>Web developers write JSPs as text files that combine HTML or XHTML code, XML elements, and embedded JSP actions and commands.</a:t>
            </a:r>
          </a:p>
          <a:p>
            <a:r>
              <a:rPr lang="en-US" sz="2400" dirty="0"/>
              <a:t>Java Servlets are programs that run on a Web or Application server and act as a middle layer between a request coming from a Web browser or other HTTP client and databases or applications on the HTTP server.</a:t>
            </a:r>
          </a:p>
          <a:p>
            <a:endParaRPr lang="en-US" sz="2200" dirty="0"/>
          </a:p>
        </p:txBody>
      </p:sp>
    </p:spTree>
    <p:extLst>
      <p:ext uri="{BB962C8B-B14F-4D97-AF65-F5344CB8AC3E}">
        <p14:creationId xmlns:p14="http://schemas.microsoft.com/office/powerpoint/2010/main" val="35535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2C77-C488-4398-AC49-2620F819337D}"/>
              </a:ext>
            </a:extLst>
          </p:cNvPr>
          <p:cNvSpPr>
            <a:spLocks noGrp="1"/>
          </p:cNvSpPr>
          <p:nvPr>
            <p:ph type="title"/>
          </p:nvPr>
        </p:nvSpPr>
        <p:spPr>
          <a:xfrm>
            <a:off x="1574672" y="628672"/>
            <a:ext cx="9603275" cy="856831"/>
          </a:xfrm>
        </p:spPr>
        <p:txBody>
          <a:bodyPr>
            <a:normAutofit/>
          </a:bodyPr>
          <a:lstStyle/>
          <a:p>
            <a:r>
              <a:rPr lang="en-US" b="1" dirty="0"/>
              <a:t>Architecture Diagram</a:t>
            </a:r>
          </a:p>
        </p:txBody>
      </p:sp>
      <p:pic>
        <p:nvPicPr>
          <p:cNvPr id="4" name="Content Placeholder 3">
            <a:extLst>
              <a:ext uri="{FF2B5EF4-FFF2-40B4-BE49-F238E27FC236}">
                <a16:creationId xmlns:a16="http://schemas.microsoft.com/office/drawing/2014/main" id="{0679FCD1-89C4-4444-BAF3-60A8B694E69B}"/>
              </a:ext>
            </a:extLst>
          </p:cNvPr>
          <p:cNvPicPr>
            <a:picLocks noGrp="1"/>
          </p:cNvPicPr>
          <p:nvPr>
            <p:ph idx="1"/>
          </p:nvPr>
        </p:nvPicPr>
        <p:blipFill>
          <a:blip r:embed="rId2"/>
          <a:stretch>
            <a:fillRect/>
          </a:stretch>
        </p:blipFill>
        <p:spPr>
          <a:xfrm>
            <a:off x="1740877" y="1661350"/>
            <a:ext cx="8247185" cy="4387758"/>
          </a:xfrm>
          <a:prstGeom prst="rect">
            <a:avLst/>
          </a:prstGeom>
        </p:spPr>
      </p:pic>
    </p:spTree>
    <p:extLst>
      <p:ext uri="{BB962C8B-B14F-4D97-AF65-F5344CB8AC3E}">
        <p14:creationId xmlns:p14="http://schemas.microsoft.com/office/powerpoint/2010/main" val="18989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35B2-FA9F-487E-8F4B-4D89D03751B2}"/>
              </a:ext>
            </a:extLst>
          </p:cNvPr>
          <p:cNvSpPr>
            <a:spLocks noGrp="1"/>
          </p:cNvSpPr>
          <p:nvPr>
            <p:ph type="title"/>
          </p:nvPr>
        </p:nvSpPr>
        <p:spPr/>
        <p:txBody>
          <a:bodyPr>
            <a:normAutofit fontScale="90000"/>
          </a:bodyPr>
          <a:lstStyle/>
          <a:p>
            <a:r>
              <a:rPr lang="en-US" b="1" dirty="0"/>
              <a:t>The servlet can be created by three ways:</a:t>
            </a:r>
            <a:br>
              <a:rPr lang="en-US" dirty="0"/>
            </a:br>
            <a:endParaRPr lang="en-US" dirty="0"/>
          </a:p>
        </p:txBody>
      </p:sp>
      <p:sp>
        <p:nvSpPr>
          <p:cNvPr id="3" name="Content Placeholder 2">
            <a:extLst>
              <a:ext uri="{FF2B5EF4-FFF2-40B4-BE49-F238E27FC236}">
                <a16:creationId xmlns:a16="http://schemas.microsoft.com/office/drawing/2014/main" id="{793C88D3-BB2F-48F5-954D-6EF7D836518B}"/>
              </a:ext>
            </a:extLst>
          </p:cNvPr>
          <p:cNvSpPr>
            <a:spLocks noGrp="1"/>
          </p:cNvSpPr>
          <p:nvPr>
            <p:ph idx="1"/>
          </p:nvPr>
        </p:nvSpPr>
        <p:spPr>
          <a:xfrm>
            <a:off x="1451579" y="1661350"/>
            <a:ext cx="9603275" cy="4461154"/>
          </a:xfrm>
        </p:spPr>
        <p:txBody>
          <a:bodyPr>
            <a:normAutofit/>
          </a:bodyPr>
          <a:lstStyle/>
          <a:p>
            <a:pPr lvl="0"/>
            <a:r>
              <a:rPr lang="en-US" sz="2400" dirty="0"/>
              <a:t>By implementing Servlet interface,</a:t>
            </a:r>
          </a:p>
          <a:p>
            <a:pPr lvl="0"/>
            <a:r>
              <a:rPr lang="en-US" sz="2400" dirty="0"/>
              <a:t>By inheriting </a:t>
            </a:r>
            <a:r>
              <a:rPr lang="en-US" sz="2400" dirty="0" err="1"/>
              <a:t>GenericServlet</a:t>
            </a:r>
            <a:r>
              <a:rPr lang="en-US" sz="2400" dirty="0"/>
              <a:t> class, (or)</a:t>
            </a:r>
          </a:p>
          <a:p>
            <a:pPr lvl="0"/>
            <a:r>
              <a:rPr lang="en-US" sz="2400" dirty="0"/>
              <a:t>By inheriting </a:t>
            </a:r>
            <a:r>
              <a:rPr lang="en-US" sz="2400" dirty="0" err="1"/>
              <a:t>HttpServlet</a:t>
            </a:r>
            <a:r>
              <a:rPr lang="en-US" sz="2400" dirty="0"/>
              <a:t> class</a:t>
            </a:r>
          </a:p>
          <a:p>
            <a:pPr marL="0" indent="0">
              <a:buNone/>
            </a:pPr>
            <a:endParaRPr lang="en-US" sz="2400" dirty="0"/>
          </a:p>
          <a:p>
            <a:pPr marL="0" indent="0">
              <a:buNone/>
            </a:pPr>
            <a:r>
              <a:rPr lang="en-US" sz="2400" dirty="0"/>
              <a:t>The mostly used approach is by extending </a:t>
            </a:r>
            <a:r>
              <a:rPr lang="en-US" sz="2400" dirty="0" err="1"/>
              <a:t>HttpServlet</a:t>
            </a:r>
            <a:r>
              <a:rPr lang="en-US" sz="2400" dirty="0"/>
              <a:t> because it provides http request specific method such as </a:t>
            </a:r>
            <a:r>
              <a:rPr lang="en-US" sz="2400" dirty="0" err="1"/>
              <a:t>doGet</a:t>
            </a:r>
            <a:r>
              <a:rPr lang="en-US" sz="2400" dirty="0"/>
              <a:t>(), </a:t>
            </a:r>
            <a:r>
              <a:rPr lang="en-US" sz="2400" dirty="0" err="1"/>
              <a:t>doPost</a:t>
            </a:r>
            <a:r>
              <a:rPr lang="en-US" sz="2400" dirty="0"/>
              <a:t>(), </a:t>
            </a:r>
            <a:r>
              <a:rPr lang="en-US" sz="2400" dirty="0" err="1"/>
              <a:t>doHead</a:t>
            </a:r>
            <a:r>
              <a:rPr lang="en-US" sz="2400" dirty="0"/>
              <a:t>() etc.</a:t>
            </a:r>
          </a:p>
          <a:p>
            <a:pPr marL="0" indent="0">
              <a:buNone/>
            </a:pPr>
            <a:r>
              <a:rPr lang="en-US" sz="2400" dirty="0"/>
              <a:t>Example</a:t>
            </a:r>
          </a:p>
          <a:p>
            <a:pPr marL="0" indent="0">
              <a:buNone/>
            </a:pPr>
            <a:endParaRPr lang="en-US" sz="2400" dirty="0"/>
          </a:p>
        </p:txBody>
      </p:sp>
    </p:spTree>
    <p:extLst>
      <p:ext uri="{BB962C8B-B14F-4D97-AF65-F5344CB8AC3E}">
        <p14:creationId xmlns:p14="http://schemas.microsoft.com/office/powerpoint/2010/main" val="168077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4EDF-8DED-4160-89B9-9A2C59B4F495}"/>
              </a:ext>
            </a:extLst>
          </p:cNvPr>
          <p:cNvSpPr>
            <a:spLocks noGrp="1"/>
          </p:cNvSpPr>
          <p:nvPr>
            <p:ph type="title"/>
          </p:nvPr>
        </p:nvSpPr>
        <p:spPr/>
        <p:txBody>
          <a:bodyPr>
            <a:normAutofit/>
          </a:bodyPr>
          <a:lstStyle/>
          <a:p>
            <a:r>
              <a:rPr lang="en-US" b="1" dirty="0"/>
              <a:t>Servlet Deployment</a:t>
            </a:r>
            <a:endParaRPr lang="en-US" dirty="0"/>
          </a:p>
        </p:txBody>
      </p:sp>
      <p:sp>
        <p:nvSpPr>
          <p:cNvPr id="3" name="Content Placeholder 2">
            <a:extLst>
              <a:ext uri="{FF2B5EF4-FFF2-40B4-BE49-F238E27FC236}">
                <a16:creationId xmlns:a16="http://schemas.microsoft.com/office/drawing/2014/main" id="{F49C9316-3BB3-40D7-A306-4008F8728BFC}"/>
              </a:ext>
            </a:extLst>
          </p:cNvPr>
          <p:cNvSpPr>
            <a:spLocks noGrp="1"/>
          </p:cNvSpPr>
          <p:nvPr>
            <p:ph idx="1"/>
          </p:nvPr>
        </p:nvSpPr>
        <p:spPr>
          <a:xfrm>
            <a:off x="1451579" y="1661349"/>
            <a:ext cx="9603275" cy="4422927"/>
          </a:xfrm>
        </p:spPr>
        <p:txBody>
          <a:bodyPr>
            <a:normAutofit/>
          </a:bodyPr>
          <a:lstStyle/>
          <a:p>
            <a:pPr marL="0" indent="0">
              <a:buNone/>
            </a:pPr>
            <a:r>
              <a:rPr lang="en-US" sz="2400" dirty="0"/>
              <a:t>For using apache tomcat server. The deployment steps are as follows:</a:t>
            </a:r>
          </a:p>
          <a:p>
            <a:pPr lvl="0"/>
            <a:r>
              <a:rPr lang="en-US" sz="2400" dirty="0"/>
              <a:t>Create a directory structure</a:t>
            </a:r>
          </a:p>
          <a:p>
            <a:pPr lvl="0"/>
            <a:r>
              <a:rPr lang="en-US" sz="2400" dirty="0"/>
              <a:t>Create and Compile the Servlet. Then, copy the servlet’s class file to the proper directory, and add the servlet’s name and mapping to the proper </a:t>
            </a:r>
            <a:r>
              <a:rPr lang="en-US" sz="2400" b="1" dirty="0"/>
              <a:t>web.xml</a:t>
            </a:r>
            <a:r>
              <a:rPr lang="en-US" sz="2400" dirty="0"/>
              <a:t> file</a:t>
            </a:r>
          </a:p>
          <a:p>
            <a:pPr lvl="0"/>
            <a:r>
              <a:rPr lang="en-US" sz="2400" dirty="0"/>
              <a:t>Create a deployment descriptor</a:t>
            </a:r>
          </a:p>
          <a:p>
            <a:pPr lvl="0"/>
            <a:r>
              <a:rPr lang="en-US" sz="2400" dirty="0"/>
              <a:t>Start the server and deploy the project</a:t>
            </a:r>
          </a:p>
          <a:p>
            <a:r>
              <a:rPr lang="en-US" sz="2400" dirty="0"/>
              <a:t>Access the servlet</a:t>
            </a:r>
          </a:p>
        </p:txBody>
      </p:sp>
    </p:spTree>
    <p:extLst>
      <p:ext uri="{BB962C8B-B14F-4D97-AF65-F5344CB8AC3E}">
        <p14:creationId xmlns:p14="http://schemas.microsoft.com/office/powerpoint/2010/main" val="73240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E2511E-A93B-4FE1-B690-24D7C11CD7C3}"/>
              </a:ext>
            </a:extLst>
          </p:cNvPr>
          <p:cNvSpPr>
            <a:spLocks noGrp="1"/>
          </p:cNvSpPr>
          <p:nvPr>
            <p:ph type="title"/>
          </p:nvPr>
        </p:nvSpPr>
        <p:spPr/>
        <p:txBody>
          <a:bodyPr/>
          <a:lstStyle/>
          <a:p>
            <a:r>
              <a:rPr lang="en-US" dirty="0"/>
              <a:t>Web.xml</a:t>
            </a:r>
          </a:p>
        </p:txBody>
      </p:sp>
      <p:sp>
        <p:nvSpPr>
          <p:cNvPr id="6" name="Content Placeholder 5">
            <a:extLst>
              <a:ext uri="{FF2B5EF4-FFF2-40B4-BE49-F238E27FC236}">
                <a16:creationId xmlns:a16="http://schemas.microsoft.com/office/drawing/2014/main" id="{69444AAC-4352-4D89-8DB1-6E5B3B2F492B}"/>
              </a:ext>
            </a:extLst>
          </p:cNvPr>
          <p:cNvSpPr>
            <a:spLocks noGrp="1"/>
          </p:cNvSpPr>
          <p:nvPr>
            <p:ph idx="1"/>
          </p:nvPr>
        </p:nvSpPr>
        <p:spPr>
          <a:xfrm>
            <a:off x="1451579" y="1661350"/>
            <a:ext cx="9603275" cy="4440512"/>
          </a:xfrm>
        </p:spPr>
        <p:txBody>
          <a:bodyPr/>
          <a:lstStyle/>
          <a:p>
            <a:pPr marL="0" indent="0">
              <a:buNone/>
            </a:pPr>
            <a:r>
              <a:rPr lang="en-US" dirty="0"/>
              <a:t>&lt;web-app&gt;</a:t>
            </a:r>
          </a:p>
          <a:p>
            <a:pPr marL="0" indent="0">
              <a:buNone/>
            </a:pPr>
            <a:r>
              <a:rPr lang="en-US" dirty="0"/>
              <a:t>&lt;servlet&gt;</a:t>
            </a:r>
          </a:p>
          <a:p>
            <a:pPr marL="0" indent="0">
              <a:buNone/>
            </a:pPr>
            <a:r>
              <a:rPr lang="en-US" dirty="0"/>
              <a:t>   &lt;servlet-name&gt;HelloWorld&lt;/servlet-name&gt;</a:t>
            </a:r>
          </a:p>
          <a:p>
            <a:pPr marL="0" indent="0">
              <a:buNone/>
            </a:pPr>
            <a:r>
              <a:rPr lang="en-US" dirty="0"/>
              <a:t>   &lt;servlet-class&gt;HelloWorld&lt;/servlet-class&gt;</a:t>
            </a:r>
          </a:p>
          <a:p>
            <a:pPr marL="0" indent="0">
              <a:buNone/>
            </a:pPr>
            <a:r>
              <a:rPr lang="en-US" dirty="0"/>
              <a:t>&lt;/servlet&gt;</a:t>
            </a:r>
          </a:p>
          <a:p>
            <a:pPr marL="0" indent="0">
              <a:buNone/>
            </a:pPr>
            <a:r>
              <a:rPr lang="en-US" dirty="0"/>
              <a:t>&lt;servlet-mapping&gt;</a:t>
            </a:r>
          </a:p>
          <a:p>
            <a:pPr marL="0" indent="0">
              <a:buNone/>
            </a:pPr>
            <a:r>
              <a:rPr lang="en-US" dirty="0"/>
              <a:t>   &lt;servlet-name&gt;HelloWorld&lt;/servlet-name&gt;</a:t>
            </a:r>
          </a:p>
          <a:p>
            <a:pPr marL="0" indent="0">
              <a:buNone/>
            </a:pPr>
            <a:r>
              <a:rPr lang="en-US" dirty="0"/>
              <a:t>   &lt;</a:t>
            </a:r>
            <a:r>
              <a:rPr lang="en-US" dirty="0" err="1"/>
              <a:t>url</a:t>
            </a:r>
            <a:r>
              <a:rPr lang="en-US" dirty="0"/>
              <a:t>-pattern&gt;/HelloWorld&lt;/</a:t>
            </a:r>
            <a:r>
              <a:rPr lang="en-US" dirty="0" err="1"/>
              <a:t>url</a:t>
            </a:r>
            <a:r>
              <a:rPr lang="en-US" dirty="0"/>
              <a:t>-pattern&gt;</a:t>
            </a:r>
          </a:p>
          <a:p>
            <a:pPr marL="0" indent="0">
              <a:buNone/>
            </a:pPr>
            <a:r>
              <a:rPr lang="en-US" dirty="0"/>
              <a:t>&lt;/servlet-mapping&gt;&lt;/web-app&gt;</a:t>
            </a:r>
          </a:p>
          <a:p>
            <a:endParaRPr lang="en-US" dirty="0"/>
          </a:p>
        </p:txBody>
      </p:sp>
    </p:spTree>
    <p:extLst>
      <p:ext uri="{BB962C8B-B14F-4D97-AF65-F5344CB8AC3E}">
        <p14:creationId xmlns:p14="http://schemas.microsoft.com/office/powerpoint/2010/main" val="20540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6CACE93-4082-4CFC-AB8B-49916E61B592}"/>
              </a:ext>
            </a:extLst>
          </p:cNvPr>
          <p:cNvSpPr>
            <a:spLocks noGrp="1"/>
          </p:cNvSpPr>
          <p:nvPr>
            <p:ph idx="4294967295"/>
          </p:nvPr>
        </p:nvSpPr>
        <p:spPr>
          <a:xfrm>
            <a:off x="556591" y="106017"/>
            <a:ext cx="11635409" cy="5989983"/>
          </a:xfrm>
        </p:spPr>
        <p:txBody>
          <a:bodyPr>
            <a:noAutofit/>
          </a:bodyPr>
          <a:lstStyle/>
          <a:p>
            <a:pPr marL="0" indent="0">
              <a:buNone/>
            </a:pPr>
            <a:r>
              <a:rPr lang="en-US" b="1" dirty="0"/>
              <a:t>Difference Between JSP and Servlet:</a:t>
            </a:r>
          </a:p>
          <a:p>
            <a:r>
              <a:rPr lang="en-US" dirty="0"/>
              <a:t>Servlet is html in java whereas JSP is java in html.</a:t>
            </a:r>
          </a:p>
          <a:p>
            <a:r>
              <a:rPr lang="en-US" dirty="0"/>
              <a:t>Servlets run faster compared to JSP and JSP can be compiled into Java Servlets</a:t>
            </a:r>
          </a:p>
          <a:p>
            <a:r>
              <a:rPr lang="en-US" dirty="0"/>
              <a:t>It’s easier to code in JSP than in Java Servlets</a:t>
            </a:r>
          </a:p>
          <a:p>
            <a:r>
              <a:rPr lang="en-US" dirty="0"/>
              <a:t>JSP is a webpage scripting language that can generate dynamic content while Servlets are Java programs that are already compiled which also creates dynamic web content</a:t>
            </a:r>
          </a:p>
          <a:p>
            <a:r>
              <a:rPr lang="en-US" dirty="0"/>
              <a:t>JSP are generally preferred when there is not much processing of data required. But servlets are best for use when there is more processing and manipulation involved.</a:t>
            </a:r>
          </a:p>
          <a:p>
            <a:r>
              <a:rPr lang="en-US" dirty="0"/>
              <a:t>In JSP, we can build custom tags which can directly call Java beans. There is no such facility in servlets.</a:t>
            </a:r>
          </a:p>
          <a:p>
            <a:r>
              <a:rPr lang="en-US" dirty="0"/>
              <a:t>We can achieve functionality of JSP at client side by running JavaScript at client side. There are no such methods for servlets.</a:t>
            </a:r>
          </a:p>
          <a:p>
            <a:r>
              <a:rPr lang="en-US" dirty="0"/>
              <a:t>A servlet is like any other Java class. we put HTML into print statements like you use </a:t>
            </a:r>
            <a:r>
              <a:rPr lang="en-US" dirty="0" err="1"/>
              <a:t>System.out</a:t>
            </a:r>
            <a:r>
              <a:rPr lang="en-US" dirty="0"/>
              <a:t> or how JavaScript uses </a:t>
            </a:r>
            <a:r>
              <a:rPr lang="en-US" dirty="0" err="1"/>
              <a:t>document.write</a:t>
            </a:r>
            <a:r>
              <a:rPr lang="en-US"/>
              <a:t>. </a:t>
            </a:r>
            <a:endParaRPr lang="en-US" dirty="0"/>
          </a:p>
        </p:txBody>
      </p:sp>
    </p:spTree>
    <p:extLst>
      <p:ext uri="{BB962C8B-B14F-4D97-AF65-F5344CB8AC3E}">
        <p14:creationId xmlns:p14="http://schemas.microsoft.com/office/powerpoint/2010/main" val="184821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2401-A0CC-47E7-8CB7-E54A834264A8}"/>
              </a:ext>
            </a:extLst>
          </p:cNvPr>
          <p:cNvSpPr>
            <a:spLocks noGrp="1"/>
          </p:cNvSpPr>
          <p:nvPr>
            <p:ph type="title"/>
          </p:nvPr>
        </p:nvSpPr>
        <p:spPr/>
        <p:txBody>
          <a:bodyPr>
            <a:normAutofit fontScale="90000"/>
          </a:bodyPr>
          <a:lstStyle/>
          <a:p>
            <a:r>
              <a:rPr lang="en-US" b="1" dirty="0"/>
              <a:t>HTTP requests Handling</a:t>
            </a:r>
            <a:br>
              <a:rPr lang="en-US" dirty="0"/>
            </a:br>
            <a:endParaRPr lang="en-US" dirty="0"/>
          </a:p>
        </p:txBody>
      </p:sp>
      <p:sp>
        <p:nvSpPr>
          <p:cNvPr id="4" name="Content Placeholder 3">
            <a:extLst>
              <a:ext uri="{FF2B5EF4-FFF2-40B4-BE49-F238E27FC236}">
                <a16:creationId xmlns:a16="http://schemas.microsoft.com/office/drawing/2014/main" id="{FEA8AA34-ED5F-4D51-A863-B15A05C15D31}"/>
              </a:ext>
            </a:extLst>
          </p:cNvPr>
          <p:cNvSpPr>
            <a:spLocks noGrp="1"/>
          </p:cNvSpPr>
          <p:nvPr>
            <p:ph idx="1"/>
          </p:nvPr>
        </p:nvSpPr>
        <p:spPr>
          <a:xfrm>
            <a:off x="1451579" y="1661350"/>
            <a:ext cx="9908083" cy="4422927"/>
          </a:xfrm>
        </p:spPr>
        <p:txBody>
          <a:bodyPr>
            <a:normAutofit lnSpcReduction="10000"/>
          </a:bodyPr>
          <a:lstStyle/>
          <a:p>
            <a:r>
              <a:rPr lang="en-US" dirty="0"/>
              <a:t>To handle HTTP requests in a servlet, extend the </a:t>
            </a:r>
            <a:r>
              <a:rPr lang="en-US" dirty="0" err="1"/>
              <a:t>HttpServlet</a:t>
            </a:r>
            <a:r>
              <a:rPr lang="en-US" dirty="0"/>
              <a:t> class and override the servlet methods that handle the HTTP requests which servlet supports. </a:t>
            </a:r>
          </a:p>
          <a:p>
            <a:r>
              <a:rPr lang="en-US" dirty="0"/>
              <a:t>Servlets can be used for handling both the GET Requests and the POST Requests. The methods that handle these requests are </a:t>
            </a:r>
          </a:p>
          <a:p>
            <a:pPr lvl="0"/>
            <a:r>
              <a:rPr lang="en-US" dirty="0" err="1"/>
              <a:t>doGet</a:t>
            </a:r>
            <a:r>
              <a:rPr lang="en-US" dirty="0"/>
              <a:t>()</a:t>
            </a:r>
          </a:p>
          <a:p>
            <a:pPr lvl="0"/>
            <a:r>
              <a:rPr lang="en-US" dirty="0" err="1"/>
              <a:t>doPost</a:t>
            </a:r>
            <a:r>
              <a:rPr lang="en-US" dirty="0"/>
              <a:t>()</a:t>
            </a:r>
          </a:p>
          <a:p>
            <a:pPr lvl="0"/>
            <a:r>
              <a:rPr lang="en-US" dirty="0" err="1"/>
              <a:t>doPut</a:t>
            </a:r>
            <a:r>
              <a:rPr lang="en-US" dirty="0"/>
              <a:t>()</a:t>
            </a:r>
          </a:p>
          <a:p>
            <a:pPr lvl="0"/>
            <a:r>
              <a:rPr lang="en-US" dirty="0" err="1"/>
              <a:t>doDelete</a:t>
            </a:r>
            <a:r>
              <a:rPr lang="en-US" dirty="0"/>
              <a:t>()</a:t>
            </a:r>
          </a:p>
          <a:p>
            <a:pPr lvl="0"/>
            <a:r>
              <a:rPr lang="en-US" dirty="0" err="1"/>
              <a:t>doOptions</a:t>
            </a:r>
            <a:r>
              <a:rPr lang="en-US" dirty="0"/>
              <a:t>()</a:t>
            </a:r>
          </a:p>
          <a:p>
            <a:pPr lvl="0"/>
            <a:r>
              <a:rPr lang="en-US" dirty="0" err="1"/>
              <a:t>doTrace</a:t>
            </a:r>
            <a:r>
              <a:rPr lang="en-US" dirty="0"/>
              <a:t>()</a:t>
            </a:r>
          </a:p>
          <a:p>
            <a:endParaRPr lang="en-US" dirty="0"/>
          </a:p>
        </p:txBody>
      </p:sp>
    </p:spTree>
    <p:extLst>
      <p:ext uri="{BB962C8B-B14F-4D97-AF65-F5344CB8AC3E}">
        <p14:creationId xmlns:p14="http://schemas.microsoft.com/office/powerpoint/2010/main" val="406905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F48A-43EF-4B0A-8B95-A8B73BF9F985}"/>
              </a:ext>
            </a:extLst>
          </p:cNvPr>
          <p:cNvSpPr>
            <a:spLocks noGrp="1"/>
          </p:cNvSpPr>
          <p:nvPr>
            <p:ph type="title"/>
          </p:nvPr>
        </p:nvSpPr>
        <p:spPr/>
        <p:txBody>
          <a:bodyPr>
            <a:normAutofit/>
          </a:bodyPr>
          <a:lstStyle/>
          <a:p>
            <a:r>
              <a:rPr lang="en-US" b="1" dirty="0"/>
              <a:t>Handling HTTP GET Requests</a:t>
            </a:r>
            <a:endParaRPr lang="en-US" dirty="0"/>
          </a:p>
        </p:txBody>
      </p:sp>
      <p:sp>
        <p:nvSpPr>
          <p:cNvPr id="3" name="Content Placeholder 2">
            <a:extLst>
              <a:ext uri="{FF2B5EF4-FFF2-40B4-BE49-F238E27FC236}">
                <a16:creationId xmlns:a16="http://schemas.microsoft.com/office/drawing/2014/main" id="{5B77C168-50CF-47A8-A5CE-C6F1E7F59851}"/>
              </a:ext>
            </a:extLst>
          </p:cNvPr>
          <p:cNvSpPr>
            <a:spLocks noGrp="1"/>
          </p:cNvSpPr>
          <p:nvPr>
            <p:ph idx="1"/>
          </p:nvPr>
        </p:nvSpPr>
        <p:spPr>
          <a:xfrm>
            <a:off x="1451579" y="1661350"/>
            <a:ext cx="9603275" cy="4422927"/>
          </a:xfrm>
        </p:spPr>
        <p:txBody>
          <a:bodyPr>
            <a:normAutofit/>
          </a:bodyPr>
          <a:lstStyle/>
          <a:p>
            <a:r>
              <a:rPr lang="en-US" sz="2400" dirty="0"/>
              <a:t>The Servlet is invoked when a form on a web page is submitted. </a:t>
            </a:r>
          </a:p>
          <a:p>
            <a:r>
              <a:rPr lang="en-US" sz="2400" dirty="0"/>
              <a:t>The URL identifies a servlet to process the HTTP GET request.</a:t>
            </a:r>
          </a:p>
          <a:p>
            <a:r>
              <a:rPr lang="en-US" sz="2400" dirty="0"/>
              <a:t>The </a:t>
            </a:r>
            <a:r>
              <a:rPr lang="en-US" sz="2400" dirty="0" err="1"/>
              <a:t>doGet</a:t>
            </a:r>
            <a:r>
              <a:rPr lang="en-US" sz="2400" dirty="0"/>
              <a:t>() method is overridden to process any HTTP GET requests that sent to servlet. </a:t>
            </a:r>
          </a:p>
          <a:p>
            <a:r>
              <a:rPr lang="en-US" sz="2400" dirty="0"/>
              <a:t>It may use </a:t>
            </a:r>
            <a:r>
              <a:rPr lang="en-US" sz="2400" dirty="0" err="1"/>
              <a:t>getParameter</a:t>
            </a:r>
            <a:r>
              <a:rPr lang="en-US" sz="2400" dirty="0"/>
              <a:t>() method of </a:t>
            </a:r>
            <a:r>
              <a:rPr lang="en-US" sz="2400" dirty="0" err="1"/>
              <a:t>HttpServletRequest</a:t>
            </a:r>
            <a:r>
              <a:rPr lang="en-US" sz="2400" dirty="0"/>
              <a:t> to obtain information that was made by the user. A response is then formulated.</a:t>
            </a:r>
          </a:p>
          <a:p>
            <a:endParaRPr lang="en-US" sz="2400" dirty="0"/>
          </a:p>
        </p:txBody>
      </p:sp>
    </p:spTree>
    <p:extLst>
      <p:ext uri="{BB962C8B-B14F-4D97-AF65-F5344CB8AC3E}">
        <p14:creationId xmlns:p14="http://schemas.microsoft.com/office/powerpoint/2010/main" val="379993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81CF-4049-419C-BA8C-617A59E1238D}"/>
              </a:ext>
            </a:extLst>
          </p:cNvPr>
          <p:cNvSpPr>
            <a:spLocks noGrp="1"/>
          </p:cNvSpPr>
          <p:nvPr>
            <p:ph type="title"/>
          </p:nvPr>
        </p:nvSpPr>
        <p:spPr/>
        <p:txBody>
          <a:bodyPr>
            <a:normAutofit/>
          </a:bodyPr>
          <a:lstStyle/>
          <a:p>
            <a:r>
              <a:rPr lang="en-US" b="1" dirty="0"/>
              <a:t>Handling HTTP POST Requests</a:t>
            </a:r>
            <a:endParaRPr lang="en-US" dirty="0"/>
          </a:p>
        </p:txBody>
      </p:sp>
      <p:sp>
        <p:nvSpPr>
          <p:cNvPr id="3" name="Content Placeholder 2">
            <a:extLst>
              <a:ext uri="{FF2B5EF4-FFF2-40B4-BE49-F238E27FC236}">
                <a16:creationId xmlns:a16="http://schemas.microsoft.com/office/drawing/2014/main" id="{12B10307-244C-4AE8-AC57-05D9F2E89ECF}"/>
              </a:ext>
            </a:extLst>
          </p:cNvPr>
          <p:cNvSpPr>
            <a:spLocks noGrp="1"/>
          </p:cNvSpPr>
          <p:nvPr>
            <p:ph idx="1"/>
          </p:nvPr>
        </p:nvSpPr>
        <p:spPr>
          <a:xfrm>
            <a:off x="1451579" y="1661349"/>
            <a:ext cx="9603275" cy="4447903"/>
          </a:xfrm>
        </p:spPr>
        <p:txBody>
          <a:bodyPr>
            <a:normAutofit/>
          </a:bodyPr>
          <a:lstStyle/>
          <a:p>
            <a:r>
              <a:rPr lang="en-US" dirty="0"/>
              <a:t>The </a:t>
            </a:r>
            <a:r>
              <a:rPr lang="en-US" dirty="0" err="1"/>
              <a:t>doPost</a:t>
            </a:r>
            <a:r>
              <a:rPr lang="en-US" dirty="0"/>
              <a:t>() method is overridden to process any HTTP POST requests that are sent to this servlet. </a:t>
            </a:r>
          </a:p>
          <a:p>
            <a:r>
              <a:rPr lang="en-US" dirty="0"/>
              <a:t>It uses the </a:t>
            </a:r>
            <a:r>
              <a:rPr lang="en-US" dirty="0" err="1"/>
              <a:t>getParameter</a:t>
            </a:r>
            <a:r>
              <a:rPr lang="en-US" dirty="0"/>
              <a:t>() method of </a:t>
            </a:r>
            <a:r>
              <a:rPr lang="en-US" dirty="0" err="1"/>
              <a:t>HttpServletRequest</a:t>
            </a:r>
            <a:r>
              <a:rPr lang="en-US" dirty="0"/>
              <a:t> to obtain the information that was made by the user. A response is then formulated</a:t>
            </a:r>
          </a:p>
          <a:p>
            <a:endParaRPr lang="en-US" sz="2200" dirty="0"/>
          </a:p>
        </p:txBody>
      </p:sp>
    </p:spTree>
    <p:extLst>
      <p:ext uri="{BB962C8B-B14F-4D97-AF65-F5344CB8AC3E}">
        <p14:creationId xmlns:p14="http://schemas.microsoft.com/office/powerpoint/2010/main" val="360873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66A-99F9-47E6-8D0B-135C1E901C03}"/>
              </a:ext>
            </a:extLst>
          </p:cNvPr>
          <p:cNvSpPr>
            <a:spLocks noGrp="1"/>
          </p:cNvSpPr>
          <p:nvPr>
            <p:ph type="title"/>
          </p:nvPr>
        </p:nvSpPr>
        <p:spPr/>
        <p:txBody>
          <a:bodyPr>
            <a:normAutofit/>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36478A78-BE1B-425B-8779-2F6124C126A7}"/>
              </a:ext>
            </a:extLst>
          </p:cNvPr>
          <p:cNvSpPr>
            <a:spLocks noGrp="1"/>
          </p:cNvSpPr>
          <p:nvPr>
            <p:ph idx="1"/>
          </p:nvPr>
        </p:nvSpPr>
        <p:spPr>
          <a:xfrm>
            <a:off x="1451579" y="1661350"/>
            <a:ext cx="9603275" cy="4461154"/>
          </a:xfrm>
        </p:spPr>
        <p:txBody>
          <a:bodyPr>
            <a:normAutofit/>
          </a:bodyPr>
          <a:lstStyle/>
          <a:p>
            <a:r>
              <a:rPr lang="en-US" sz="2200" dirty="0"/>
              <a:t>Session simply means a particular interval of time.</a:t>
            </a:r>
          </a:p>
          <a:p>
            <a:r>
              <a:rPr lang="en-US" sz="2200" dirty="0"/>
              <a:t>Session Tracking is a way to maintain state (data) of an user. </a:t>
            </a:r>
          </a:p>
          <a:p>
            <a:r>
              <a:rPr lang="en-US" sz="2200" dirty="0"/>
              <a:t>It requires to recognize the user. It is used to recognize the particular user.</a:t>
            </a:r>
          </a:p>
          <a:p>
            <a:r>
              <a:rPr lang="en-US" sz="2200" dirty="0"/>
              <a:t>Http protocol is a stateless so we need to maintain state using session tracking techniques. </a:t>
            </a:r>
          </a:p>
          <a:p>
            <a:r>
              <a:rPr lang="en-US" sz="2200" dirty="0"/>
              <a:t>Each time user requests to the server, server treats the request as the new request. So we need to maintain the state of an user to recognize to particular user.</a:t>
            </a:r>
          </a:p>
          <a:p>
            <a:r>
              <a:rPr lang="en-US" sz="2200" dirty="0"/>
              <a:t>HTTP is stateless that means each request is considered as the new request. </a:t>
            </a:r>
          </a:p>
          <a:p>
            <a:pPr marL="0" indent="0">
              <a:buNone/>
            </a:pPr>
            <a:endParaRPr lang="en-US" sz="2200" dirty="0"/>
          </a:p>
        </p:txBody>
      </p:sp>
    </p:spTree>
    <p:extLst>
      <p:ext uri="{BB962C8B-B14F-4D97-AF65-F5344CB8AC3E}">
        <p14:creationId xmlns:p14="http://schemas.microsoft.com/office/powerpoint/2010/main" val="3313131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1DB9-D31F-4F83-A623-954AA56D2AB0}"/>
              </a:ext>
            </a:extLst>
          </p:cNvPr>
          <p:cNvSpPr>
            <a:spLocks noGrp="1"/>
          </p:cNvSpPr>
          <p:nvPr>
            <p:ph type="title"/>
          </p:nvPr>
        </p:nvSpPr>
        <p:spPr/>
        <p:txBody>
          <a:bodyPr/>
          <a:lstStyle/>
          <a:p>
            <a:r>
              <a:rPr lang="en-US" dirty="0"/>
              <a:t>http request and response flow</a:t>
            </a:r>
          </a:p>
        </p:txBody>
      </p:sp>
      <p:pic>
        <p:nvPicPr>
          <p:cNvPr id="4" name="Content Placeholder 3">
            <a:extLst>
              <a:ext uri="{FF2B5EF4-FFF2-40B4-BE49-F238E27FC236}">
                <a16:creationId xmlns:a16="http://schemas.microsoft.com/office/drawing/2014/main" id="{DBC773D3-CE2E-4046-96AB-6EB59D24FC40}"/>
              </a:ext>
            </a:extLst>
          </p:cNvPr>
          <p:cNvPicPr>
            <a:picLocks noGrp="1"/>
          </p:cNvPicPr>
          <p:nvPr>
            <p:ph idx="1"/>
          </p:nvPr>
        </p:nvPicPr>
        <p:blipFill>
          <a:blip r:embed="rId2"/>
          <a:stretch>
            <a:fillRect/>
          </a:stretch>
        </p:blipFill>
        <p:spPr>
          <a:xfrm>
            <a:off x="2014330" y="1661351"/>
            <a:ext cx="7620000" cy="4310794"/>
          </a:xfrm>
          <a:prstGeom prst="rect">
            <a:avLst/>
          </a:prstGeom>
        </p:spPr>
      </p:pic>
    </p:spTree>
    <p:extLst>
      <p:ext uri="{BB962C8B-B14F-4D97-AF65-F5344CB8AC3E}">
        <p14:creationId xmlns:p14="http://schemas.microsoft.com/office/powerpoint/2010/main" val="149785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79A7-2CF5-47C1-A49B-E7F2DDE8EA0F}"/>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a16="http://schemas.microsoft.com/office/drawing/2014/main" id="{A04225A7-F7DA-40A1-86DC-186AC0847B0D}"/>
              </a:ext>
            </a:extLst>
          </p:cNvPr>
          <p:cNvSpPr>
            <a:spLocks noGrp="1"/>
          </p:cNvSpPr>
          <p:nvPr>
            <p:ph idx="1"/>
          </p:nvPr>
        </p:nvSpPr>
        <p:spPr>
          <a:xfrm>
            <a:off x="1451579" y="1661350"/>
            <a:ext cx="9603275" cy="4434650"/>
          </a:xfrm>
        </p:spPr>
        <p:txBody>
          <a:bodyPr>
            <a:normAutofit/>
          </a:bodyPr>
          <a:lstStyle/>
          <a:p>
            <a:r>
              <a:rPr lang="en-US" sz="2200" dirty="0"/>
              <a:t>JSP technology is used to create web application just like Servlet technology. </a:t>
            </a:r>
          </a:p>
          <a:p>
            <a:r>
              <a:rPr lang="en-US" sz="2200" dirty="0"/>
              <a:t>It can be thought of as an extension to servlet because it provides more functionality than servlet such as expression language, </a:t>
            </a:r>
            <a:r>
              <a:rPr lang="en-US" sz="2200" dirty="0" err="1"/>
              <a:t>jstl</a:t>
            </a:r>
            <a:r>
              <a:rPr lang="en-US" sz="2200" dirty="0"/>
              <a:t> </a:t>
            </a:r>
            <a:r>
              <a:rPr lang="en-US" sz="2200" dirty="0" err="1"/>
              <a:t>etc</a:t>
            </a:r>
            <a:endParaRPr lang="en-US" sz="2200" dirty="0"/>
          </a:p>
          <a:p>
            <a:r>
              <a:rPr lang="en-US" sz="2200" dirty="0" err="1"/>
              <a:t>JavaServer</a:t>
            </a:r>
            <a:r>
              <a:rPr lang="en-US" sz="2200" dirty="0"/>
              <a:t> Pages (JSP) technology provides a simplified, fast way to create dynamic web content</a:t>
            </a:r>
            <a:r>
              <a:rPr lang="en-US" sz="2200"/>
              <a:t>. </a:t>
            </a:r>
          </a:p>
          <a:p>
            <a:r>
              <a:rPr lang="en-US" sz="2200"/>
              <a:t>JSP </a:t>
            </a:r>
            <a:r>
              <a:rPr lang="en-US" sz="2200" dirty="0"/>
              <a:t>technology enables rapid development of web-based applications that are server- and platform-independent</a:t>
            </a:r>
          </a:p>
        </p:txBody>
      </p:sp>
    </p:spTree>
    <p:extLst>
      <p:ext uri="{BB962C8B-B14F-4D97-AF65-F5344CB8AC3E}">
        <p14:creationId xmlns:p14="http://schemas.microsoft.com/office/powerpoint/2010/main" val="413221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75F7-F08F-496A-8A87-9C9F5CAA8776}"/>
              </a:ext>
            </a:extLst>
          </p:cNvPr>
          <p:cNvSpPr>
            <a:spLocks noGrp="1"/>
          </p:cNvSpPr>
          <p:nvPr>
            <p:ph type="title"/>
          </p:nvPr>
        </p:nvSpPr>
        <p:spPr/>
        <p:txBody>
          <a:bodyPr>
            <a:normAutofit fontScale="90000"/>
          </a:bodyPr>
          <a:lstStyle/>
          <a:p>
            <a:r>
              <a:rPr lang="en-US" b="1" dirty="0"/>
              <a:t>Session Tracking Techniques</a:t>
            </a:r>
            <a:br>
              <a:rPr lang="en-US" dirty="0"/>
            </a:br>
            <a:endParaRPr lang="en-US" dirty="0"/>
          </a:p>
        </p:txBody>
      </p:sp>
      <p:sp>
        <p:nvSpPr>
          <p:cNvPr id="3" name="Content Placeholder 2">
            <a:extLst>
              <a:ext uri="{FF2B5EF4-FFF2-40B4-BE49-F238E27FC236}">
                <a16:creationId xmlns:a16="http://schemas.microsoft.com/office/drawing/2014/main" id="{2A30D133-DAD0-48C7-AC91-4B9E6E40A18F}"/>
              </a:ext>
            </a:extLst>
          </p:cNvPr>
          <p:cNvSpPr>
            <a:spLocks noGrp="1"/>
          </p:cNvSpPr>
          <p:nvPr>
            <p:ph idx="1"/>
          </p:nvPr>
        </p:nvSpPr>
        <p:spPr>
          <a:xfrm>
            <a:off x="1451579" y="1661350"/>
            <a:ext cx="9603275" cy="4447902"/>
          </a:xfrm>
        </p:spPr>
        <p:txBody>
          <a:bodyPr/>
          <a:lstStyle/>
          <a:p>
            <a:pPr marL="0" indent="0">
              <a:buNone/>
            </a:pPr>
            <a:r>
              <a:rPr lang="en-US" dirty="0"/>
              <a:t>There are four techniques used in Session tracking:</a:t>
            </a:r>
          </a:p>
          <a:p>
            <a:pPr lvl="0"/>
            <a:r>
              <a:rPr lang="en-US" dirty="0"/>
              <a:t>Cookies</a:t>
            </a:r>
          </a:p>
          <a:p>
            <a:pPr lvl="0"/>
            <a:r>
              <a:rPr lang="en-US" dirty="0"/>
              <a:t>Hidden Form Field</a:t>
            </a:r>
          </a:p>
          <a:p>
            <a:pPr lvl="0"/>
            <a:r>
              <a:rPr lang="en-US" dirty="0"/>
              <a:t>URL Rewriting</a:t>
            </a:r>
          </a:p>
          <a:p>
            <a:pPr lvl="0"/>
            <a:r>
              <a:rPr lang="en-US" dirty="0" err="1"/>
              <a:t>HttpSession</a:t>
            </a:r>
            <a:endParaRPr lang="en-US" dirty="0"/>
          </a:p>
          <a:p>
            <a:endParaRPr lang="en-US" dirty="0"/>
          </a:p>
        </p:txBody>
      </p:sp>
    </p:spTree>
    <p:extLst>
      <p:ext uri="{BB962C8B-B14F-4D97-AF65-F5344CB8AC3E}">
        <p14:creationId xmlns:p14="http://schemas.microsoft.com/office/powerpoint/2010/main" val="2017812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5D27-298F-41B9-9B7A-3978F79CF5B2}"/>
              </a:ext>
            </a:extLst>
          </p:cNvPr>
          <p:cNvSpPr>
            <a:spLocks noGrp="1"/>
          </p:cNvSpPr>
          <p:nvPr>
            <p:ph type="title"/>
          </p:nvPr>
        </p:nvSpPr>
        <p:spPr/>
        <p:txBody>
          <a:bodyPr>
            <a:normAutofit/>
          </a:bodyPr>
          <a:lstStyle/>
          <a:p>
            <a:r>
              <a:rPr lang="en-US" b="1" dirty="0"/>
              <a:t>Cookies in Servlet</a:t>
            </a:r>
            <a:endParaRPr lang="en-US" dirty="0"/>
          </a:p>
        </p:txBody>
      </p:sp>
      <p:sp>
        <p:nvSpPr>
          <p:cNvPr id="3" name="Content Placeholder 2">
            <a:extLst>
              <a:ext uri="{FF2B5EF4-FFF2-40B4-BE49-F238E27FC236}">
                <a16:creationId xmlns:a16="http://schemas.microsoft.com/office/drawing/2014/main" id="{72AAC444-50EA-4A28-B219-D107EDA11515}"/>
              </a:ext>
            </a:extLst>
          </p:cNvPr>
          <p:cNvSpPr>
            <a:spLocks noGrp="1"/>
          </p:cNvSpPr>
          <p:nvPr>
            <p:ph idx="1"/>
          </p:nvPr>
        </p:nvSpPr>
        <p:spPr>
          <a:xfrm>
            <a:off x="1451579" y="1661350"/>
            <a:ext cx="9603275" cy="4447902"/>
          </a:xfrm>
        </p:spPr>
        <p:txBody>
          <a:bodyPr>
            <a:normAutofit fontScale="92500" lnSpcReduction="20000"/>
          </a:bodyPr>
          <a:lstStyle/>
          <a:p>
            <a:r>
              <a:rPr lang="en-US" dirty="0"/>
              <a:t>A cookie is a small piece of information that is persisted between the multiple client requests.</a:t>
            </a:r>
          </a:p>
          <a:p>
            <a:r>
              <a:rPr lang="en-US" dirty="0"/>
              <a:t>A cookie has a name, a single value, and optional attributes such as a comment, path and domain qualifiers, a maximum age, and a version number.</a:t>
            </a:r>
          </a:p>
          <a:p>
            <a:pPr marL="0" indent="0">
              <a:buNone/>
            </a:pPr>
            <a:r>
              <a:rPr lang="en-US" b="1" dirty="0"/>
              <a:t>Example</a:t>
            </a:r>
            <a:endParaRPr lang="en-US" dirty="0"/>
          </a:p>
          <a:p>
            <a:r>
              <a:rPr lang="en-US" dirty="0"/>
              <a:t>Cookie </a:t>
            </a:r>
            <a:r>
              <a:rPr lang="en-US" dirty="0" err="1"/>
              <a:t>ck</a:t>
            </a:r>
            <a:r>
              <a:rPr lang="en-US" dirty="0"/>
              <a:t>=new Cookie("user","</a:t>
            </a:r>
            <a:r>
              <a:rPr lang="en-US" dirty="0" err="1"/>
              <a:t>binod</a:t>
            </a:r>
            <a:r>
              <a:rPr lang="en-US" dirty="0"/>
              <a:t>");//creating cookie object  </a:t>
            </a:r>
          </a:p>
          <a:p>
            <a:r>
              <a:rPr lang="en-US" dirty="0" err="1"/>
              <a:t>response.addCookie</a:t>
            </a:r>
            <a:r>
              <a:rPr lang="en-US" dirty="0"/>
              <a:t>(</a:t>
            </a:r>
            <a:r>
              <a:rPr lang="en-US" dirty="0" err="1"/>
              <a:t>ck</a:t>
            </a:r>
            <a:r>
              <a:rPr lang="en-US" dirty="0"/>
              <a:t>);//adding cookie in the response  </a:t>
            </a:r>
          </a:p>
          <a:p>
            <a:pPr marL="0" indent="0">
              <a:buNone/>
            </a:pPr>
            <a:r>
              <a:rPr lang="en-US" b="1" dirty="0"/>
              <a:t>Advantage of Cookies</a:t>
            </a:r>
            <a:endParaRPr lang="en-US" dirty="0"/>
          </a:p>
          <a:p>
            <a:r>
              <a:rPr lang="en-US" dirty="0"/>
              <a:t>Simplest technique of maintaining the state. Cookies are maintained at client side.</a:t>
            </a:r>
          </a:p>
          <a:p>
            <a:pPr marL="0" indent="0">
              <a:buNone/>
            </a:pPr>
            <a:r>
              <a:rPr lang="en-US" b="1" dirty="0"/>
              <a:t>Disadvantage of Cookies</a:t>
            </a:r>
            <a:endParaRPr lang="en-US" dirty="0"/>
          </a:p>
          <a:p>
            <a:r>
              <a:rPr lang="en-US" dirty="0"/>
              <a:t>It will not work if cookie is disabled from the browser.</a:t>
            </a:r>
          </a:p>
          <a:p>
            <a:r>
              <a:rPr lang="en-US" dirty="0"/>
              <a:t>Only textual information can be set in Cookie object</a:t>
            </a:r>
          </a:p>
        </p:txBody>
      </p:sp>
    </p:spTree>
    <p:extLst>
      <p:ext uri="{BB962C8B-B14F-4D97-AF65-F5344CB8AC3E}">
        <p14:creationId xmlns:p14="http://schemas.microsoft.com/office/powerpoint/2010/main" val="313142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3221-95CE-4014-9904-48EA5B8CE2CB}"/>
              </a:ext>
            </a:extLst>
          </p:cNvPr>
          <p:cNvSpPr>
            <a:spLocks noGrp="1"/>
          </p:cNvSpPr>
          <p:nvPr>
            <p:ph type="title"/>
          </p:nvPr>
        </p:nvSpPr>
        <p:spPr/>
        <p:txBody>
          <a:bodyPr>
            <a:normAutofit/>
          </a:bodyPr>
          <a:lstStyle/>
          <a:p>
            <a:r>
              <a:rPr lang="en-US" b="1" dirty="0"/>
              <a:t>2) Hidden Form Field</a:t>
            </a:r>
            <a:endParaRPr lang="en-US" dirty="0"/>
          </a:p>
        </p:txBody>
      </p:sp>
      <p:sp>
        <p:nvSpPr>
          <p:cNvPr id="3" name="Content Placeholder 2">
            <a:extLst>
              <a:ext uri="{FF2B5EF4-FFF2-40B4-BE49-F238E27FC236}">
                <a16:creationId xmlns:a16="http://schemas.microsoft.com/office/drawing/2014/main" id="{44CCDF52-52E3-4A76-B591-85278ADD2D27}"/>
              </a:ext>
            </a:extLst>
          </p:cNvPr>
          <p:cNvSpPr>
            <a:spLocks noGrp="1"/>
          </p:cNvSpPr>
          <p:nvPr>
            <p:ph idx="1"/>
          </p:nvPr>
        </p:nvSpPr>
        <p:spPr>
          <a:xfrm>
            <a:off x="1451579" y="1661350"/>
            <a:ext cx="9603275" cy="4461154"/>
          </a:xfrm>
        </p:spPr>
        <p:txBody>
          <a:bodyPr>
            <a:normAutofit lnSpcReduction="10000"/>
          </a:bodyPr>
          <a:lstStyle/>
          <a:p>
            <a:r>
              <a:rPr lang="en-US" dirty="0"/>
              <a:t>A hidden (invisible) </a:t>
            </a:r>
            <a:r>
              <a:rPr lang="en-US" dirty="0" err="1"/>
              <a:t>textfield</a:t>
            </a:r>
            <a:r>
              <a:rPr lang="en-US" dirty="0"/>
              <a:t> is used for maintaining the state of an user.</a:t>
            </a:r>
          </a:p>
          <a:p>
            <a:r>
              <a:rPr lang="en-US" dirty="0"/>
              <a:t>We store the information in the hidden field and get it from another servlet. This approach is better if we have to submit form in all the pages and we don't want to depend on the browser.</a:t>
            </a:r>
          </a:p>
          <a:p>
            <a:r>
              <a:rPr lang="en-US" dirty="0" err="1"/>
              <a:t>Exampl</a:t>
            </a:r>
            <a:r>
              <a:rPr lang="en-US" dirty="0"/>
              <a:t>:	&lt;input type="hidden" name="</a:t>
            </a:r>
            <a:r>
              <a:rPr lang="en-US" dirty="0" err="1"/>
              <a:t>uname</a:t>
            </a:r>
            <a:r>
              <a:rPr lang="en-US" dirty="0"/>
              <a:t>" value="Vimal Jaiswal"&gt;  </a:t>
            </a:r>
          </a:p>
          <a:p>
            <a:r>
              <a:rPr lang="en-US" b="1" dirty="0"/>
              <a:t>Advantage of Hidden Form Field</a:t>
            </a:r>
            <a:endParaRPr lang="en-US" dirty="0"/>
          </a:p>
          <a:p>
            <a:r>
              <a:rPr lang="en-US" dirty="0"/>
              <a:t>It will always work whether cookie is disabled or not.</a:t>
            </a:r>
          </a:p>
          <a:p>
            <a:r>
              <a:rPr lang="en-US" b="1" dirty="0"/>
              <a:t>Disadvantage of Hidden Form Field:</a:t>
            </a:r>
            <a:endParaRPr lang="en-US" dirty="0"/>
          </a:p>
          <a:p>
            <a:r>
              <a:rPr lang="en-US" dirty="0"/>
              <a:t>It is maintained at server </a:t>
            </a:r>
            <a:r>
              <a:rPr lang="en-US" dirty="0" err="1"/>
              <a:t>side.Extra</a:t>
            </a:r>
            <a:r>
              <a:rPr lang="en-US" dirty="0"/>
              <a:t> form submission is required on each pages.</a:t>
            </a:r>
          </a:p>
          <a:p>
            <a:r>
              <a:rPr lang="en-US" dirty="0"/>
              <a:t>Only textual information can be used.</a:t>
            </a:r>
          </a:p>
          <a:p>
            <a:endParaRPr lang="en-US" dirty="0"/>
          </a:p>
        </p:txBody>
      </p:sp>
    </p:spTree>
    <p:extLst>
      <p:ext uri="{BB962C8B-B14F-4D97-AF65-F5344CB8AC3E}">
        <p14:creationId xmlns:p14="http://schemas.microsoft.com/office/powerpoint/2010/main" val="97324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653F-140D-4031-9171-2992B46A781E}"/>
              </a:ext>
            </a:extLst>
          </p:cNvPr>
          <p:cNvSpPr>
            <a:spLocks noGrp="1"/>
          </p:cNvSpPr>
          <p:nvPr>
            <p:ph type="title"/>
          </p:nvPr>
        </p:nvSpPr>
        <p:spPr/>
        <p:txBody>
          <a:bodyPr>
            <a:normAutofit fontScale="90000"/>
          </a:bodyPr>
          <a:lstStyle/>
          <a:p>
            <a:r>
              <a:rPr lang="en-US" b="1" dirty="0"/>
              <a:t>3) URL rewriting</a:t>
            </a:r>
            <a:br>
              <a:rPr lang="en-US" dirty="0"/>
            </a:br>
            <a:endParaRPr lang="en-US" dirty="0"/>
          </a:p>
        </p:txBody>
      </p:sp>
      <p:sp>
        <p:nvSpPr>
          <p:cNvPr id="3" name="Content Placeholder 2">
            <a:extLst>
              <a:ext uri="{FF2B5EF4-FFF2-40B4-BE49-F238E27FC236}">
                <a16:creationId xmlns:a16="http://schemas.microsoft.com/office/drawing/2014/main" id="{9B75AA79-BF7B-4B07-9913-06CAE222564B}"/>
              </a:ext>
            </a:extLst>
          </p:cNvPr>
          <p:cNvSpPr>
            <a:spLocks noGrp="1"/>
          </p:cNvSpPr>
          <p:nvPr>
            <p:ph idx="1"/>
          </p:nvPr>
        </p:nvSpPr>
        <p:spPr>
          <a:xfrm>
            <a:off x="1451579" y="1661349"/>
            <a:ext cx="9603275" cy="4474407"/>
          </a:xfrm>
        </p:spPr>
        <p:txBody>
          <a:bodyPr>
            <a:normAutofit fontScale="92500" lnSpcReduction="20000"/>
          </a:bodyPr>
          <a:lstStyle/>
          <a:p>
            <a:r>
              <a:rPr lang="en-US" dirty="0"/>
              <a:t>we append a token or identifier to the URL of the next Servlet or the next resource. We can send parameter name/value pairs using the following format:</a:t>
            </a:r>
          </a:p>
          <a:p>
            <a:r>
              <a:rPr lang="en-US" dirty="0"/>
              <a:t>url?name1=value1&amp;name2=value2&amp;??</a:t>
            </a:r>
          </a:p>
          <a:p>
            <a:r>
              <a:rPr lang="en-US" dirty="0"/>
              <a:t>Parameters are separated using the ampersand(&amp;). When the user clicks the hyperlink, the parameter name/value pairs will be passed to the server. From a Servlet, we can use </a:t>
            </a:r>
            <a:r>
              <a:rPr lang="en-US" dirty="0" err="1"/>
              <a:t>getParameter</a:t>
            </a:r>
            <a:r>
              <a:rPr lang="en-US" dirty="0"/>
              <a:t>() method to obtain a parameter value.</a:t>
            </a:r>
          </a:p>
          <a:p>
            <a:r>
              <a:rPr lang="en-US" b="1" dirty="0"/>
              <a:t>Advantage of URL Rewriting</a:t>
            </a:r>
            <a:endParaRPr lang="en-US" dirty="0"/>
          </a:p>
          <a:p>
            <a:r>
              <a:rPr lang="en-US" dirty="0"/>
              <a:t>It will always work whether cookie is disabled or not (browser independent).</a:t>
            </a:r>
          </a:p>
          <a:p>
            <a:r>
              <a:rPr lang="en-US" dirty="0"/>
              <a:t>Extra form submission is not required on each pages.</a:t>
            </a:r>
          </a:p>
          <a:p>
            <a:r>
              <a:rPr lang="en-US" b="1" dirty="0"/>
              <a:t>Disadvantage of URL Rewriting</a:t>
            </a:r>
            <a:endParaRPr lang="en-US" dirty="0"/>
          </a:p>
          <a:p>
            <a:r>
              <a:rPr lang="en-US" dirty="0"/>
              <a:t>It will work only with links. It can send only textual information.</a:t>
            </a:r>
          </a:p>
          <a:p>
            <a:endParaRPr lang="en-US" dirty="0"/>
          </a:p>
        </p:txBody>
      </p:sp>
    </p:spTree>
    <p:extLst>
      <p:ext uri="{BB962C8B-B14F-4D97-AF65-F5344CB8AC3E}">
        <p14:creationId xmlns:p14="http://schemas.microsoft.com/office/powerpoint/2010/main" val="97706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8D4F-0B53-4F8D-BA98-D46463B4DF93}"/>
              </a:ext>
            </a:extLst>
          </p:cNvPr>
          <p:cNvSpPr>
            <a:spLocks noGrp="1"/>
          </p:cNvSpPr>
          <p:nvPr>
            <p:ph type="title"/>
          </p:nvPr>
        </p:nvSpPr>
        <p:spPr/>
        <p:txBody>
          <a:bodyPr>
            <a:normAutofit/>
          </a:bodyPr>
          <a:lstStyle/>
          <a:p>
            <a:r>
              <a:rPr lang="en-US" b="1" cap="none" dirty="0"/>
              <a:t>4) </a:t>
            </a:r>
            <a:r>
              <a:rPr lang="en-US" b="1" cap="none" dirty="0" err="1"/>
              <a:t>HttpSession</a:t>
            </a:r>
            <a:r>
              <a:rPr lang="en-US" b="1" cap="none" dirty="0"/>
              <a:t> Interface</a:t>
            </a:r>
            <a:endParaRPr lang="en-US" cap="none" dirty="0"/>
          </a:p>
        </p:txBody>
      </p:sp>
      <p:sp>
        <p:nvSpPr>
          <p:cNvPr id="3" name="Content Placeholder 2">
            <a:extLst>
              <a:ext uri="{FF2B5EF4-FFF2-40B4-BE49-F238E27FC236}">
                <a16:creationId xmlns:a16="http://schemas.microsoft.com/office/drawing/2014/main" id="{F9084B4E-33BF-481A-AB23-9B96DC8B1150}"/>
              </a:ext>
            </a:extLst>
          </p:cNvPr>
          <p:cNvSpPr>
            <a:spLocks noGrp="1"/>
          </p:cNvSpPr>
          <p:nvPr>
            <p:ph idx="1"/>
          </p:nvPr>
        </p:nvSpPr>
        <p:spPr>
          <a:xfrm>
            <a:off x="1451579" y="1563757"/>
            <a:ext cx="9603275" cy="4585252"/>
          </a:xfrm>
        </p:spPr>
        <p:txBody>
          <a:bodyPr>
            <a:noAutofit/>
          </a:bodyPr>
          <a:lstStyle/>
          <a:p>
            <a:r>
              <a:rPr lang="en-US" dirty="0"/>
              <a:t>The container creates a session id for each user. The container uses this id to identify the particular user. An object of </a:t>
            </a:r>
            <a:r>
              <a:rPr lang="en-US" dirty="0" err="1"/>
              <a:t>HttpSession</a:t>
            </a:r>
            <a:r>
              <a:rPr lang="en-US" dirty="0"/>
              <a:t> can be used to perform two tasks:</a:t>
            </a:r>
          </a:p>
          <a:p>
            <a:pPr lvl="0"/>
            <a:r>
              <a:rPr lang="en-US" dirty="0"/>
              <a:t>bind objects</a:t>
            </a:r>
          </a:p>
          <a:p>
            <a:pPr lvl="0"/>
            <a:r>
              <a:rPr lang="en-US" dirty="0"/>
              <a:t>view and manipulate information about a session, such as the session identifier, creation time, and last accessed time.</a:t>
            </a:r>
          </a:p>
          <a:p>
            <a:pPr marL="0" indent="0">
              <a:buNone/>
            </a:pPr>
            <a:r>
              <a:rPr lang="en-US" b="1" dirty="0"/>
              <a:t>Example</a:t>
            </a:r>
            <a:endParaRPr lang="en-US" dirty="0"/>
          </a:p>
          <a:p>
            <a:r>
              <a:rPr lang="en-US" dirty="0"/>
              <a:t>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a:t>
            </a:r>
            <a:r>
              <a:rPr lang="en-US" dirty="0" err="1"/>
              <a:t>HttpSession</a:t>
            </a:r>
            <a:r>
              <a:rPr lang="en-US" dirty="0"/>
              <a:t> session=</a:t>
            </a:r>
            <a:r>
              <a:rPr lang="en-US" dirty="0" err="1"/>
              <a:t>request.getSession</a:t>
            </a:r>
            <a:r>
              <a:rPr lang="en-US" dirty="0"/>
              <a:t>();  </a:t>
            </a:r>
          </a:p>
          <a:p>
            <a:r>
              <a:rPr lang="en-US" dirty="0"/>
              <a:t> </a:t>
            </a:r>
            <a:r>
              <a:rPr lang="en-US" dirty="0" err="1"/>
              <a:t>session.setAttribute</a:t>
            </a:r>
            <a:r>
              <a:rPr lang="en-US" dirty="0"/>
              <a:t>("</a:t>
            </a:r>
            <a:r>
              <a:rPr lang="en-US" dirty="0" err="1"/>
              <a:t>uname</a:t>
            </a:r>
            <a:r>
              <a:rPr lang="en-US" dirty="0"/>
              <a:t>",n);</a:t>
            </a:r>
          </a:p>
          <a:p>
            <a:endParaRPr lang="en-US" dirty="0"/>
          </a:p>
        </p:txBody>
      </p:sp>
    </p:spTree>
    <p:extLst>
      <p:ext uri="{BB962C8B-B14F-4D97-AF65-F5344CB8AC3E}">
        <p14:creationId xmlns:p14="http://schemas.microsoft.com/office/powerpoint/2010/main" val="210083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C8EC-9D8C-463B-9568-DBFEE3DC2A09}"/>
              </a:ext>
            </a:extLst>
          </p:cNvPr>
          <p:cNvSpPr>
            <a:spLocks noGrp="1"/>
          </p:cNvSpPr>
          <p:nvPr>
            <p:ph type="title"/>
          </p:nvPr>
        </p:nvSpPr>
        <p:spPr/>
        <p:txBody>
          <a:bodyPr>
            <a:normAutofit/>
          </a:bodyPr>
          <a:lstStyle/>
          <a:p>
            <a:r>
              <a:rPr lang="en-US" b="1" cap="none" dirty="0"/>
              <a:t>JSP Life Cycle</a:t>
            </a:r>
            <a:endParaRPr lang="en-US" cap="none" dirty="0"/>
          </a:p>
        </p:txBody>
      </p:sp>
      <p:sp>
        <p:nvSpPr>
          <p:cNvPr id="3" name="Content Placeholder 2">
            <a:extLst>
              <a:ext uri="{FF2B5EF4-FFF2-40B4-BE49-F238E27FC236}">
                <a16:creationId xmlns:a16="http://schemas.microsoft.com/office/drawing/2014/main" id="{E24677F5-72BD-41F9-A214-3F1D0A60A7F7}"/>
              </a:ext>
            </a:extLst>
          </p:cNvPr>
          <p:cNvSpPr>
            <a:spLocks noGrp="1"/>
          </p:cNvSpPr>
          <p:nvPr>
            <p:ph idx="1"/>
          </p:nvPr>
        </p:nvSpPr>
        <p:spPr>
          <a:xfrm>
            <a:off x="1451579" y="1661350"/>
            <a:ext cx="9603275" cy="4474407"/>
          </a:xfrm>
        </p:spPr>
        <p:txBody>
          <a:bodyPr>
            <a:normAutofit/>
          </a:bodyPr>
          <a:lstStyle/>
          <a:p>
            <a:r>
              <a:rPr lang="en-US" dirty="0"/>
              <a:t>A JSP life cycle can be defined as the entire process from its creation till the destruction which is similar to a servlet life cycle with an additional step which is required to compile a JSP into servlet.</a:t>
            </a:r>
          </a:p>
          <a:p>
            <a:pPr marL="0" indent="0">
              <a:buNone/>
            </a:pPr>
            <a:r>
              <a:rPr lang="en-US" dirty="0"/>
              <a:t>The following are the paths followed by a JSP</a:t>
            </a:r>
          </a:p>
          <a:p>
            <a:pPr lvl="0"/>
            <a:r>
              <a:rPr lang="en-US" dirty="0"/>
              <a:t>Compilation</a:t>
            </a:r>
          </a:p>
          <a:p>
            <a:pPr lvl="0"/>
            <a:r>
              <a:rPr lang="en-US" dirty="0"/>
              <a:t>Initialization</a:t>
            </a:r>
          </a:p>
          <a:p>
            <a:pPr lvl="0"/>
            <a:r>
              <a:rPr lang="en-US" dirty="0"/>
              <a:t>Execution</a:t>
            </a:r>
          </a:p>
          <a:p>
            <a:pPr lvl="0"/>
            <a:r>
              <a:rPr lang="en-US" dirty="0"/>
              <a:t>Cleanup</a:t>
            </a:r>
          </a:p>
          <a:p>
            <a:endParaRPr lang="en-US" dirty="0"/>
          </a:p>
        </p:txBody>
      </p:sp>
    </p:spTree>
    <p:extLst>
      <p:ext uri="{BB962C8B-B14F-4D97-AF65-F5344CB8AC3E}">
        <p14:creationId xmlns:p14="http://schemas.microsoft.com/office/powerpoint/2010/main" val="3906718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SP Life Cycle">
            <a:extLst>
              <a:ext uri="{FF2B5EF4-FFF2-40B4-BE49-F238E27FC236}">
                <a16:creationId xmlns:a16="http://schemas.microsoft.com/office/drawing/2014/main" id="{F9CEF8F2-F74F-415F-922F-3FF0B45D70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4487" y="870502"/>
            <a:ext cx="9311516" cy="5172489"/>
          </a:xfrm>
          <a:prstGeom prst="rect">
            <a:avLst/>
          </a:prstGeom>
          <a:noFill/>
          <a:ln>
            <a:noFill/>
          </a:ln>
        </p:spPr>
      </p:pic>
    </p:spTree>
    <p:extLst>
      <p:ext uri="{BB962C8B-B14F-4D97-AF65-F5344CB8AC3E}">
        <p14:creationId xmlns:p14="http://schemas.microsoft.com/office/powerpoint/2010/main" val="1479652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AD2-2C85-42FF-A7D3-0CD5CEB46BD1}"/>
              </a:ext>
            </a:extLst>
          </p:cNvPr>
          <p:cNvSpPr>
            <a:spLocks noGrp="1"/>
          </p:cNvSpPr>
          <p:nvPr>
            <p:ph type="title"/>
          </p:nvPr>
        </p:nvSpPr>
        <p:spPr/>
        <p:txBody>
          <a:bodyPr>
            <a:normAutofit fontScale="90000"/>
          </a:bodyPr>
          <a:lstStyle/>
          <a:p>
            <a:r>
              <a:rPr lang="en-US" b="1" cap="none" dirty="0"/>
              <a:t>Java Server Pages Standard Tag Library </a:t>
            </a:r>
            <a:r>
              <a:rPr lang="en-US" b="1" dirty="0"/>
              <a:t>(JSTL)</a:t>
            </a:r>
            <a:br>
              <a:rPr lang="en-US" dirty="0"/>
            </a:br>
            <a:endParaRPr lang="en-US" dirty="0"/>
          </a:p>
        </p:txBody>
      </p:sp>
      <p:sp>
        <p:nvSpPr>
          <p:cNvPr id="3" name="Content Placeholder 2">
            <a:extLst>
              <a:ext uri="{FF2B5EF4-FFF2-40B4-BE49-F238E27FC236}">
                <a16:creationId xmlns:a16="http://schemas.microsoft.com/office/drawing/2014/main" id="{C185D512-3DF4-4397-B772-D7B5D7A69F3D}"/>
              </a:ext>
            </a:extLst>
          </p:cNvPr>
          <p:cNvSpPr>
            <a:spLocks noGrp="1"/>
          </p:cNvSpPr>
          <p:nvPr>
            <p:ph idx="1"/>
          </p:nvPr>
        </p:nvSpPr>
        <p:spPr>
          <a:xfrm>
            <a:off x="1451579" y="1661350"/>
            <a:ext cx="9603275" cy="4381641"/>
          </a:xfrm>
        </p:spPr>
        <p:txBody>
          <a:bodyPr>
            <a:normAutofit/>
          </a:bodyPr>
          <a:lstStyle/>
          <a:p>
            <a:r>
              <a:rPr lang="en-US" sz="2200" dirty="0"/>
              <a:t>The </a:t>
            </a:r>
            <a:r>
              <a:rPr lang="en-US" sz="2200" dirty="0" err="1"/>
              <a:t>JavaServer</a:t>
            </a:r>
            <a:r>
              <a:rPr lang="en-US" sz="2200" dirty="0"/>
              <a:t> Pages Standard Tag Library (JSTL) is a collection of useful JSP tags which encapsulates core functionality common to many JSP applications.</a:t>
            </a:r>
          </a:p>
          <a:p>
            <a:r>
              <a:rPr lang="en-US" sz="2200" dirty="0"/>
              <a:t>JSTL has support for common, structural tasks such as iteration and conditionals, tags for manipulating XML documents, internationalization tags, and SQL tags. </a:t>
            </a:r>
          </a:p>
          <a:p>
            <a:r>
              <a:rPr lang="en-US" sz="2200" dirty="0"/>
              <a:t>It also provides a framework for integrating existing custom tags with JSTL tags.</a:t>
            </a:r>
          </a:p>
          <a:p>
            <a:endParaRPr lang="en-US" sz="2200" dirty="0"/>
          </a:p>
        </p:txBody>
      </p:sp>
    </p:spTree>
    <p:extLst>
      <p:ext uri="{BB962C8B-B14F-4D97-AF65-F5344CB8AC3E}">
        <p14:creationId xmlns:p14="http://schemas.microsoft.com/office/powerpoint/2010/main" val="3293086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1605A-D8DF-4D5E-B7EF-A329A8E4FED6}"/>
              </a:ext>
            </a:extLst>
          </p:cNvPr>
          <p:cNvSpPr>
            <a:spLocks noGrp="1"/>
          </p:cNvSpPr>
          <p:nvPr>
            <p:ph idx="4294967295"/>
          </p:nvPr>
        </p:nvSpPr>
        <p:spPr>
          <a:xfrm>
            <a:off x="1461191" y="1529591"/>
            <a:ext cx="9604375" cy="4526652"/>
          </a:xfrm>
        </p:spPr>
        <p:txBody>
          <a:bodyPr/>
          <a:lstStyle/>
          <a:p>
            <a:pPr lvl="0"/>
            <a:r>
              <a:rPr lang="en-US" dirty="0"/>
              <a:t>Core Tags</a:t>
            </a:r>
          </a:p>
          <a:p>
            <a:pPr lvl="0"/>
            <a:r>
              <a:rPr lang="en-US" dirty="0"/>
              <a:t>Formatting tags</a:t>
            </a:r>
          </a:p>
          <a:p>
            <a:pPr lvl="0"/>
            <a:r>
              <a:rPr lang="en-US" dirty="0"/>
              <a:t>SQL tags</a:t>
            </a:r>
          </a:p>
          <a:p>
            <a:pPr lvl="0"/>
            <a:r>
              <a:rPr lang="en-US" dirty="0"/>
              <a:t>XML tags</a:t>
            </a:r>
          </a:p>
          <a:p>
            <a:pPr lvl="0"/>
            <a:r>
              <a:rPr lang="en-US" dirty="0"/>
              <a:t>JSTL Functions</a:t>
            </a:r>
          </a:p>
          <a:p>
            <a:endParaRPr lang="en-US" dirty="0"/>
          </a:p>
        </p:txBody>
      </p:sp>
      <p:sp>
        <p:nvSpPr>
          <p:cNvPr id="4" name="Rectangle 3">
            <a:extLst>
              <a:ext uri="{FF2B5EF4-FFF2-40B4-BE49-F238E27FC236}">
                <a16:creationId xmlns:a16="http://schemas.microsoft.com/office/drawing/2014/main" id="{B72583FB-2183-4B2B-A252-97F7BB4DD18A}"/>
              </a:ext>
            </a:extLst>
          </p:cNvPr>
          <p:cNvSpPr/>
          <p:nvPr/>
        </p:nvSpPr>
        <p:spPr>
          <a:xfrm>
            <a:off x="1351722" y="978212"/>
            <a:ext cx="8918713" cy="461665"/>
          </a:xfrm>
          <a:prstGeom prst="rect">
            <a:avLst/>
          </a:prstGeom>
        </p:spPr>
        <p:txBody>
          <a:bodyPr wrap="square">
            <a:spAutoFit/>
          </a:bodyPr>
          <a:lstStyle/>
          <a:p>
            <a:r>
              <a:rPr lang="en-US" sz="2400" b="1" dirty="0"/>
              <a:t>The JSTL tags can be classified, according to their functions:</a:t>
            </a:r>
          </a:p>
        </p:txBody>
      </p:sp>
    </p:spTree>
    <p:extLst>
      <p:ext uri="{BB962C8B-B14F-4D97-AF65-F5344CB8AC3E}">
        <p14:creationId xmlns:p14="http://schemas.microsoft.com/office/powerpoint/2010/main" val="931315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0EE-E97B-47B1-B6C1-6B98B6563D61}"/>
              </a:ext>
            </a:extLst>
          </p:cNvPr>
          <p:cNvSpPr>
            <a:spLocks noGrp="1"/>
          </p:cNvSpPr>
          <p:nvPr>
            <p:ph type="title"/>
          </p:nvPr>
        </p:nvSpPr>
        <p:spPr>
          <a:xfrm>
            <a:off x="1451579" y="638508"/>
            <a:ext cx="9603275" cy="811468"/>
          </a:xfrm>
        </p:spPr>
        <p:txBody>
          <a:bodyPr>
            <a:normAutofit fontScale="90000"/>
          </a:bodyPr>
          <a:lstStyle/>
          <a:p>
            <a:r>
              <a:rPr lang="en-US" b="1" cap="none" dirty="0"/>
              <a:t>Core tags:</a:t>
            </a:r>
            <a:br>
              <a:rPr lang="en-US" dirty="0"/>
            </a:br>
            <a:endParaRPr lang="en-US" dirty="0"/>
          </a:p>
        </p:txBody>
      </p:sp>
      <p:sp>
        <p:nvSpPr>
          <p:cNvPr id="3" name="Content Placeholder 2">
            <a:extLst>
              <a:ext uri="{FF2B5EF4-FFF2-40B4-BE49-F238E27FC236}">
                <a16:creationId xmlns:a16="http://schemas.microsoft.com/office/drawing/2014/main" id="{023EC679-3DD5-4B77-8F00-C7477A9F0139}"/>
              </a:ext>
            </a:extLst>
          </p:cNvPr>
          <p:cNvSpPr>
            <a:spLocks noGrp="1"/>
          </p:cNvSpPr>
          <p:nvPr>
            <p:ph idx="1"/>
          </p:nvPr>
        </p:nvSpPr>
        <p:spPr>
          <a:xfrm>
            <a:off x="1451579" y="1449978"/>
            <a:ext cx="9603275" cy="4659274"/>
          </a:xfrm>
        </p:spPr>
        <p:txBody>
          <a:bodyPr/>
          <a:lstStyle/>
          <a:p>
            <a:r>
              <a:rPr lang="en-US" sz="2200" dirty="0"/>
              <a:t>The JSTL core tag provide variable support, URL management, flow control etc. syntax:</a:t>
            </a:r>
          </a:p>
          <a:p>
            <a:r>
              <a:rPr lang="en-US" sz="2200" dirty="0"/>
              <a:t>&lt;%@ </a:t>
            </a:r>
            <a:r>
              <a:rPr lang="en-US" sz="2200" dirty="0" err="1"/>
              <a:t>taglib</a:t>
            </a:r>
            <a:r>
              <a:rPr lang="en-US" sz="2200" dirty="0"/>
              <a:t> prefix="c" </a:t>
            </a:r>
            <a:r>
              <a:rPr lang="en-US" sz="2200" dirty="0" err="1"/>
              <a:t>uri</a:t>
            </a:r>
            <a:r>
              <a:rPr lang="en-US" sz="2200" dirty="0"/>
              <a:t>="http://java.sun.com/</a:t>
            </a:r>
            <a:r>
              <a:rPr lang="en-US" sz="2200" dirty="0" err="1"/>
              <a:t>jsp</a:t>
            </a:r>
            <a:r>
              <a:rPr lang="en-US" sz="2200" dirty="0"/>
              <a:t>/</a:t>
            </a:r>
            <a:r>
              <a:rPr lang="en-US" sz="2200" dirty="0" err="1"/>
              <a:t>jstl</a:t>
            </a:r>
            <a:r>
              <a:rPr lang="en-US" sz="2200" dirty="0"/>
              <a:t>/core" %&gt;</a:t>
            </a:r>
          </a:p>
          <a:p>
            <a:endParaRPr lang="en-US" dirty="0"/>
          </a:p>
          <a:p>
            <a:endParaRPr lang="en-US" dirty="0"/>
          </a:p>
        </p:txBody>
      </p:sp>
      <p:graphicFrame>
        <p:nvGraphicFramePr>
          <p:cNvPr id="6" name="Table 5">
            <a:extLst>
              <a:ext uri="{FF2B5EF4-FFF2-40B4-BE49-F238E27FC236}">
                <a16:creationId xmlns:a16="http://schemas.microsoft.com/office/drawing/2014/main" id="{30815AA2-B339-4198-AF6C-78BBF4AC6E57}"/>
              </a:ext>
            </a:extLst>
          </p:cNvPr>
          <p:cNvGraphicFramePr>
            <a:graphicFrameLocks noGrp="1"/>
          </p:cNvGraphicFramePr>
          <p:nvPr>
            <p:extLst>
              <p:ext uri="{D42A27DB-BD31-4B8C-83A1-F6EECF244321}">
                <p14:modId xmlns:p14="http://schemas.microsoft.com/office/powerpoint/2010/main" val="3007678405"/>
              </p:ext>
            </p:extLst>
          </p:nvPr>
        </p:nvGraphicFramePr>
        <p:xfrm>
          <a:off x="1451579" y="2809461"/>
          <a:ext cx="9603275" cy="3418863"/>
        </p:xfrm>
        <a:graphic>
          <a:graphicData uri="http://schemas.openxmlformats.org/drawingml/2006/table">
            <a:tbl>
              <a:tblPr firstRow="1" firstCol="1" bandRow="1">
                <a:tableStyleId>{5C22544A-7EE6-4342-B048-85BDC9FD1C3A}</a:tableStyleId>
              </a:tblPr>
              <a:tblGrid>
                <a:gridCol w="1874717">
                  <a:extLst>
                    <a:ext uri="{9D8B030D-6E8A-4147-A177-3AD203B41FA5}">
                      <a16:colId xmlns:a16="http://schemas.microsoft.com/office/drawing/2014/main" val="291811526"/>
                    </a:ext>
                  </a:extLst>
                </a:gridCol>
                <a:gridCol w="7728558">
                  <a:extLst>
                    <a:ext uri="{9D8B030D-6E8A-4147-A177-3AD203B41FA5}">
                      <a16:colId xmlns:a16="http://schemas.microsoft.com/office/drawing/2014/main" val="1220606234"/>
                    </a:ext>
                  </a:extLst>
                </a:gridCol>
              </a:tblGrid>
              <a:tr h="549966">
                <a:tc>
                  <a:txBody>
                    <a:bodyPr/>
                    <a:lstStyle/>
                    <a:p>
                      <a:pPr marL="0" marR="0">
                        <a:lnSpc>
                          <a:spcPct val="107000"/>
                        </a:lnSpc>
                        <a:spcBef>
                          <a:spcPts val="0"/>
                        </a:spcBef>
                        <a:spcAft>
                          <a:spcPts val="0"/>
                        </a:spcAft>
                      </a:pPr>
                      <a:r>
                        <a:rPr lang="en-US" sz="2000">
                          <a:effectLst/>
                        </a:rPr>
                        <a:t>Tag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0653991"/>
                  </a:ext>
                </a:extLst>
              </a:tr>
              <a:tr h="549966">
                <a:tc>
                  <a:txBody>
                    <a:bodyPr/>
                    <a:lstStyle/>
                    <a:p>
                      <a:pPr marL="0" marR="0">
                        <a:lnSpc>
                          <a:spcPct val="107000"/>
                        </a:lnSpc>
                        <a:spcBef>
                          <a:spcPts val="0"/>
                        </a:spcBef>
                        <a:spcAft>
                          <a:spcPts val="0"/>
                        </a:spcAft>
                      </a:pPr>
                      <a:r>
                        <a:rPr lang="en-US" sz="2200">
                          <a:effectLst/>
                        </a:rPr>
                        <a:t>&lt;c:out &gt;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200" dirty="0">
                          <a:effectLst/>
                        </a:rPr>
                        <a:t>Like &lt;%= ... &gt;, </a:t>
                      </a:r>
                      <a:r>
                        <a:rPr lang="en-US" sz="2000" b="1" i="0" kern="1200" dirty="0">
                          <a:solidFill>
                            <a:schemeClr val="dk1"/>
                          </a:solidFill>
                          <a:effectLst/>
                          <a:latin typeface="+mn-lt"/>
                          <a:ea typeface="+mn-ea"/>
                          <a:cs typeface="+mn-cs"/>
                        </a:rPr>
                        <a:t>&lt;</a:t>
                      </a:r>
                      <a:r>
                        <a:rPr lang="en-US" sz="2000" b="1" i="0" kern="1200" dirty="0" err="1">
                          <a:solidFill>
                            <a:schemeClr val="dk1"/>
                          </a:solidFill>
                          <a:effectLst/>
                          <a:latin typeface="+mn-lt"/>
                          <a:ea typeface="+mn-ea"/>
                          <a:cs typeface="+mn-cs"/>
                        </a:rPr>
                        <a:t>c:out</a:t>
                      </a:r>
                      <a:r>
                        <a:rPr lang="en-US" sz="2000" b="0" i="0" kern="1200" dirty="0">
                          <a:solidFill>
                            <a:schemeClr val="dk1"/>
                          </a:solidFill>
                          <a:effectLst/>
                          <a:latin typeface="+mn-lt"/>
                          <a:ea typeface="+mn-ea"/>
                          <a:cs typeface="+mn-cs"/>
                        </a:rPr>
                        <a:t> value="${'Welcome to </a:t>
                      </a:r>
                      <a:r>
                        <a:rPr lang="en-US" sz="2000" b="0" i="0" kern="1200" dirty="0" err="1">
                          <a:solidFill>
                            <a:schemeClr val="dk1"/>
                          </a:solidFill>
                          <a:effectLst/>
                          <a:latin typeface="+mn-lt"/>
                          <a:ea typeface="+mn-ea"/>
                          <a:cs typeface="+mn-cs"/>
                        </a:rPr>
                        <a:t>javaTpoint</a:t>
                      </a:r>
                      <a:r>
                        <a:rPr lang="en-US" sz="2000" b="0" i="0" kern="1200" dirty="0">
                          <a:solidFill>
                            <a:schemeClr val="dk1"/>
                          </a:solidFill>
                          <a:effectLst/>
                          <a:latin typeface="+mn-lt"/>
                          <a:ea typeface="+mn-ea"/>
                          <a:cs typeface="+mn-cs"/>
                        </a:rPr>
                        <a:t>'}"</a:t>
                      </a:r>
                      <a:r>
                        <a:rPr lang="en-US" sz="2000" b="1" i="0" kern="1200" dirty="0">
                          <a:solidFill>
                            <a:schemeClr val="dk1"/>
                          </a:solidFill>
                          <a:effectLst/>
                          <a:latin typeface="+mn-lt"/>
                          <a:ea typeface="+mn-ea"/>
                          <a:cs typeface="+mn-cs"/>
                        </a:rPr>
                        <a:t>/&gt;</a:t>
                      </a:r>
                      <a:r>
                        <a:rPr lang="en-US" sz="2000" b="0" i="0" kern="1200" dirty="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1500626925"/>
                  </a:ext>
                </a:extLst>
              </a:tr>
              <a:tr h="549966">
                <a:tc>
                  <a:txBody>
                    <a:bodyPr/>
                    <a:lstStyle/>
                    <a:p>
                      <a:pPr marL="0" marR="0">
                        <a:lnSpc>
                          <a:spcPct val="107000"/>
                        </a:lnSpc>
                        <a:spcBef>
                          <a:spcPts val="0"/>
                        </a:spcBef>
                        <a:spcAft>
                          <a:spcPts val="0"/>
                        </a:spcAft>
                      </a:pPr>
                      <a:r>
                        <a:rPr lang="en-US" sz="2200" dirty="0">
                          <a:effectLst/>
                        </a:rPr>
                        <a:t>&lt;</a:t>
                      </a:r>
                      <a:r>
                        <a:rPr lang="en-US" sz="2200" dirty="0" err="1">
                          <a:effectLst/>
                        </a:rPr>
                        <a:t>c:set</a:t>
                      </a:r>
                      <a:r>
                        <a:rPr lang="en-US" sz="2200" dirty="0">
                          <a:effectLst/>
                        </a:rPr>
                        <a:t> &gt;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Sets the result of an expression evaluation in a 'scope’</a:t>
                      </a:r>
                    </a:p>
                    <a:p>
                      <a:pPr marL="0" marR="0">
                        <a:lnSpc>
                          <a:spcPct val="107000"/>
                        </a:lnSpc>
                        <a:spcBef>
                          <a:spcPts val="0"/>
                        </a:spcBef>
                        <a:spcAft>
                          <a:spcPts val="0"/>
                        </a:spcAft>
                      </a:pPr>
                      <a:r>
                        <a:rPr lang="en-US" sz="2000" b="1" i="0" kern="1200" dirty="0">
                          <a:solidFill>
                            <a:schemeClr val="dk1"/>
                          </a:solidFill>
                          <a:effectLst/>
                          <a:latin typeface="+mn-lt"/>
                          <a:ea typeface="+mn-ea"/>
                          <a:cs typeface="+mn-cs"/>
                        </a:rPr>
                        <a:t>&lt;</a:t>
                      </a:r>
                      <a:r>
                        <a:rPr lang="en-US" sz="2000" b="1" i="0" kern="1200" dirty="0" err="1">
                          <a:solidFill>
                            <a:schemeClr val="dk1"/>
                          </a:solidFill>
                          <a:effectLst/>
                          <a:latin typeface="+mn-lt"/>
                          <a:ea typeface="+mn-ea"/>
                          <a:cs typeface="+mn-cs"/>
                        </a:rPr>
                        <a:t>c:set</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var</a:t>
                      </a:r>
                      <a:r>
                        <a:rPr lang="en-US" sz="2000" b="0" i="0" kern="1200" dirty="0">
                          <a:solidFill>
                            <a:schemeClr val="dk1"/>
                          </a:solidFill>
                          <a:effectLst/>
                          <a:latin typeface="+mn-lt"/>
                          <a:ea typeface="+mn-ea"/>
                          <a:cs typeface="+mn-cs"/>
                        </a:rPr>
                        <a:t>="Amount" value="9850.14115" </a:t>
                      </a:r>
                      <a:r>
                        <a:rPr lang="en-US" sz="2000" b="1" i="0" kern="1200" dirty="0">
                          <a:solidFill>
                            <a:schemeClr val="dk1"/>
                          </a:solidFill>
                          <a:effectLst/>
                          <a:latin typeface="+mn-lt"/>
                          <a:ea typeface="+mn-ea"/>
                          <a:cs typeface="+mn-cs"/>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728922"/>
                  </a:ext>
                </a:extLst>
              </a:tr>
              <a:tr h="1099929">
                <a:tc>
                  <a:txBody>
                    <a:bodyPr/>
                    <a:lstStyle/>
                    <a:p>
                      <a:pPr marL="0" marR="0">
                        <a:lnSpc>
                          <a:spcPct val="107000"/>
                        </a:lnSpc>
                        <a:spcBef>
                          <a:spcPts val="0"/>
                        </a:spcBef>
                        <a:spcAft>
                          <a:spcPts val="0"/>
                        </a:spcAft>
                      </a:pPr>
                      <a:r>
                        <a:rPr lang="en-US" sz="2200">
                          <a:effectLst/>
                        </a:rPr>
                        <a:t>&lt;c:forEach &gt;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The basic iteration tag, accepting many different collection types and supporting </a:t>
                      </a:r>
                      <a:r>
                        <a:rPr lang="en-US" sz="2200" dirty="0" err="1">
                          <a:effectLst/>
                        </a:rPr>
                        <a:t>subsetting</a:t>
                      </a:r>
                      <a:r>
                        <a:rPr lang="en-US" sz="2200" dirty="0">
                          <a:effectLst/>
                        </a:rPr>
                        <a:t> and other functionality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9899395"/>
                  </a:ext>
                </a:extLst>
              </a:tr>
              <a:tr h="549966">
                <a:tc>
                  <a:txBody>
                    <a:bodyPr/>
                    <a:lstStyle/>
                    <a:p>
                      <a:pPr marL="0" marR="0">
                        <a:lnSpc>
                          <a:spcPct val="107000"/>
                        </a:lnSpc>
                        <a:spcBef>
                          <a:spcPts val="0"/>
                        </a:spcBef>
                        <a:spcAft>
                          <a:spcPts val="0"/>
                        </a:spcAft>
                      </a:pPr>
                      <a:r>
                        <a:rPr lang="en-US" sz="2200">
                          <a:effectLst/>
                        </a:rPr>
                        <a:t>&lt;c:redirect &gt;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Redirects to a new URL</a:t>
                      </a:r>
                      <a:r>
                        <a:rPr lang="en-US" sz="2000" dirty="0">
                          <a:effectLst/>
                        </a:rPr>
                        <a:t>.</a:t>
                      </a:r>
                      <a:r>
                        <a:rPr lang="en-US" sz="2000" b="1" i="0" kern="1200" dirty="0">
                          <a:solidFill>
                            <a:schemeClr val="dk1"/>
                          </a:solidFill>
                          <a:effectLst/>
                          <a:latin typeface="+mn-lt"/>
                          <a:ea typeface="+mn-ea"/>
                          <a:cs typeface="+mn-cs"/>
                        </a:rPr>
                        <a:t> &lt;</a:t>
                      </a:r>
                      <a:r>
                        <a:rPr lang="en-US" sz="2000" b="1" i="0" kern="1200" dirty="0" err="1">
                          <a:solidFill>
                            <a:schemeClr val="dk1"/>
                          </a:solidFill>
                          <a:effectLst/>
                          <a:latin typeface="+mn-lt"/>
                          <a:ea typeface="+mn-ea"/>
                          <a:cs typeface="+mn-cs"/>
                        </a:rPr>
                        <a:t>c:redirect</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url</a:t>
                      </a:r>
                      <a:r>
                        <a:rPr lang="en-US" sz="2000" b="0" i="0" kern="1200" dirty="0">
                          <a:solidFill>
                            <a:schemeClr val="dk1"/>
                          </a:solidFill>
                          <a:effectLst/>
                          <a:latin typeface="+mn-lt"/>
                          <a:ea typeface="+mn-ea"/>
                          <a:cs typeface="+mn-cs"/>
                        </a:rPr>
                        <a:t>="http://facebook.com"</a:t>
                      </a:r>
                      <a:r>
                        <a:rPr lang="en-US" sz="2000" b="1" i="0" kern="1200" dirty="0">
                          <a:solidFill>
                            <a:schemeClr val="dk1"/>
                          </a:solidFill>
                          <a:effectLst/>
                          <a:latin typeface="+mn-lt"/>
                          <a:ea typeface="+mn-ea"/>
                          <a:cs typeface="+mn-cs"/>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1745226"/>
                  </a:ext>
                </a:extLst>
              </a:tr>
            </a:tbl>
          </a:graphicData>
        </a:graphic>
      </p:graphicFrame>
    </p:spTree>
    <p:extLst>
      <p:ext uri="{BB962C8B-B14F-4D97-AF65-F5344CB8AC3E}">
        <p14:creationId xmlns:p14="http://schemas.microsoft.com/office/powerpoint/2010/main" val="184928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EA4A-3EA2-4023-80C1-01F07A720789}"/>
              </a:ext>
            </a:extLst>
          </p:cNvPr>
          <p:cNvSpPr>
            <a:spLocks noGrp="1"/>
          </p:cNvSpPr>
          <p:nvPr>
            <p:ph type="title"/>
          </p:nvPr>
        </p:nvSpPr>
        <p:spPr/>
        <p:txBody>
          <a:bodyPr>
            <a:normAutofit/>
          </a:bodyPr>
          <a:lstStyle/>
          <a:p>
            <a:r>
              <a:rPr lang="en-US" b="1" dirty="0"/>
              <a:t>Servlets</a:t>
            </a:r>
            <a:endParaRPr lang="en-US" dirty="0"/>
          </a:p>
        </p:txBody>
      </p:sp>
      <p:sp>
        <p:nvSpPr>
          <p:cNvPr id="3" name="Content Placeholder 2">
            <a:extLst>
              <a:ext uri="{FF2B5EF4-FFF2-40B4-BE49-F238E27FC236}">
                <a16:creationId xmlns:a16="http://schemas.microsoft.com/office/drawing/2014/main" id="{02ACC9F7-9CC3-4953-B9CA-E04107528214}"/>
              </a:ext>
            </a:extLst>
          </p:cNvPr>
          <p:cNvSpPr>
            <a:spLocks noGrp="1"/>
          </p:cNvSpPr>
          <p:nvPr>
            <p:ph idx="1"/>
          </p:nvPr>
        </p:nvSpPr>
        <p:spPr>
          <a:xfrm>
            <a:off x="1451579" y="1661350"/>
            <a:ext cx="9603275" cy="4447902"/>
          </a:xfrm>
        </p:spPr>
        <p:txBody>
          <a:bodyPr>
            <a:normAutofit fontScale="92500" lnSpcReduction="20000"/>
          </a:bodyPr>
          <a:lstStyle/>
          <a:p>
            <a:r>
              <a:rPr lang="en-US" dirty="0"/>
              <a:t>We can collect input from users through web page forms, present records from a database or another source, and create web pages dynamically.</a:t>
            </a:r>
          </a:p>
          <a:p>
            <a:r>
              <a:rPr lang="en-US" dirty="0"/>
              <a:t>Java Servlets often serve the same purpose as programs implemented using the Common Gateway Interface (CGI). But Servlets offer several advantages in comparison with the CGI</a:t>
            </a:r>
          </a:p>
          <a:p>
            <a:pPr lvl="0"/>
            <a:r>
              <a:rPr lang="en-US" dirty="0"/>
              <a:t>Performance is significantly better.</a:t>
            </a:r>
          </a:p>
          <a:p>
            <a:pPr lvl="0"/>
            <a:r>
              <a:rPr lang="en-US" dirty="0"/>
              <a:t>Servlets execute within the address space of a Web server. It is not necessary to create a separate process to handle each client request.</a:t>
            </a:r>
          </a:p>
          <a:p>
            <a:pPr lvl="0"/>
            <a:r>
              <a:rPr lang="en-US" dirty="0"/>
              <a:t>Servlets are platform-independent because they are written in Java. </a:t>
            </a:r>
          </a:p>
          <a:p>
            <a:pPr lvl="0"/>
            <a:r>
              <a:rPr lang="en-US" dirty="0"/>
              <a:t>Java security manager on the server enforces a set of restrictions to protect the resources on a server machine. So servlets are trusted. </a:t>
            </a:r>
          </a:p>
          <a:p>
            <a:pPr lvl="0"/>
            <a:r>
              <a:rPr lang="en-US" dirty="0"/>
              <a:t>The full functionality of the Java class libraries is available to a servlet. It can communicate with applets, databases</a:t>
            </a:r>
            <a:endParaRPr lang="en-US" sz="2200" dirty="0"/>
          </a:p>
        </p:txBody>
      </p:sp>
    </p:spTree>
    <p:extLst>
      <p:ext uri="{BB962C8B-B14F-4D97-AF65-F5344CB8AC3E}">
        <p14:creationId xmlns:p14="http://schemas.microsoft.com/office/powerpoint/2010/main" val="3927931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1EFC-7856-44C6-AE83-4F4E60E3D885}"/>
              </a:ext>
            </a:extLst>
          </p:cNvPr>
          <p:cNvSpPr>
            <a:spLocks noGrp="1"/>
          </p:cNvSpPr>
          <p:nvPr>
            <p:ph type="title"/>
          </p:nvPr>
        </p:nvSpPr>
        <p:spPr/>
        <p:txBody>
          <a:bodyPr>
            <a:normAutofit fontScale="90000"/>
          </a:bodyPr>
          <a:lstStyle/>
          <a:p>
            <a:r>
              <a:rPr lang="en-US" b="1" cap="none" dirty="0"/>
              <a:t>Formatting Tags:</a:t>
            </a:r>
            <a:br>
              <a:rPr lang="en-US" dirty="0"/>
            </a:br>
            <a:endParaRPr lang="en-US" dirty="0"/>
          </a:p>
        </p:txBody>
      </p:sp>
      <p:sp>
        <p:nvSpPr>
          <p:cNvPr id="3" name="Content Placeholder 2">
            <a:extLst>
              <a:ext uri="{FF2B5EF4-FFF2-40B4-BE49-F238E27FC236}">
                <a16:creationId xmlns:a16="http://schemas.microsoft.com/office/drawing/2014/main" id="{6615D168-6982-4A73-807E-FF6B22C5B2BC}"/>
              </a:ext>
            </a:extLst>
          </p:cNvPr>
          <p:cNvSpPr>
            <a:spLocks noGrp="1"/>
          </p:cNvSpPr>
          <p:nvPr>
            <p:ph idx="1"/>
          </p:nvPr>
        </p:nvSpPr>
        <p:spPr>
          <a:xfrm>
            <a:off x="1451579" y="1449978"/>
            <a:ext cx="9603275" cy="4646022"/>
          </a:xfrm>
        </p:spPr>
        <p:txBody>
          <a:bodyPr/>
          <a:lstStyle/>
          <a:p>
            <a:r>
              <a:rPr lang="en-US" dirty="0"/>
              <a:t>The JSTL formatting tags are used to format and display text, the date, the time, and numbers for internationalized Web sites. Syntax:</a:t>
            </a:r>
          </a:p>
          <a:p>
            <a:r>
              <a:rPr lang="en-US" dirty="0"/>
              <a:t>&lt;%@ </a:t>
            </a:r>
            <a:r>
              <a:rPr lang="en-US" dirty="0" err="1"/>
              <a:t>taglib</a:t>
            </a:r>
            <a:r>
              <a:rPr lang="en-US" dirty="0"/>
              <a:t> prefix="</a:t>
            </a:r>
            <a:r>
              <a:rPr lang="en-US" dirty="0" err="1"/>
              <a:t>fmt</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fmt</a:t>
            </a:r>
            <a:r>
              <a:rPr lang="en-US" dirty="0"/>
              <a:t>" %&gt;</a:t>
            </a:r>
          </a:p>
          <a:p>
            <a:endParaRPr lang="en-US" dirty="0"/>
          </a:p>
        </p:txBody>
      </p:sp>
      <p:graphicFrame>
        <p:nvGraphicFramePr>
          <p:cNvPr id="4" name="Table 3">
            <a:extLst>
              <a:ext uri="{FF2B5EF4-FFF2-40B4-BE49-F238E27FC236}">
                <a16:creationId xmlns:a16="http://schemas.microsoft.com/office/drawing/2014/main" id="{6C391CEF-5D40-4323-B9A6-42F49B2BD499}"/>
              </a:ext>
            </a:extLst>
          </p:cNvPr>
          <p:cNvGraphicFramePr>
            <a:graphicFrameLocks noGrp="1"/>
          </p:cNvGraphicFramePr>
          <p:nvPr>
            <p:extLst>
              <p:ext uri="{D42A27DB-BD31-4B8C-83A1-F6EECF244321}">
                <p14:modId xmlns:p14="http://schemas.microsoft.com/office/powerpoint/2010/main" val="3791163990"/>
              </p:ext>
            </p:extLst>
          </p:nvPr>
        </p:nvGraphicFramePr>
        <p:xfrm>
          <a:off x="530087" y="2941984"/>
          <a:ext cx="11118574" cy="3192862"/>
        </p:xfrm>
        <a:graphic>
          <a:graphicData uri="http://schemas.openxmlformats.org/drawingml/2006/table">
            <a:tbl>
              <a:tblPr firstRow="1" firstCol="1" bandRow="1">
                <a:tableStyleId>{5C22544A-7EE6-4342-B048-85BDC9FD1C3A}</a:tableStyleId>
              </a:tblPr>
              <a:tblGrid>
                <a:gridCol w="3916589">
                  <a:extLst>
                    <a:ext uri="{9D8B030D-6E8A-4147-A177-3AD203B41FA5}">
                      <a16:colId xmlns:a16="http://schemas.microsoft.com/office/drawing/2014/main" val="3811124301"/>
                    </a:ext>
                  </a:extLst>
                </a:gridCol>
                <a:gridCol w="7201985">
                  <a:extLst>
                    <a:ext uri="{9D8B030D-6E8A-4147-A177-3AD203B41FA5}">
                      <a16:colId xmlns:a16="http://schemas.microsoft.com/office/drawing/2014/main" val="519251827"/>
                    </a:ext>
                  </a:extLst>
                </a:gridCol>
              </a:tblGrid>
              <a:tr h="729403">
                <a:tc>
                  <a:txBody>
                    <a:bodyPr/>
                    <a:lstStyle/>
                    <a:p>
                      <a:pPr marL="0" marR="0">
                        <a:lnSpc>
                          <a:spcPct val="107000"/>
                        </a:lnSpc>
                        <a:spcBef>
                          <a:spcPts val="0"/>
                        </a:spcBef>
                        <a:spcAft>
                          <a:spcPts val="0"/>
                        </a:spcAft>
                      </a:pPr>
                      <a:r>
                        <a:rPr lang="en-US" sz="2000">
                          <a:effectLst/>
                        </a:rPr>
                        <a:t>Tag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860362"/>
                  </a:ext>
                </a:extLst>
              </a:tr>
              <a:tr h="782507">
                <a:tc>
                  <a:txBody>
                    <a:bodyPr/>
                    <a:lstStyle/>
                    <a:p>
                      <a:pPr marL="0" marR="0">
                        <a:lnSpc>
                          <a:spcPct val="107000"/>
                        </a:lnSpc>
                        <a:spcBef>
                          <a:spcPts val="0"/>
                        </a:spcBef>
                        <a:spcAft>
                          <a:spcPts val="0"/>
                        </a:spcAft>
                      </a:pPr>
                      <a:r>
                        <a:rPr lang="en-US" sz="2000">
                          <a:effectLst/>
                        </a:rPr>
                        <a:t>&lt;fmt:formatNumber&gt;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To render numerical value with specific precision or format.</a:t>
                      </a:r>
                    </a:p>
                    <a:p>
                      <a:pPr marL="0" marR="0">
                        <a:lnSpc>
                          <a:spcPct val="107000"/>
                        </a:lnSpc>
                        <a:spcBef>
                          <a:spcPts val="0"/>
                        </a:spcBef>
                        <a:spcAft>
                          <a:spcPts val="0"/>
                        </a:spcAft>
                      </a:pPr>
                      <a:r>
                        <a:rPr lang="en-US" sz="2000" b="1" i="0" kern="1200" dirty="0">
                          <a:solidFill>
                            <a:schemeClr val="dk1"/>
                          </a:solidFill>
                          <a:effectLst/>
                          <a:latin typeface="+mn-lt"/>
                          <a:ea typeface="+mn-ea"/>
                          <a:cs typeface="+mn-cs"/>
                        </a:rPr>
                        <a:t>&lt;</a:t>
                      </a:r>
                      <a:r>
                        <a:rPr lang="en-US" sz="2000" b="1" i="0" kern="1200" dirty="0" err="1">
                          <a:solidFill>
                            <a:schemeClr val="dk1"/>
                          </a:solidFill>
                          <a:effectLst/>
                          <a:latin typeface="+mn-lt"/>
                          <a:ea typeface="+mn-ea"/>
                          <a:cs typeface="+mn-cs"/>
                        </a:rPr>
                        <a:t>fmt:formatNumber</a:t>
                      </a:r>
                      <a:r>
                        <a:rPr lang="en-US" sz="2000" b="0" i="0" kern="1200" dirty="0">
                          <a:solidFill>
                            <a:schemeClr val="dk1"/>
                          </a:solidFill>
                          <a:effectLst/>
                          <a:latin typeface="+mn-lt"/>
                          <a:ea typeface="+mn-ea"/>
                          <a:cs typeface="+mn-cs"/>
                        </a:rPr>
                        <a:t> value="${Amount}" type="currency" </a:t>
                      </a:r>
                      <a:r>
                        <a:rPr lang="en-US" sz="2000" b="1" i="0" kern="1200" dirty="0">
                          <a:solidFill>
                            <a:schemeClr val="dk1"/>
                          </a:solidFill>
                          <a:effectLst/>
                          <a:latin typeface="+mn-lt"/>
                          <a:ea typeface="+mn-ea"/>
                          <a:cs typeface="+mn-cs"/>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037663"/>
                  </a:ext>
                </a:extLst>
              </a:tr>
              <a:tr h="951549">
                <a:tc>
                  <a:txBody>
                    <a:bodyPr/>
                    <a:lstStyle/>
                    <a:p>
                      <a:pPr marL="0" marR="0">
                        <a:lnSpc>
                          <a:spcPct val="107000"/>
                        </a:lnSpc>
                        <a:spcBef>
                          <a:spcPts val="0"/>
                        </a:spcBef>
                        <a:spcAft>
                          <a:spcPts val="0"/>
                        </a:spcAft>
                      </a:pPr>
                      <a:r>
                        <a:rPr lang="en-US" sz="2000" dirty="0">
                          <a:effectLst/>
                        </a:rPr>
                        <a:t>&lt;</a:t>
                      </a:r>
                      <a:r>
                        <a:rPr lang="en-US" sz="2000" dirty="0" err="1">
                          <a:effectLst/>
                        </a:rPr>
                        <a:t>fmt:formatDate</a:t>
                      </a:r>
                      <a:r>
                        <a:rPr lang="en-US" sz="2000" dirty="0">
                          <a:effectLst/>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Formats a date and/or time using the supplied styles and pattern.</a:t>
                      </a:r>
                      <a:r>
                        <a:rPr lang="en-US" sz="2000" b="1" i="0" kern="1200" dirty="0">
                          <a:solidFill>
                            <a:schemeClr val="dk1"/>
                          </a:solidFill>
                          <a:effectLst/>
                          <a:latin typeface="+mn-lt"/>
                          <a:ea typeface="+mn-ea"/>
                          <a:cs typeface="+mn-cs"/>
                        </a:rPr>
                        <a:t> &lt;</a:t>
                      </a:r>
                      <a:r>
                        <a:rPr lang="en-US" sz="2000" b="1" i="0" kern="1200" dirty="0" err="1">
                          <a:solidFill>
                            <a:schemeClr val="dk1"/>
                          </a:solidFill>
                          <a:effectLst/>
                          <a:latin typeface="+mn-lt"/>
                          <a:ea typeface="+mn-ea"/>
                          <a:cs typeface="+mn-cs"/>
                        </a:rPr>
                        <a:t>c:set</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var</a:t>
                      </a:r>
                      <a:r>
                        <a:rPr lang="en-US" sz="2000" b="0" i="0" kern="1200" dirty="0">
                          <a:solidFill>
                            <a:schemeClr val="dk1"/>
                          </a:solidFill>
                          <a:effectLst/>
                          <a:latin typeface="+mn-lt"/>
                          <a:ea typeface="+mn-ea"/>
                          <a:cs typeface="+mn-cs"/>
                        </a:rPr>
                        <a:t>="Date" value="&lt;%=new </a:t>
                      </a:r>
                      <a:r>
                        <a:rPr lang="en-US" sz="2000" b="0" i="0" kern="1200" dirty="0" err="1">
                          <a:solidFill>
                            <a:schemeClr val="dk1"/>
                          </a:solidFill>
                          <a:effectLst/>
                          <a:latin typeface="+mn-lt"/>
                          <a:ea typeface="+mn-ea"/>
                          <a:cs typeface="+mn-cs"/>
                        </a:rPr>
                        <a:t>java.util.Date</a:t>
                      </a:r>
                      <a:r>
                        <a:rPr lang="en-US" sz="2000" b="0" i="0" kern="1200" dirty="0">
                          <a:solidFill>
                            <a:schemeClr val="dk1"/>
                          </a:solidFill>
                          <a:effectLst/>
                          <a:latin typeface="+mn-lt"/>
                          <a:ea typeface="+mn-ea"/>
                          <a:cs typeface="+mn-cs"/>
                        </a:rPr>
                        <a:t>()%&gt;" </a:t>
                      </a:r>
                      <a:r>
                        <a:rPr lang="en-US" sz="2000" b="1" i="0" kern="1200" dirty="0">
                          <a:solidFill>
                            <a:schemeClr val="dk1"/>
                          </a:solidFill>
                          <a:effectLst/>
                          <a:latin typeface="+mn-lt"/>
                          <a:ea typeface="+mn-ea"/>
                          <a:cs typeface="+mn-cs"/>
                        </a:rPr>
                        <a:t>/&gt;</a:t>
                      </a:r>
                    </a:p>
                    <a:p>
                      <a:pPr marL="0" marR="0">
                        <a:lnSpc>
                          <a:spcPct val="107000"/>
                        </a:lnSpc>
                        <a:spcBef>
                          <a:spcPts val="0"/>
                        </a:spcBef>
                        <a:spcAft>
                          <a:spcPts val="0"/>
                        </a:spcAft>
                      </a:pPr>
                      <a:r>
                        <a:rPr lang="en-US" sz="1800" b="1" i="0" kern="1200" dirty="0">
                          <a:solidFill>
                            <a:schemeClr val="dk1"/>
                          </a:solidFill>
                          <a:effectLst/>
                          <a:latin typeface="+mn-lt"/>
                          <a:ea typeface="+mn-ea"/>
                          <a:cs typeface="+mn-cs"/>
                        </a:rPr>
                        <a:t>&lt;</a:t>
                      </a:r>
                      <a:r>
                        <a:rPr lang="en-US" sz="1800" b="1" i="0" kern="1200" dirty="0" err="1">
                          <a:solidFill>
                            <a:schemeClr val="dk1"/>
                          </a:solidFill>
                          <a:effectLst/>
                          <a:latin typeface="+mn-lt"/>
                          <a:ea typeface="+mn-ea"/>
                          <a:cs typeface="+mn-cs"/>
                        </a:rPr>
                        <a:t>fmt:formatDate</a:t>
                      </a:r>
                      <a:r>
                        <a:rPr lang="en-US" sz="1800" b="0" i="0" kern="1200" dirty="0">
                          <a:solidFill>
                            <a:schemeClr val="dk1"/>
                          </a:solidFill>
                          <a:effectLst/>
                          <a:latin typeface="+mn-lt"/>
                          <a:ea typeface="+mn-ea"/>
                          <a:cs typeface="+mn-cs"/>
                        </a:rPr>
                        <a:t> type="date" value="${Date}" </a:t>
                      </a:r>
                      <a:r>
                        <a:rPr lang="en-US" sz="1800" b="1" i="0" kern="1200" dirty="0">
                          <a:solidFill>
                            <a:schemeClr val="dk1"/>
                          </a:solidFill>
                          <a:effectLst/>
                          <a:latin typeface="+mn-lt"/>
                          <a:ea typeface="+mn-ea"/>
                          <a:cs typeface="+mn-cs"/>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094491"/>
                  </a:ext>
                </a:extLst>
              </a:tr>
              <a:tr h="729403">
                <a:tc>
                  <a:txBody>
                    <a:bodyPr/>
                    <a:lstStyle/>
                    <a:p>
                      <a:pPr marL="0" marR="0">
                        <a:lnSpc>
                          <a:spcPct val="107000"/>
                        </a:lnSpc>
                        <a:spcBef>
                          <a:spcPts val="0"/>
                        </a:spcBef>
                        <a:spcAft>
                          <a:spcPts val="0"/>
                        </a:spcAft>
                      </a:pPr>
                      <a:r>
                        <a:rPr lang="en-US" sz="2000">
                          <a:effectLst/>
                        </a:rPr>
                        <a:t>&lt;fmt:message&gt;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To display an internationalized message.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559408"/>
                  </a:ext>
                </a:extLst>
              </a:tr>
            </a:tbl>
          </a:graphicData>
        </a:graphic>
      </p:graphicFrame>
    </p:spTree>
    <p:extLst>
      <p:ext uri="{BB962C8B-B14F-4D97-AF65-F5344CB8AC3E}">
        <p14:creationId xmlns:p14="http://schemas.microsoft.com/office/powerpoint/2010/main" val="4086267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43B8-BD10-4DCF-8CE7-9657668C1320}"/>
              </a:ext>
            </a:extLst>
          </p:cNvPr>
          <p:cNvSpPr>
            <a:spLocks noGrp="1"/>
          </p:cNvSpPr>
          <p:nvPr>
            <p:ph type="title"/>
          </p:nvPr>
        </p:nvSpPr>
        <p:spPr/>
        <p:txBody>
          <a:bodyPr>
            <a:normAutofit/>
          </a:bodyPr>
          <a:lstStyle/>
          <a:p>
            <a:r>
              <a:rPr lang="en-US" b="1" cap="none" dirty="0"/>
              <a:t>SQL Tags:</a:t>
            </a:r>
            <a:endParaRPr lang="en-US" cap="none" dirty="0"/>
          </a:p>
        </p:txBody>
      </p:sp>
      <p:sp>
        <p:nvSpPr>
          <p:cNvPr id="3" name="Content Placeholder 2">
            <a:extLst>
              <a:ext uri="{FF2B5EF4-FFF2-40B4-BE49-F238E27FC236}">
                <a16:creationId xmlns:a16="http://schemas.microsoft.com/office/drawing/2014/main" id="{46F2E5F2-2B96-457A-8649-017FC5DE983A}"/>
              </a:ext>
            </a:extLst>
          </p:cNvPr>
          <p:cNvSpPr>
            <a:spLocks noGrp="1"/>
          </p:cNvSpPr>
          <p:nvPr>
            <p:ph idx="1"/>
          </p:nvPr>
        </p:nvSpPr>
        <p:spPr>
          <a:xfrm>
            <a:off x="1451579" y="1449978"/>
            <a:ext cx="9603275" cy="4659274"/>
          </a:xfrm>
        </p:spPr>
        <p:txBody>
          <a:bodyPr/>
          <a:lstStyle/>
          <a:p>
            <a:r>
              <a:rPr lang="en-US" dirty="0"/>
              <a:t>The JSTL SQL tag library provides tags for interacting with relational databases (RDBMSs) such as Oracle, </a:t>
            </a:r>
            <a:r>
              <a:rPr lang="en-US" dirty="0" err="1"/>
              <a:t>mySQL</a:t>
            </a:r>
            <a:r>
              <a:rPr lang="en-US" dirty="0"/>
              <a:t>, or Microsoft SQL Server.</a:t>
            </a:r>
          </a:p>
          <a:p>
            <a:r>
              <a:rPr lang="en-US" dirty="0"/>
              <a:t>&lt;%@ </a:t>
            </a:r>
            <a:r>
              <a:rPr lang="en-US" dirty="0" err="1"/>
              <a:t>taglib</a:t>
            </a:r>
            <a:r>
              <a:rPr lang="en-US" dirty="0"/>
              <a:t> prefix="</a:t>
            </a:r>
            <a:r>
              <a:rPr lang="en-US" dirty="0" err="1"/>
              <a:t>sql</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%&gt;</a:t>
            </a:r>
          </a:p>
          <a:p>
            <a:endParaRPr lang="en-US" dirty="0"/>
          </a:p>
        </p:txBody>
      </p:sp>
      <p:graphicFrame>
        <p:nvGraphicFramePr>
          <p:cNvPr id="4" name="Table 3">
            <a:extLst>
              <a:ext uri="{FF2B5EF4-FFF2-40B4-BE49-F238E27FC236}">
                <a16:creationId xmlns:a16="http://schemas.microsoft.com/office/drawing/2014/main" id="{51724765-C072-4EB5-9FDB-14B3FDEA4C95}"/>
              </a:ext>
            </a:extLst>
          </p:cNvPr>
          <p:cNvGraphicFramePr>
            <a:graphicFrameLocks noGrp="1"/>
          </p:cNvGraphicFramePr>
          <p:nvPr>
            <p:extLst>
              <p:ext uri="{D42A27DB-BD31-4B8C-83A1-F6EECF244321}">
                <p14:modId xmlns:p14="http://schemas.microsoft.com/office/powerpoint/2010/main" val="3504841096"/>
              </p:ext>
            </p:extLst>
          </p:nvPr>
        </p:nvGraphicFramePr>
        <p:xfrm>
          <a:off x="1126435" y="2729948"/>
          <a:ext cx="9928419" cy="3498377"/>
        </p:xfrm>
        <a:graphic>
          <a:graphicData uri="http://schemas.openxmlformats.org/drawingml/2006/table">
            <a:tbl>
              <a:tblPr firstRow="1" firstCol="1" bandRow="1">
                <a:tableStyleId>{5C22544A-7EE6-4342-B048-85BDC9FD1C3A}</a:tableStyleId>
              </a:tblPr>
              <a:tblGrid>
                <a:gridCol w="3021495">
                  <a:extLst>
                    <a:ext uri="{9D8B030D-6E8A-4147-A177-3AD203B41FA5}">
                      <a16:colId xmlns:a16="http://schemas.microsoft.com/office/drawing/2014/main" val="3582323068"/>
                    </a:ext>
                  </a:extLst>
                </a:gridCol>
                <a:gridCol w="6906924">
                  <a:extLst>
                    <a:ext uri="{9D8B030D-6E8A-4147-A177-3AD203B41FA5}">
                      <a16:colId xmlns:a16="http://schemas.microsoft.com/office/drawing/2014/main" val="3692198921"/>
                    </a:ext>
                  </a:extLst>
                </a:gridCol>
              </a:tblGrid>
              <a:tr h="625821">
                <a:tc>
                  <a:txBody>
                    <a:bodyPr/>
                    <a:lstStyle/>
                    <a:p>
                      <a:pPr marL="0" marR="0">
                        <a:lnSpc>
                          <a:spcPct val="107000"/>
                        </a:lnSpc>
                        <a:spcBef>
                          <a:spcPts val="0"/>
                        </a:spcBef>
                        <a:spcAft>
                          <a:spcPts val="0"/>
                        </a:spcAft>
                      </a:pPr>
                      <a:r>
                        <a:rPr lang="en-US" sz="2200">
                          <a:effectLst/>
                        </a:rPr>
                        <a:t>Teg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Description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8418581"/>
                  </a:ext>
                </a:extLst>
              </a:tr>
              <a:tr h="690207">
                <a:tc>
                  <a:txBody>
                    <a:bodyPr/>
                    <a:lstStyle/>
                    <a:p>
                      <a:pPr marL="0" marR="0">
                        <a:lnSpc>
                          <a:spcPct val="107000"/>
                        </a:lnSpc>
                        <a:spcBef>
                          <a:spcPts val="0"/>
                        </a:spcBef>
                        <a:spcAft>
                          <a:spcPts val="0"/>
                        </a:spcAft>
                      </a:pPr>
                      <a:r>
                        <a:rPr lang="en-US" sz="2200">
                          <a:effectLst/>
                        </a:rPr>
                        <a:t>&lt;sql:setDataSource&gt;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Creates a simple DataSource suitable only for prototyping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240668"/>
                  </a:ext>
                </a:extLst>
              </a:tr>
              <a:tr h="747249">
                <a:tc>
                  <a:txBody>
                    <a:bodyPr/>
                    <a:lstStyle/>
                    <a:p>
                      <a:pPr marL="0" marR="0">
                        <a:lnSpc>
                          <a:spcPct val="107000"/>
                        </a:lnSpc>
                        <a:spcBef>
                          <a:spcPts val="0"/>
                        </a:spcBef>
                        <a:spcAft>
                          <a:spcPts val="0"/>
                        </a:spcAft>
                      </a:pPr>
                      <a:r>
                        <a:rPr lang="en-US" sz="2200">
                          <a:effectLst/>
                        </a:rPr>
                        <a:t>&lt;sql:query&gt;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Executes the SQL query defined in its body or through the sql attribute.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6131696"/>
                  </a:ext>
                </a:extLst>
              </a:tr>
              <a:tr h="690207">
                <a:tc>
                  <a:txBody>
                    <a:bodyPr/>
                    <a:lstStyle/>
                    <a:p>
                      <a:pPr marL="0" marR="0">
                        <a:lnSpc>
                          <a:spcPct val="107000"/>
                        </a:lnSpc>
                        <a:spcBef>
                          <a:spcPts val="0"/>
                        </a:spcBef>
                        <a:spcAft>
                          <a:spcPts val="0"/>
                        </a:spcAft>
                      </a:pPr>
                      <a:r>
                        <a:rPr lang="en-US" sz="2200">
                          <a:effectLst/>
                        </a:rPr>
                        <a:t>&lt;sql:update&gt;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Executes the SQL update defined in its body or through the sql attribute.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568426"/>
                  </a:ext>
                </a:extLst>
              </a:tr>
              <a:tr h="625821">
                <a:tc>
                  <a:txBody>
                    <a:bodyPr/>
                    <a:lstStyle/>
                    <a:p>
                      <a:pPr marL="0" marR="0">
                        <a:lnSpc>
                          <a:spcPct val="107000"/>
                        </a:lnSpc>
                        <a:spcBef>
                          <a:spcPts val="0"/>
                        </a:spcBef>
                        <a:spcAft>
                          <a:spcPts val="0"/>
                        </a:spcAft>
                      </a:pPr>
                      <a:r>
                        <a:rPr lang="en-US" sz="2200">
                          <a:effectLst/>
                        </a:rPr>
                        <a:t>&lt;sql:param&gt;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Sets a parameter in an SQL statement to the specified value.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045152"/>
                  </a:ext>
                </a:extLst>
              </a:tr>
            </a:tbl>
          </a:graphicData>
        </a:graphic>
      </p:graphicFrame>
    </p:spTree>
    <p:extLst>
      <p:ext uri="{BB962C8B-B14F-4D97-AF65-F5344CB8AC3E}">
        <p14:creationId xmlns:p14="http://schemas.microsoft.com/office/powerpoint/2010/main" val="10582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A9120-F9CC-4213-96B5-5757BE9C2DE1}"/>
              </a:ext>
            </a:extLst>
          </p:cNvPr>
          <p:cNvSpPr>
            <a:spLocks noGrp="1"/>
          </p:cNvSpPr>
          <p:nvPr>
            <p:ph idx="4294967295"/>
          </p:nvPr>
        </p:nvSpPr>
        <p:spPr>
          <a:xfrm>
            <a:off x="1262408" y="311287"/>
            <a:ext cx="9604375" cy="5824469"/>
          </a:xfrm>
        </p:spPr>
        <p:txBody>
          <a:bodyPr>
            <a:normAutofit/>
          </a:bodyPr>
          <a:lstStyle/>
          <a:p>
            <a:pPr marL="0" indent="0">
              <a:buNone/>
            </a:pPr>
            <a:r>
              <a:rPr lang="en-US" sz="1800" b="1" dirty="0"/>
              <a:t>&lt;</a:t>
            </a:r>
            <a:r>
              <a:rPr lang="en-US" sz="1800" b="1" dirty="0" err="1"/>
              <a:t>sql:setDataSource</a:t>
            </a:r>
            <a:r>
              <a:rPr lang="en-US" sz="1800" dirty="0"/>
              <a:t> </a:t>
            </a:r>
            <a:r>
              <a:rPr lang="en-US" sz="1800" dirty="0" err="1"/>
              <a:t>var</a:t>
            </a:r>
            <a:r>
              <a:rPr lang="en-US" sz="1800" dirty="0"/>
              <a:t>="</a:t>
            </a:r>
            <a:r>
              <a:rPr lang="en-US" sz="1800" dirty="0" err="1"/>
              <a:t>db</a:t>
            </a:r>
            <a:r>
              <a:rPr lang="en-US" sz="1800" dirty="0"/>
              <a:t>" driver="</a:t>
            </a:r>
            <a:r>
              <a:rPr lang="en-US" sz="1800" dirty="0" err="1"/>
              <a:t>com.mysql.jdbc.Driver</a:t>
            </a:r>
            <a:r>
              <a:rPr lang="en-US" sz="1800" dirty="0"/>
              <a:t>"  </a:t>
            </a:r>
          </a:p>
          <a:p>
            <a:pPr marL="0" indent="0">
              <a:buNone/>
            </a:pPr>
            <a:r>
              <a:rPr lang="en-US" sz="1800" dirty="0"/>
              <a:t>     </a:t>
            </a:r>
            <a:r>
              <a:rPr lang="en-US" sz="1800" dirty="0" err="1"/>
              <a:t>url</a:t>
            </a:r>
            <a:r>
              <a:rPr lang="en-US" sz="1800" dirty="0"/>
              <a:t>="</a:t>
            </a:r>
            <a:r>
              <a:rPr lang="en-US" sz="1800" dirty="0" err="1"/>
              <a:t>jdbc:mysql</a:t>
            </a:r>
            <a:r>
              <a:rPr lang="en-US" sz="1800" dirty="0"/>
              <a:t>://localhost/test"  </a:t>
            </a:r>
          </a:p>
          <a:p>
            <a:pPr marL="0" indent="0">
              <a:buNone/>
            </a:pPr>
            <a:r>
              <a:rPr lang="en-US" sz="1800" dirty="0"/>
              <a:t>     user="root"  password="1234"</a:t>
            </a:r>
            <a:r>
              <a:rPr lang="en-US" sz="1800" b="1" dirty="0"/>
              <a:t>/&gt;</a:t>
            </a:r>
            <a:r>
              <a:rPr lang="en-US" sz="1800" dirty="0"/>
              <a:t>  </a:t>
            </a:r>
          </a:p>
          <a:p>
            <a:pPr marL="0" indent="0">
              <a:buNone/>
            </a:pPr>
            <a:r>
              <a:rPr lang="en-US" b="1" dirty="0"/>
              <a:t>&lt;</a:t>
            </a:r>
            <a:r>
              <a:rPr lang="en-US" b="1" dirty="0" err="1"/>
              <a:t>sql:query</a:t>
            </a:r>
            <a:r>
              <a:rPr lang="en-US" dirty="0"/>
              <a:t> </a:t>
            </a:r>
            <a:r>
              <a:rPr lang="en-US" dirty="0" err="1"/>
              <a:t>dataSource</a:t>
            </a:r>
            <a:r>
              <a:rPr lang="en-US" dirty="0"/>
              <a:t>="${</a:t>
            </a:r>
            <a:r>
              <a:rPr lang="en-US" dirty="0" err="1"/>
              <a:t>db</a:t>
            </a:r>
            <a:r>
              <a:rPr lang="en-US" dirty="0"/>
              <a:t>}" </a:t>
            </a:r>
            <a:r>
              <a:rPr lang="en-US" dirty="0" err="1"/>
              <a:t>var</a:t>
            </a:r>
            <a:r>
              <a:rPr lang="en-US" dirty="0"/>
              <a:t>="</a:t>
            </a:r>
            <a:r>
              <a:rPr lang="en-US" dirty="0" err="1"/>
              <a:t>rs</a:t>
            </a:r>
            <a:r>
              <a:rPr lang="en-US" dirty="0"/>
              <a:t>"</a:t>
            </a:r>
            <a:r>
              <a:rPr lang="en-US" b="1" dirty="0"/>
              <a:t>&gt;</a:t>
            </a:r>
            <a:r>
              <a:rPr lang="en-US" dirty="0"/>
              <a:t>  </a:t>
            </a:r>
          </a:p>
          <a:p>
            <a:pPr marL="0" indent="0">
              <a:buNone/>
            </a:pPr>
            <a:r>
              <a:rPr lang="en-US" dirty="0"/>
              <a:t>SELECT * from Students;  </a:t>
            </a:r>
          </a:p>
          <a:p>
            <a:pPr marL="0" indent="0">
              <a:buNone/>
            </a:pPr>
            <a:r>
              <a:rPr lang="en-US" b="1" dirty="0"/>
              <a:t>&lt;/</a:t>
            </a:r>
            <a:r>
              <a:rPr lang="en-US" b="1" dirty="0" err="1"/>
              <a:t>sql:query</a:t>
            </a:r>
            <a:r>
              <a:rPr lang="en-US" b="1" dirty="0"/>
              <a:t>&gt;</a:t>
            </a:r>
            <a:r>
              <a:rPr lang="en-US" dirty="0"/>
              <a:t> </a:t>
            </a:r>
          </a:p>
          <a:p>
            <a:pPr marL="0" indent="0">
              <a:buNone/>
            </a:pPr>
            <a:r>
              <a:rPr lang="en-US" b="1" dirty="0"/>
              <a:t>&lt;</a:t>
            </a:r>
            <a:r>
              <a:rPr lang="en-US" b="1" dirty="0" err="1"/>
              <a:t>sql:update</a:t>
            </a:r>
            <a:r>
              <a:rPr lang="en-US" dirty="0"/>
              <a:t> </a:t>
            </a:r>
            <a:r>
              <a:rPr lang="en-US" dirty="0" err="1"/>
              <a:t>dataSource</a:t>
            </a:r>
            <a:r>
              <a:rPr lang="en-US" dirty="0"/>
              <a:t>="${</a:t>
            </a:r>
            <a:r>
              <a:rPr lang="en-US" dirty="0" err="1"/>
              <a:t>db</a:t>
            </a:r>
            <a:r>
              <a:rPr lang="en-US" dirty="0"/>
              <a:t>}" </a:t>
            </a:r>
            <a:r>
              <a:rPr lang="en-US" dirty="0" err="1"/>
              <a:t>var</a:t>
            </a:r>
            <a:r>
              <a:rPr lang="en-US" dirty="0"/>
              <a:t>="count"</a:t>
            </a:r>
            <a:r>
              <a:rPr lang="en-US" b="1" dirty="0"/>
              <a:t>&gt;</a:t>
            </a:r>
            <a:r>
              <a:rPr lang="en-US" dirty="0"/>
              <a:t>  </a:t>
            </a:r>
          </a:p>
          <a:p>
            <a:pPr marL="0" indent="0">
              <a:buNone/>
            </a:pPr>
            <a:r>
              <a:rPr lang="en-US" dirty="0"/>
              <a:t>DELETE FROM Students WHERE Id = ?  </a:t>
            </a:r>
          </a:p>
          <a:p>
            <a:pPr marL="0" indent="0">
              <a:buNone/>
            </a:pPr>
            <a:r>
              <a:rPr lang="en-US" b="1" dirty="0"/>
              <a:t>&lt;</a:t>
            </a:r>
            <a:r>
              <a:rPr lang="en-US" b="1" dirty="0" err="1"/>
              <a:t>sql:param</a:t>
            </a:r>
            <a:r>
              <a:rPr lang="en-US" dirty="0"/>
              <a:t> value="${</a:t>
            </a:r>
            <a:r>
              <a:rPr lang="en-US" dirty="0" err="1"/>
              <a:t>StudentId</a:t>
            </a:r>
            <a:r>
              <a:rPr lang="en-US" dirty="0"/>
              <a:t>}" </a:t>
            </a:r>
            <a:r>
              <a:rPr lang="en-US" b="1" dirty="0"/>
              <a:t>/&gt;</a:t>
            </a:r>
            <a:r>
              <a:rPr lang="en-US" dirty="0"/>
              <a:t>  </a:t>
            </a:r>
          </a:p>
          <a:p>
            <a:pPr marL="0" indent="0">
              <a:buNone/>
            </a:pPr>
            <a:r>
              <a:rPr lang="en-US" b="1" dirty="0"/>
              <a:t>&lt;/</a:t>
            </a:r>
            <a:r>
              <a:rPr lang="en-US" b="1" dirty="0" err="1"/>
              <a:t>sql:update</a:t>
            </a:r>
            <a:r>
              <a:rPr lang="en-US" b="1" dirty="0"/>
              <a:t>&gt;</a:t>
            </a:r>
            <a:r>
              <a:rPr lang="en-US" dirty="0"/>
              <a:t> </a:t>
            </a:r>
          </a:p>
          <a:p>
            <a:endParaRPr lang="en-US" sz="1800" dirty="0"/>
          </a:p>
          <a:p>
            <a:endParaRPr lang="en-US" sz="1800" dirty="0"/>
          </a:p>
        </p:txBody>
      </p:sp>
    </p:spTree>
    <p:extLst>
      <p:ext uri="{BB962C8B-B14F-4D97-AF65-F5344CB8AC3E}">
        <p14:creationId xmlns:p14="http://schemas.microsoft.com/office/powerpoint/2010/main" val="2033950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6077-11C2-4C39-B4DA-1C346B213F60}"/>
              </a:ext>
            </a:extLst>
          </p:cNvPr>
          <p:cNvSpPr>
            <a:spLocks noGrp="1"/>
          </p:cNvSpPr>
          <p:nvPr>
            <p:ph type="title"/>
          </p:nvPr>
        </p:nvSpPr>
        <p:spPr/>
        <p:txBody>
          <a:bodyPr>
            <a:normAutofit fontScale="90000"/>
          </a:bodyPr>
          <a:lstStyle/>
          <a:p>
            <a:r>
              <a:rPr lang="en-US" b="1" dirty="0"/>
              <a:t>XML tags:</a:t>
            </a:r>
            <a:br>
              <a:rPr lang="en-US" dirty="0"/>
            </a:br>
            <a:endParaRPr lang="en-US" dirty="0"/>
          </a:p>
        </p:txBody>
      </p:sp>
      <p:sp>
        <p:nvSpPr>
          <p:cNvPr id="3" name="Content Placeholder 2">
            <a:extLst>
              <a:ext uri="{FF2B5EF4-FFF2-40B4-BE49-F238E27FC236}">
                <a16:creationId xmlns:a16="http://schemas.microsoft.com/office/drawing/2014/main" id="{0150E724-F3BF-46EC-976F-40569436171E}"/>
              </a:ext>
            </a:extLst>
          </p:cNvPr>
          <p:cNvSpPr>
            <a:spLocks noGrp="1"/>
          </p:cNvSpPr>
          <p:nvPr>
            <p:ph idx="1"/>
          </p:nvPr>
        </p:nvSpPr>
        <p:spPr>
          <a:xfrm>
            <a:off x="1060174" y="1449978"/>
            <a:ext cx="10177669" cy="4646022"/>
          </a:xfrm>
        </p:spPr>
        <p:txBody>
          <a:bodyPr/>
          <a:lstStyle/>
          <a:p>
            <a:r>
              <a:rPr lang="en-US" dirty="0"/>
              <a:t>The JSTL XML tags provide a JSP-centric way of creating and manipulating XML documents.</a:t>
            </a:r>
          </a:p>
          <a:p>
            <a:r>
              <a:rPr lang="en-US" dirty="0"/>
              <a:t>The JSTL XML tag library has custom tags for interacting with XML data. This includes parsing XML, transforming XML data, and flow control based on XPath expressions.</a:t>
            </a:r>
          </a:p>
          <a:p>
            <a:r>
              <a:rPr lang="en-US" dirty="0"/>
              <a:t>&lt;%@ </a:t>
            </a:r>
            <a:r>
              <a:rPr lang="en-US" dirty="0" err="1"/>
              <a:t>taglib</a:t>
            </a:r>
            <a:r>
              <a:rPr lang="en-US" dirty="0"/>
              <a:t> prefix="x" </a:t>
            </a:r>
            <a:r>
              <a:rPr lang="en-US" dirty="0" err="1"/>
              <a:t>uri</a:t>
            </a:r>
            <a:r>
              <a:rPr lang="en-US" dirty="0"/>
              <a:t>="http://java.sun.com/</a:t>
            </a:r>
            <a:r>
              <a:rPr lang="en-US" dirty="0" err="1"/>
              <a:t>jsp</a:t>
            </a:r>
            <a:r>
              <a:rPr lang="en-US" dirty="0"/>
              <a:t>/</a:t>
            </a:r>
            <a:r>
              <a:rPr lang="en-US" dirty="0" err="1"/>
              <a:t>jstl</a:t>
            </a:r>
            <a:r>
              <a:rPr lang="en-US" dirty="0"/>
              <a:t>/xml" %&gt;</a:t>
            </a:r>
          </a:p>
          <a:p>
            <a:endParaRPr lang="en-US" dirty="0"/>
          </a:p>
        </p:txBody>
      </p:sp>
      <p:graphicFrame>
        <p:nvGraphicFramePr>
          <p:cNvPr id="4" name="Table 3">
            <a:extLst>
              <a:ext uri="{FF2B5EF4-FFF2-40B4-BE49-F238E27FC236}">
                <a16:creationId xmlns:a16="http://schemas.microsoft.com/office/drawing/2014/main" id="{842A3F87-55C2-4715-A596-54D43CC6EEE0}"/>
              </a:ext>
            </a:extLst>
          </p:cNvPr>
          <p:cNvGraphicFramePr>
            <a:graphicFrameLocks noGrp="1"/>
          </p:cNvGraphicFramePr>
          <p:nvPr>
            <p:extLst>
              <p:ext uri="{D42A27DB-BD31-4B8C-83A1-F6EECF244321}">
                <p14:modId xmlns:p14="http://schemas.microsoft.com/office/powerpoint/2010/main" val="2675585072"/>
              </p:ext>
            </p:extLst>
          </p:nvPr>
        </p:nvGraphicFramePr>
        <p:xfrm>
          <a:off x="1179442" y="3251677"/>
          <a:ext cx="9875411" cy="2892614"/>
        </p:xfrm>
        <a:graphic>
          <a:graphicData uri="http://schemas.openxmlformats.org/drawingml/2006/table">
            <a:tbl>
              <a:tblPr firstRow="1" firstCol="1" bandRow="1">
                <a:tableStyleId>{5C22544A-7EE6-4342-B048-85BDC9FD1C3A}</a:tableStyleId>
              </a:tblPr>
              <a:tblGrid>
                <a:gridCol w="1705753">
                  <a:extLst>
                    <a:ext uri="{9D8B030D-6E8A-4147-A177-3AD203B41FA5}">
                      <a16:colId xmlns:a16="http://schemas.microsoft.com/office/drawing/2014/main" val="3459363278"/>
                    </a:ext>
                  </a:extLst>
                </a:gridCol>
                <a:gridCol w="8169658">
                  <a:extLst>
                    <a:ext uri="{9D8B030D-6E8A-4147-A177-3AD203B41FA5}">
                      <a16:colId xmlns:a16="http://schemas.microsoft.com/office/drawing/2014/main" val="1703258081"/>
                    </a:ext>
                  </a:extLst>
                </a:gridCol>
              </a:tblGrid>
              <a:tr h="543766">
                <a:tc>
                  <a:txBody>
                    <a:bodyPr/>
                    <a:lstStyle/>
                    <a:p>
                      <a:pPr marL="0" marR="0">
                        <a:lnSpc>
                          <a:spcPct val="107000"/>
                        </a:lnSpc>
                        <a:spcBef>
                          <a:spcPts val="0"/>
                        </a:spcBef>
                        <a:spcAft>
                          <a:spcPts val="0"/>
                        </a:spcAft>
                      </a:pPr>
                      <a:r>
                        <a:rPr lang="en-US" sz="2200">
                          <a:effectLst/>
                        </a:rPr>
                        <a:t>Tag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Description</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583032"/>
                  </a:ext>
                </a:extLst>
              </a:tr>
              <a:tr h="543766">
                <a:tc>
                  <a:txBody>
                    <a:bodyPr/>
                    <a:lstStyle/>
                    <a:p>
                      <a:pPr marL="0" marR="0">
                        <a:lnSpc>
                          <a:spcPct val="107000"/>
                        </a:lnSpc>
                        <a:spcBef>
                          <a:spcPts val="0"/>
                        </a:spcBef>
                        <a:spcAft>
                          <a:spcPts val="0"/>
                        </a:spcAft>
                      </a:pPr>
                      <a:r>
                        <a:rPr lang="en-US" sz="2200">
                          <a:effectLst/>
                        </a:rPr>
                        <a:t>&lt;x:out&gt;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Like &lt;%= ... &gt;, but for XPath expressions.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8145695"/>
                  </a:ext>
                </a:extLst>
              </a:tr>
              <a:tr h="669260">
                <a:tc>
                  <a:txBody>
                    <a:bodyPr/>
                    <a:lstStyle/>
                    <a:p>
                      <a:pPr marL="0" marR="0">
                        <a:lnSpc>
                          <a:spcPct val="107000"/>
                        </a:lnSpc>
                        <a:spcBef>
                          <a:spcPts val="0"/>
                        </a:spcBef>
                        <a:spcAft>
                          <a:spcPts val="0"/>
                        </a:spcAft>
                      </a:pPr>
                      <a:r>
                        <a:rPr lang="en-US" sz="2200">
                          <a:effectLst/>
                        </a:rPr>
                        <a:t>&lt;x:parse&gt;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Use to parse XML data specified either via an attribute or in the tag body.</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9235343"/>
                  </a:ext>
                </a:extLst>
              </a:tr>
              <a:tr h="543766">
                <a:tc>
                  <a:txBody>
                    <a:bodyPr/>
                    <a:lstStyle/>
                    <a:p>
                      <a:pPr marL="0" marR="0">
                        <a:lnSpc>
                          <a:spcPct val="107000"/>
                        </a:lnSpc>
                        <a:spcBef>
                          <a:spcPts val="0"/>
                        </a:spcBef>
                        <a:spcAft>
                          <a:spcPts val="0"/>
                        </a:spcAft>
                      </a:pPr>
                      <a:r>
                        <a:rPr lang="en-US" sz="2200">
                          <a:effectLst/>
                        </a:rPr>
                        <a:t>&lt;x:set &gt;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Sets a variable to the value of an XPath expression.</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1315497"/>
                  </a:ext>
                </a:extLst>
              </a:tr>
              <a:tr h="543766">
                <a:tc>
                  <a:txBody>
                    <a:bodyPr/>
                    <a:lstStyle/>
                    <a:p>
                      <a:pPr marL="0" marR="0">
                        <a:lnSpc>
                          <a:spcPct val="107000"/>
                        </a:lnSpc>
                        <a:spcBef>
                          <a:spcPts val="0"/>
                        </a:spcBef>
                        <a:spcAft>
                          <a:spcPts val="0"/>
                        </a:spcAft>
                      </a:pPr>
                      <a:r>
                        <a:rPr lang="en-US" sz="2200">
                          <a:effectLst/>
                        </a:rPr>
                        <a:t>&lt;x:forEach&gt;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To loop over nodes in an XML document.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0538393"/>
                  </a:ext>
                </a:extLst>
              </a:tr>
            </a:tbl>
          </a:graphicData>
        </a:graphic>
      </p:graphicFrame>
    </p:spTree>
    <p:extLst>
      <p:ext uri="{BB962C8B-B14F-4D97-AF65-F5344CB8AC3E}">
        <p14:creationId xmlns:p14="http://schemas.microsoft.com/office/powerpoint/2010/main" val="180646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26D3-A4E6-48C0-B427-A4584B709DCE}"/>
              </a:ext>
            </a:extLst>
          </p:cNvPr>
          <p:cNvSpPr>
            <a:spLocks noGrp="1"/>
          </p:cNvSpPr>
          <p:nvPr>
            <p:ph type="title"/>
          </p:nvPr>
        </p:nvSpPr>
        <p:spPr/>
        <p:txBody>
          <a:bodyPr>
            <a:normAutofit fontScale="90000"/>
          </a:bodyPr>
          <a:lstStyle/>
          <a:p>
            <a:r>
              <a:rPr lang="en-US" b="1" cap="none" dirty="0"/>
              <a:t>JSTL Functions:</a:t>
            </a:r>
            <a:br>
              <a:rPr lang="en-US" dirty="0"/>
            </a:br>
            <a:endParaRPr lang="en-US" dirty="0"/>
          </a:p>
        </p:txBody>
      </p:sp>
      <p:sp>
        <p:nvSpPr>
          <p:cNvPr id="3" name="Content Placeholder 2">
            <a:extLst>
              <a:ext uri="{FF2B5EF4-FFF2-40B4-BE49-F238E27FC236}">
                <a16:creationId xmlns:a16="http://schemas.microsoft.com/office/drawing/2014/main" id="{49412463-749C-4907-AF92-6ADD2A5209B5}"/>
              </a:ext>
            </a:extLst>
          </p:cNvPr>
          <p:cNvSpPr>
            <a:spLocks noGrp="1"/>
          </p:cNvSpPr>
          <p:nvPr>
            <p:ph idx="1"/>
          </p:nvPr>
        </p:nvSpPr>
        <p:spPr>
          <a:xfrm>
            <a:off x="1451579" y="1449978"/>
            <a:ext cx="9746508" cy="4646022"/>
          </a:xfrm>
        </p:spPr>
        <p:txBody>
          <a:bodyPr/>
          <a:lstStyle/>
          <a:p>
            <a:r>
              <a:rPr lang="en-US" dirty="0"/>
              <a:t>JSTL includes a number of standard functions, most of which are common string manipulation functions. syntax</a:t>
            </a:r>
          </a:p>
          <a:p>
            <a:r>
              <a:rPr lang="en-US" dirty="0"/>
              <a:t>&lt;%@ </a:t>
            </a:r>
            <a:r>
              <a:rPr lang="en-US" dirty="0" err="1"/>
              <a:t>taglib</a:t>
            </a:r>
            <a:r>
              <a:rPr lang="en-US" dirty="0"/>
              <a:t> prefix="</a:t>
            </a:r>
            <a:r>
              <a:rPr lang="en-US" dirty="0" err="1"/>
              <a:t>fn</a:t>
            </a:r>
            <a:r>
              <a:rPr lang="en-US" dirty="0"/>
              <a:t>" </a:t>
            </a:r>
            <a:r>
              <a:rPr lang="en-US" dirty="0" err="1"/>
              <a:t>uri</a:t>
            </a:r>
            <a:r>
              <a:rPr lang="en-US" dirty="0"/>
              <a:t>="http://java.sun.com/</a:t>
            </a:r>
            <a:r>
              <a:rPr lang="en-US" dirty="0" err="1"/>
              <a:t>jsp</a:t>
            </a:r>
            <a:r>
              <a:rPr lang="en-US" dirty="0"/>
              <a:t>/</a:t>
            </a:r>
            <a:r>
              <a:rPr lang="en-US" dirty="0" err="1"/>
              <a:t>jstl</a:t>
            </a:r>
            <a:r>
              <a:rPr lang="en-US" dirty="0"/>
              <a:t>/functions" %&gt;</a:t>
            </a:r>
          </a:p>
          <a:p>
            <a:endParaRPr lang="en-US" dirty="0"/>
          </a:p>
        </p:txBody>
      </p:sp>
      <p:graphicFrame>
        <p:nvGraphicFramePr>
          <p:cNvPr id="4" name="Table 3">
            <a:extLst>
              <a:ext uri="{FF2B5EF4-FFF2-40B4-BE49-F238E27FC236}">
                <a16:creationId xmlns:a16="http://schemas.microsoft.com/office/drawing/2014/main" id="{C463E1FC-BAB1-482C-BBF1-671D9B71F4DF}"/>
              </a:ext>
            </a:extLst>
          </p:cNvPr>
          <p:cNvGraphicFramePr>
            <a:graphicFrameLocks noGrp="1"/>
          </p:cNvGraphicFramePr>
          <p:nvPr>
            <p:extLst>
              <p:ext uri="{D42A27DB-BD31-4B8C-83A1-F6EECF244321}">
                <p14:modId xmlns:p14="http://schemas.microsoft.com/office/powerpoint/2010/main" val="1415595807"/>
              </p:ext>
            </p:extLst>
          </p:nvPr>
        </p:nvGraphicFramePr>
        <p:xfrm>
          <a:off x="1126434" y="2690191"/>
          <a:ext cx="9928419" cy="3460186"/>
        </p:xfrm>
        <a:graphic>
          <a:graphicData uri="http://schemas.openxmlformats.org/drawingml/2006/table">
            <a:tbl>
              <a:tblPr firstRow="1" firstCol="1" bandRow="1">
                <a:tableStyleId>{5C22544A-7EE6-4342-B048-85BDC9FD1C3A}</a:tableStyleId>
              </a:tblPr>
              <a:tblGrid>
                <a:gridCol w="2119704">
                  <a:extLst>
                    <a:ext uri="{9D8B030D-6E8A-4147-A177-3AD203B41FA5}">
                      <a16:colId xmlns:a16="http://schemas.microsoft.com/office/drawing/2014/main" val="3766583462"/>
                    </a:ext>
                  </a:extLst>
                </a:gridCol>
                <a:gridCol w="7808715">
                  <a:extLst>
                    <a:ext uri="{9D8B030D-6E8A-4147-A177-3AD203B41FA5}">
                      <a16:colId xmlns:a16="http://schemas.microsoft.com/office/drawing/2014/main" val="1529400378"/>
                    </a:ext>
                  </a:extLst>
                </a:gridCol>
              </a:tblGrid>
              <a:tr h="663173">
                <a:tc>
                  <a:txBody>
                    <a:bodyPr/>
                    <a:lstStyle/>
                    <a:p>
                      <a:pPr marL="0" marR="0">
                        <a:lnSpc>
                          <a:spcPct val="107000"/>
                        </a:lnSpc>
                        <a:spcBef>
                          <a:spcPts val="0"/>
                        </a:spcBef>
                        <a:spcAft>
                          <a:spcPts val="0"/>
                        </a:spcAft>
                      </a:pPr>
                      <a:r>
                        <a:rPr lang="en-US" sz="2200" dirty="0">
                          <a:effectLst/>
                        </a:rPr>
                        <a:t>Function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Description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716965"/>
                  </a:ext>
                </a:extLst>
              </a:tr>
              <a:tr h="663173">
                <a:tc>
                  <a:txBody>
                    <a:bodyPr/>
                    <a:lstStyle/>
                    <a:p>
                      <a:pPr marL="0" marR="0">
                        <a:lnSpc>
                          <a:spcPct val="107000"/>
                        </a:lnSpc>
                        <a:spcBef>
                          <a:spcPts val="0"/>
                        </a:spcBef>
                        <a:spcAft>
                          <a:spcPts val="0"/>
                        </a:spcAft>
                      </a:pPr>
                      <a:r>
                        <a:rPr lang="en-US" sz="2200">
                          <a:effectLst/>
                        </a:rPr>
                        <a:t>fn:contains()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Tests if an input string contains the specified substring.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0056955"/>
                  </a:ext>
                </a:extLst>
              </a:tr>
              <a:tr h="663173">
                <a:tc>
                  <a:txBody>
                    <a:bodyPr/>
                    <a:lstStyle/>
                    <a:p>
                      <a:pPr marL="0" marR="0">
                        <a:lnSpc>
                          <a:spcPct val="107000"/>
                        </a:lnSpc>
                        <a:spcBef>
                          <a:spcPts val="0"/>
                        </a:spcBef>
                        <a:spcAft>
                          <a:spcPts val="0"/>
                        </a:spcAft>
                      </a:pPr>
                      <a:r>
                        <a:rPr lang="en-US" sz="2200" dirty="0" err="1">
                          <a:effectLst/>
                        </a:rPr>
                        <a:t>fn:endsWith</a:t>
                      </a:r>
                      <a:r>
                        <a:rPr lang="en-US" sz="2200" dirty="0">
                          <a:effectLst/>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Tests if an input string ends with the specified suffix.</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9035121"/>
                  </a:ext>
                </a:extLst>
              </a:tr>
              <a:tr h="753117">
                <a:tc>
                  <a:txBody>
                    <a:bodyPr/>
                    <a:lstStyle/>
                    <a:p>
                      <a:pPr marL="0" marR="0">
                        <a:lnSpc>
                          <a:spcPct val="107000"/>
                        </a:lnSpc>
                        <a:spcBef>
                          <a:spcPts val="0"/>
                        </a:spcBef>
                        <a:spcAft>
                          <a:spcPts val="0"/>
                        </a:spcAft>
                      </a:pPr>
                      <a:r>
                        <a:rPr lang="en-US" sz="2200">
                          <a:effectLst/>
                        </a:rPr>
                        <a:t>fn:indexOf()</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rPr>
                        <a:t>Returns the index withing a string of the first occurrence of a specified substring.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278795"/>
                  </a:ext>
                </a:extLst>
              </a:tr>
              <a:tr h="663173">
                <a:tc>
                  <a:txBody>
                    <a:bodyPr/>
                    <a:lstStyle/>
                    <a:p>
                      <a:pPr marL="0" marR="0">
                        <a:lnSpc>
                          <a:spcPct val="107000"/>
                        </a:lnSpc>
                        <a:spcBef>
                          <a:spcPts val="0"/>
                        </a:spcBef>
                        <a:spcAft>
                          <a:spcPts val="0"/>
                        </a:spcAft>
                      </a:pPr>
                      <a:r>
                        <a:rPr lang="en-US" sz="2200">
                          <a:effectLst/>
                        </a:rPr>
                        <a:t>fn:replace()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Returns a string resulting from replacing in an input string all occurrences with a given string.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6834776"/>
                  </a:ext>
                </a:extLst>
              </a:tr>
            </a:tbl>
          </a:graphicData>
        </a:graphic>
      </p:graphicFrame>
    </p:spTree>
    <p:extLst>
      <p:ext uri="{BB962C8B-B14F-4D97-AF65-F5344CB8AC3E}">
        <p14:creationId xmlns:p14="http://schemas.microsoft.com/office/powerpoint/2010/main" val="3572354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4C6C52-2595-4EB3-A4FF-6E711E4E51BE}"/>
              </a:ext>
            </a:extLst>
          </p:cNvPr>
          <p:cNvSpPr/>
          <p:nvPr/>
        </p:nvSpPr>
        <p:spPr>
          <a:xfrm>
            <a:off x="2080591" y="1021859"/>
            <a:ext cx="8030818" cy="3477875"/>
          </a:xfrm>
          <a:prstGeom prst="rect">
            <a:avLst/>
          </a:prstGeom>
        </p:spPr>
        <p:txBody>
          <a:bodyPr wrap="square">
            <a:spAutoFit/>
          </a:bodyPr>
          <a:lstStyle/>
          <a:p>
            <a:r>
              <a:rPr lang="en-US" sz="2200" b="1" dirty="0"/>
              <a:t>&lt;</a:t>
            </a:r>
            <a:r>
              <a:rPr lang="en-US" sz="2200" b="1" dirty="0" err="1"/>
              <a:t>c:set</a:t>
            </a:r>
            <a:r>
              <a:rPr lang="en-US" sz="2200" dirty="0"/>
              <a:t> </a:t>
            </a:r>
            <a:r>
              <a:rPr lang="en-US" sz="2200" dirty="0" err="1"/>
              <a:t>var</a:t>
            </a:r>
            <a:r>
              <a:rPr lang="en-US" sz="2200" dirty="0"/>
              <a:t>="String" value="Welcome to </a:t>
            </a:r>
            <a:r>
              <a:rPr lang="en-US" sz="2200" dirty="0" err="1"/>
              <a:t>javatpoint</a:t>
            </a:r>
            <a:r>
              <a:rPr lang="en-US" sz="2200" dirty="0"/>
              <a:t>"</a:t>
            </a:r>
            <a:r>
              <a:rPr lang="en-US" sz="2200" b="1" dirty="0"/>
              <a:t>/&gt;</a:t>
            </a:r>
            <a:r>
              <a:rPr lang="en-US" sz="2200" dirty="0"/>
              <a:t>  </a:t>
            </a:r>
          </a:p>
          <a:p>
            <a:r>
              <a:rPr lang="en-US" sz="2200" dirty="0"/>
              <a:t>  </a:t>
            </a:r>
          </a:p>
          <a:p>
            <a:r>
              <a:rPr lang="en-US" sz="2200" b="1" dirty="0"/>
              <a:t>&lt;</a:t>
            </a:r>
            <a:r>
              <a:rPr lang="en-US" sz="2200" b="1" dirty="0" err="1"/>
              <a:t>c:if</a:t>
            </a:r>
            <a:r>
              <a:rPr lang="en-US" sz="2200" dirty="0"/>
              <a:t> test="${</a:t>
            </a:r>
            <a:r>
              <a:rPr lang="en-US" sz="2200" dirty="0" err="1"/>
              <a:t>fn:contains</a:t>
            </a:r>
            <a:r>
              <a:rPr lang="en-US" sz="2200" dirty="0"/>
              <a:t>(String, '</a:t>
            </a:r>
            <a:r>
              <a:rPr lang="en-US" sz="2200" dirty="0" err="1"/>
              <a:t>javatpoint</a:t>
            </a:r>
            <a:r>
              <a:rPr lang="en-US" sz="2200" dirty="0"/>
              <a:t>')}"</a:t>
            </a:r>
            <a:r>
              <a:rPr lang="en-US" sz="2200" b="1" dirty="0"/>
              <a:t>&gt;</a:t>
            </a:r>
            <a:r>
              <a:rPr lang="en-US" sz="2200" dirty="0"/>
              <a:t>  </a:t>
            </a:r>
          </a:p>
          <a:p>
            <a:r>
              <a:rPr lang="en-US" sz="2200" dirty="0"/>
              <a:t>   </a:t>
            </a:r>
            <a:r>
              <a:rPr lang="en-US" sz="2200" b="1" dirty="0"/>
              <a:t>&lt;p&gt;</a:t>
            </a:r>
            <a:r>
              <a:rPr lang="en-US" sz="2200" dirty="0"/>
              <a:t>Found </a:t>
            </a:r>
            <a:r>
              <a:rPr lang="en-US" sz="2200" dirty="0" err="1"/>
              <a:t>javatpoint</a:t>
            </a:r>
            <a:r>
              <a:rPr lang="en-US" sz="2200" dirty="0"/>
              <a:t> string</a:t>
            </a:r>
            <a:r>
              <a:rPr lang="en-US" sz="2200" b="1" dirty="0"/>
              <a:t>&lt;p&gt;</a:t>
            </a:r>
            <a:r>
              <a:rPr lang="en-US" sz="2200" dirty="0"/>
              <a:t>  </a:t>
            </a:r>
          </a:p>
          <a:p>
            <a:r>
              <a:rPr lang="en-US" sz="2200" b="1" dirty="0"/>
              <a:t>&lt;/</a:t>
            </a:r>
            <a:r>
              <a:rPr lang="en-US" sz="2200" b="1" dirty="0" err="1"/>
              <a:t>c:if</a:t>
            </a:r>
            <a:r>
              <a:rPr lang="en-US" sz="2200" b="1" dirty="0"/>
              <a:t>&gt;</a:t>
            </a:r>
            <a:r>
              <a:rPr lang="en-US" sz="2200" dirty="0"/>
              <a:t>  </a:t>
            </a:r>
          </a:p>
          <a:p>
            <a:r>
              <a:rPr lang="en-US" sz="2200" dirty="0"/>
              <a:t> </a:t>
            </a:r>
          </a:p>
          <a:p>
            <a:pPr algn="just"/>
            <a:endParaRPr lang="en-US" sz="2200" b="1" dirty="0">
              <a:solidFill>
                <a:srgbClr val="006699"/>
              </a:solidFill>
              <a:latin typeface="verdana" panose="020B0604030504040204" pitchFamily="34" charset="0"/>
            </a:endParaRPr>
          </a:p>
          <a:p>
            <a:pPr algn="just"/>
            <a:r>
              <a:rPr lang="en-US" sz="2200" b="1" dirty="0">
                <a:latin typeface="verdana" panose="020B0604030504040204" pitchFamily="34" charset="0"/>
              </a:rPr>
              <a:t>&lt;</a:t>
            </a:r>
            <a:r>
              <a:rPr lang="en-US" sz="2200" b="1" dirty="0" err="1">
                <a:latin typeface="verdana" panose="020B0604030504040204" pitchFamily="34" charset="0"/>
              </a:rPr>
              <a:t>c:set</a:t>
            </a:r>
            <a:r>
              <a:rPr lang="en-US" sz="2200" dirty="0">
                <a:latin typeface="verdana" panose="020B0604030504040204" pitchFamily="34" charset="0"/>
              </a:rPr>
              <a:t> </a:t>
            </a:r>
            <a:r>
              <a:rPr lang="en-US" sz="2200" dirty="0" err="1">
                <a:latin typeface="verdana" panose="020B0604030504040204" pitchFamily="34" charset="0"/>
              </a:rPr>
              <a:t>var</a:t>
            </a:r>
            <a:r>
              <a:rPr lang="en-US" sz="2200" dirty="0">
                <a:latin typeface="verdana" panose="020B0604030504040204" pitchFamily="34" charset="0"/>
              </a:rPr>
              <a:t>="string1" value="It is first String."</a:t>
            </a:r>
            <a:r>
              <a:rPr lang="en-US" sz="2200" b="1" dirty="0">
                <a:latin typeface="verdana" panose="020B0604030504040204" pitchFamily="34" charset="0"/>
              </a:rPr>
              <a:t>/&gt;</a:t>
            </a:r>
            <a:r>
              <a:rPr lang="en-US" sz="2200" dirty="0">
                <a:latin typeface="verdana" panose="020B0604030504040204" pitchFamily="34" charset="0"/>
              </a:rPr>
              <a:t>  </a:t>
            </a:r>
          </a:p>
          <a:p>
            <a:pPr algn="just"/>
            <a:r>
              <a:rPr lang="en-US" sz="2200" dirty="0">
                <a:latin typeface="verdana" panose="020B0604030504040204" pitchFamily="34" charset="0"/>
              </a:rPr>
              <a:t> </a:t>
            </a:r>
          </a:p>
          <a:p>
            <a:pPr algn="just"/>
            <a:r>
              <a:rPr lang="en-US" sz="2200" b="1" dirty="0">
                <a:latin typeface="verdana" panose="020B0604030504040204" pitchFamily="34" charset="0"/>
              </a:rPr>
              <a:t>&lt;p&gt;</a:t>
            </a:r>
            <a:r>
              <a:rPr lang="en-US" sz="2200" dirty="0">
                <a:latin typeface="verdana" panose="020B0604030504040204" pitchFamily="34" charset="0"/>
              </a:rPr>
              <a:t>Index-1 : ${</a:t>
            </a:r>
            <a:r>
              <a:rPr lang="en-US" sz="2200" dirty="0" err="1">
                <a:latin typeface="verdana" panose="020B0604030504040204" pitchFamily="34" charset="0"/>
              </a:rPr>
              <a:t>fn:indexOf</a:t>
            </a:r>
            <a:r>
              <a:rPr lang="en-US" sz="2200" dirty="0">
                <a:latin typeface="verdana" panose="020B0604030504040204" pitchFamily="34" charset="0"/>
              </a:rPr>
              <a:t>(string1, "first")}</a:t>
            </a:r>
            <a:r>
              <a:rPr lang="en-US" sz="2200" b="1" dirty="0">
                <a:latin typeface="verdana" panose="020B0604030504040204" pitchFamily="34" charset="0"/>
              </a:rPr>
              <a:t>&lt;/p&gt;</a:t>
            </a:r>
            <a:r>
              <a:rPr lang="en-US" sz="2200" dirty="0">
                <a:solidFill>
                  <a:srgbClr val="000000"/>
                </a:solidFill>
                <a:latin typeface="verdana" panose="020B0604030504040204" pitchFamily="34" charset="0"/>
              </a:rPr>
              <a:t> </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6041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45B8-FBBE-4F77-8FA4-983750AD1715}"/>
              </a:ext>
            </a:extLst>
          </p:cNvPr>
          <p:cNvSpPr>
            <a:spLocks noGrp="1"/>
          </p:cNvSpPr>
          <p:nvPr>
            <p:ph type="title"/>
          </p:nvPr>
        </p:nvSpPr>
        <p:spPr/>
        <p:txBody>
          <a:bodyPr>
            <a:normAutofit/>
          </a:bodyPr>
          <a:lstStyle/>
          <a:p>
            <a:r>
              <a:rPr lang="en-US" b="1" dirty="0"/>
              <a:t>Servlets Architecture</a:t>
            </a:r>
            <a:endParaRPr lang="en-US" dirty="0"/>
          </a:p>
        </p:txBody>
      </p:sp>
      <p:pic>
        <p:nvPicPr>
          <p:cNvPr id="4" name="Content Placeholder 3" descr="Servlets Architecture">
            <a:extLst>
              <a:ext uri="{FF2B5EF4-FFF2-40B4-BE49-F238E27FC236}">
                <a16:creationId xmlns:a16="http://schemas.microsoft.com/office/drawing/2014/main" id="{21AEC20E-90C6-4329-A260-6FC5BFA0C8D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0287" y="1661351"/>
            <a:ext cx="8243887" cy="4425124"/>
          </a:xfrm>
          <a:prstGeom prst="rect">
            <a:avLst/>
          </a:prstGeom>
          <a:noFill/>
          <a:ln>
            <a:noFill/>
          </a:ln>
        </p:spPr>
      </p:pic>
    </p:spTree>
    <p:extLst>
      <p:ext uri="{BB962C8B-B14F-4D97-AF65-F5344CB8AC3E}">
        <p14:creationId xmlns:p14="http://schemas.microsoft.com/office/powerpoint/2010/main" val="199842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CC9-A501-4776-B83A-891CC06ACE63}"/>
              </a:ext>
            </a:extLst>
          </p:cNvPr>
          <p:cNvSpPr>
            <a:spLocks noGrp="1"/>
          </p:cNvSpPr>
          <p:nvPr>
            <p:ph type="title"/>
          </p:nvPr>
        </p:nvSpPr>
        <p:spPr>
          <a:xfrm>
            <a:off x="1451579" y="804519"/>
            <a:ext cx="9603275" cy="856831"/>
          </a:xfrm>
        </p:spPr>
        <p:txBody>
          <a:bodyPr>
            <a:normAutofit/>
          </a:bodyPr>
          <a:lstStyle/>
          <a:p>
            <a:r>
              <a:rPr lang="en-US" b="1" dirty="0"/>
              <a:t>Servlets - Life Cycle</a:t>
            </a:r>
            <a:endParaRPr lang="en-US" dirty="0"/>
          </a:p>
        </p:txBody>
      </p:sp>
      <p:sp>
        <p:nvSpPr>
          <p:cNvPr id="3" name="Content Placeholder 2">
            <a:extLst>
              <a:ext uri="{FF2B5EF4-FFF2-40B4-BE49-F238E27FC236}">
                <a16:creationId xmlns:a16="http://schemas.microsoft.com/office/drawing/2014/main" id="{FC98681B-3CE2-4CDD-B582-B780F4612BB7}"/>
              </a:ext>
            </a:extLst>
          </p:cNvPr>
          <p:cNvSpPr>
            <a:spLocks noGrp="1"/>
          </p:cNvSpPr>
          <p:nvPr>
            <p:ph idx="1"/>
          </p:nvPr>
        </p:nvSpPr>
        <p:spPr>
          <a:xfrm>
            <a:off x="1451579" y="1661350"/>
            <a:ext cx="9603275" cy="4514162"/>
          </a:xfrm>
        </p:spPr>
        <p:txBody>
          <a:bodyPr>
            <a:noAutofit/>
          </a:bodyPr>
          <a:lstStyle/>
          <a:p>
            <a:r>
              <a:rPr lang="en-US" sz="2200" dirty="0"/>
              <a:t>A servlet life cycle can be defined as the entire process from its creation till the destruction. </a:t>
            </a:r>
          </a:p>
          <a:p>
            <a:pPr marL="514350" indent="-514350">
              <a:buFont typeface="+mj-lt"/>
              <a:buAutoNum type="romanUcPeriod"/>
            </a:pPr>
            <a:r>
              <a:rPr lang="en-US" sz="2200" b="1" dirty="0" err="1"/>
              <a:t>init</a:t>
            </a:r>
            <a:r>
              <a:rPr lang="en-US" sz="2200" b="1" dirty="0"/>
              <a:t>()</a:t>
            </a:r>
          </a:p>
          <a:p>
            <a:pPr marL="514350" indent="-514350">
              <a:buFont typeface="+mj-lt"/>
              <a:buAutoNum type="romanUcPeriod"/>
            </a:pPr>
            <a:r>
              <a:rPr lang="en-US" sz="2200" b="1" dirty="0"/>
              <a:t>service()</a:t>
            </a:r>
          </a:p>
          <a:p>
            <a:pPr marL="514350" indent="-514350">
              <a:buFont typeface="+mj-lt"/>
              <a:buAutoNum type="romanUcPeriod"/>
            </a:pPr>
            <a:r>
              <a:rPr lang="en-US" sz="2200" b="1" dirty="0"/>
              <a:t>destroy() </a:t>
            </a:r>
          </a:p>
          <a:p>
            <a:pPr marL="0" indent="0">
              <a:buNone/>
            </a:pPr>
            <a:r>
              <a:rPr lang="en-US" sz="2200" b="1" dirty="0"/>
              <a:t>The </a:t>
            </a:r>
            <a:r>
              <a:rPr lang="en-US" sz="2200" b="1" dirty="0" err="1"/>
              <a:t>init</a:t>
            </a:r>
            <a:r>
              <a:rPr lang="en-US" sz="2200" b="1" dirty="0"/>
              <a:t>() method :</a:t>
            </a:r>
            <a:endParaRPr lang="en-US" sz="2200" dirty="0"/>
          </a:p>
          <a:p>
            <a:r>
              <a:rPr lang="en-US" sz="2200" dirty="0"/>
              <a:t>The </a:t>
            </a:r>
            <a:r>
              <a:rPr lang="en-US" sz="2200" dirty="0" err="1"/>
              <a:t>init</a:t>
            </a:r>
            <a:r>
              <a:rPr lang="en-US" sz="2200" dirty="0"/>
              <a:t> method is designed to be called only once. It is called when the servlet is first created, and not called again for each user request. So, it is used for one-time initializations, just as with the </a:t>
            </a:r>
            <a:r>
              <a:rPr lang="en-US" sz="2200" dirty="0" err="1"/>
              <a:t>init</a:t>
            </a:r>
            <a:r>
              <a:rPr lang="en-US" sz="2200" dirty="0"/>
              <a:t> method of applets.</a:t>
            </a:r>
          </a:p>
          <a:p>
            <a:pPr marL="0" indent="0">
              <a:buNone/>
            </a:pPr>
            <a:endParaRPr lang="en-US" sz="2200" b="1" dirty="0"/>
          </a:p>
          <a:p>
            <a:pPr marL="0" indent="0">
              <a:buNone/>
            </a:pPr>
            <a:endParaRPr lang="en-US" sz="2200" b="1" dirty="0"/>
          </a:p>
        </p:txBody>
      </p:sp>
    </p:spTree>
    <p:extLst>
      <p:ext uri="{BB962C8B-B14F-4D97-AF65-F5344CB8AC3E}">
        <p14:creationId xmlns:p14="http://schemas.microsoft.com/office/powerpoint/2010/main" val="352877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E63D-C7A4-4966-9833-091A60EDA9D5}"/>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a16="http://schemas.microsoft.com/office/drawing/2014/main" id="{B6E2F832-B06B-4F1B-9D6D-2F23690D7DAC}"/>
              </a:ext>
            </a:extLst>
          </p:cNvPr>
          <p:cNvSpPr>
            <a:spLocks noGrp="1"/>
          </p:cNvSpPr>
          <p:nvPr>
            <p:ph idx="1"/>
          </p:nvPr>
        </p:nvSpPr>
        <p:spPr>
          <a:xfrm>
            <a:off x="1451579" y="1661350"/>
            <a:ext cx="9603275" cy="4421398"/>
          </a:xfrm>
        </p:spPr>
        <p:txBody>
          <a:bodyPr>
            <a:normAutofit/>
          </a:bodyPr>
          <a:lstStyle/>
          <a:p>
            <a:r>
              <a:rPr lang="en-US" sz="2200" dirty="0"/>
              <a:t>The servlet is normally created when a user first invokes a URL corresponding to the servlet</a:t>
            </a:r>
          </a:p>
          <a:p>
            <a:r>
              <a:rPr lang="en-US" sz="2200" dirty="0"/>
              <a:t>The </a:t>
            </a:r>
            <a:r>
              <a:rPr lang="en-US" sz="2200" dirty="0" err="1"/>
              <a:t>init</a:t>
            </a:r>
            <a:r>
              <a:rPr lang="en-US" sz="2200" dirty="0"/>
              <a:t>() method simply creates or loads some data that will be used throughout the life of the servlet.</a:t>
            </a:r>
          </a:p>
          <a:p>
            <a:r>
              <a:rPr lang="en-US" sz="2200" dirty="0"/>
              <a:t>The </a:t>
            </a:r>
            <a:r>
              <a:rPr lang="en-US" sz="2200" dirty="0" err="1"/>
              <a:t>init</a:t>
            </a:r>
            <a:r>
              <a:rPr lang="en-US" sz="2200" dirty="0"/>
              <a:t> method definition looks like this:</a:t>
            </a:r>
          </a:p>
          <a:p>
            <a:r>
              <a:rPr lang="en-US" sz="2200" dirty="0"/>
              <a:t>public void </a:t>
            </a:r>
            <a:r>
              <a:rPr lang="en-US" sz="2200" dirty="0" err="1"/>
              <a:t>init</a:t>
            </a:r>
            <a:r>
              <a:rPr lang="en-US" sz="2200" dirty="0"/>
              <a:t>() throws </a:t>
            </a:r>
            <a:r>
              <a:rPr lang="en-US" sz="2200" dirty="0" err="1"/>
              <a:t>ServletException</a:t>
            </a:r>
            <a:r>
              <a:rPr lang="en-US" sz="2200" dirty="0"/>
              <a:t> </a:t>
            </a:r>
          </a:p>
          <a:p>
            <a:r>
              <a:rPr lang="en-US" sz="2200" dirty="0"/>
              <a:t>{  // Initialization code...}</a:t>
            </a:r>
          </a:p>
          <a:p>
            <a:pPr marL="0" indent="0">
              <a:buNone/>
            </a:pPr>
            <a:endParaRPr lang="en-US" sz="2200" dirty="0"/>
          </a:p>
        </p:txBody>
      </p:sp>
    </p:spTree>
    <p:extLst>
      <p:ext uri="{BB962C8B-B14F-4D97-AF65-F5344CB8AC3E}">
        <p14:creationId xmlns:p14="http://schemas.microsoft.com/office/powerpoint/2010/main" val="308624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10C5-E46C-4FC7-9075-45EA74D7BAFA}"/>
              </a:ext>
            </a:extLst>
          </p:cNvPr>
          <p:cNvSpPr>
            <a:spLocks noGrp="1"/>
          </p:cNvSpPr>
          <p:nvPr>
            <p:ph type="title"/>
          </p:nvPr>
        </p:nvSpPr>
        <p:spPr/>
        <p:txBody>
          <a:bodyPr/>
          <a:lstStyle/>
          <a:p>
            <a:r>
              <a:rPr lang="en-US" b="1" dirty="0"/>
              <a:t>The service() method </a:t>
            </a:r>
            <a:endParaRPr lang="en-US" dirty="0"/>
          </a:p>
        </p:txBody>
      </p:sp>
      <p:sp>
        <p:nvSpPr>
          <p:cNvPr id="3" name="Content Placeholder 2">
            <a:extLst>
              <a:ext uri="{FF2B5EF4-FFF2-40B4-BE49-F238E27FC236}">
                <a16:creationId xmlns:a16="http://schemas.microsoft.com/office/drawing/2014/main" id="{580974CA-261F-462E-8B0F-052F17A2916C}"/>
              </a:ext>
            </a:extLst>
          </p:cNvPr>
          <p:cNvSpPr>
            <a:spLocks noGrp="1"/>
          </p:cNvSpPr>
          <p:nvPr>
            <p:ph idx="1"/>
          </p:nvPr>
        </p:nvSpPr>
        <p:spPr>
          <a:xfrm>
            <a:off x="1451579" y="1661350"/>
            <a:ext cx="9603275" cy="4461154"/>
          </a:xfrm>
        </p:spPr>
        <p:txBody>
          <a:bodyPr>
            <a:normAutofit/>
          </a:bodyPr>
          <a:lstStyle/>
          <a:p>
            <a:r>
              <a:rPr lang="en-US" sz="2200" dirty="0"/>
              <a:t>The service() method is the main method to perform the actual task. </a:t>
            </a:r>
          </a:p>
          <a:p>
            <a:r>
              <a:rPr lang="en-US" sz="2200" dirty="0"/>
              <a:t>The servlet container (i.e. web server) calls the service() method to handle requests coming from the client( browsers) and to write the formatted response back to the client.</a:t>
            </a:r>
          </a:p>
          <a:p>
            <a:r>
              <a:rPr lang="en-US" sz="2200" dirty="0"/>
              <a:t>Each time the server receives a request for a servlet, the server produce a new thread and calls service. </a:t>
            </a:r>
          </a:p>
          <a:p>
            <a:r>
              <a:rPr lang="en-US" sz="2200" dirty="0"/>
              <a:t>The service() method checks the HTTP request type (GET, POST, PUT, DELETE, etc.) and calls </a:t>
            </a:r>
            <a:r>
              <a:rPr lang="en-US" sz="2200" dirty="0" err="1"/>
              <a:t>doGet</a:t>
            </a:r>
            <a:r>
              <a:rPr lang="en-US" sz="2200" dirty="0"/>
              <a:t>, </a:t>
            </a:r>
            <a:r>
              <a:rPr lang="en-US" sz="2200" dirty="0" err="1"/>
              <a:t>doPost</a:t>
            </a:r>
            <a:r>
              <a:rPr lang="en-US" sz="2200" dirty="0"/>
              <a:t>, </a:t>
            </a:r>
            <a:r>
              <a:rPr lang="en-US" sz="2200" dirty="0" err="1"/>
              <a:t>doPut</a:t>
            </a:r>
            <a:r>
              <a:rPr lang="en-US" sz="2200" dirty="0"/>
              <a:t>, </a:t>
            </a:r>
            <a:r>
              <a:rPr lang="en-US" sz="2200" dirty="0" err="1"/>
              <a:t>doDelete</a:t>
            </a:r>
            <a:r>
              <a:rPr lang="en-US" sz="2200" dirty="0"/>
              <a:t>, etc.</a:t>
            </a:r>
          </a:p>
          <a:p>
            <a:endParaRPr lang="en-US" sz="2200" dirty="0"/>
          </a:p>
        </p:txBody>
      </p:sp>
    </p:spTree>
    <p:extLst>
      <p:ext uri="{BB962C8B-B14F-4D97-AF65-F5344CB8AC3E}">
        <p14:creationId xmlns:p14="http://schemas.microsoft.com/office/powerpoint/2010/main" val="206573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DB5B-D739-4033-9E3A-176AF27BFD82}"/>
              </a:ext>
            </a:extLst>
          </p:cNvPr>
          <p:cNvSpPr>
            <a:spLocks noGrp="1"/>
          </p:cNvSpPr>
          <p:nvPr>
            <p:ph type="title"/>
          </p:nvPr>
        </p:nvSpPr>
        <p:spPr>
          <a:xfrm>
            <a:off x="1451579" y="675861"/>
            <a:ext cx="9603275" cy="985489"/>
          </a:xfrm>
        </p:spPr>
        <p:txBody>
          <a:bodyPr>
            <a:normAutofit/>
          </a:bodyPr>
          <a:lstStyle/>
          <a:p>
            <a:r>
              <a:rPr lang="en-US" b="1" dirty="0" err="1"/>
              <a:t>Contd</a:t>
            </a:r>
            <a:r>
              <a:rPr lang="en-US" b="1" dirty="0"/>
              <a:t>…</a:t>
            </a:r>
            <a:endParaRPr lang="en-US" dirty="0"/>
          </a:p>
        </p:txBody>
      </p:sp>
      <p:sp>
        <p:nvSpPr>
          <p:cNvPr id="3" name="Content Placeholder 2">
            <a:extLst>
              <a:ext uri="{FF2B5EF4-FFF2-40B4-BE49-F238E27FC236}">
                <a16:creationId xmlns:a16="http://schemas.microsoft.com/office/drawing/2014/main" id="{D6E0000B-2129-4D62-9C1B-C7AA3F1F5772}"/>
              </a:ext>
            </a:extLst>
          </p:cNvPr>
          <p:cNvSpPr>
            <a:spLocks noGrp="1"/>
          </p:cNvSpPr>
          <p:nvPr>
            <p:ph idx="1"/>
          </p:nvPr>
        </p:nvSpPr>
        <p:spPr>
          <a:xfrm>
            <a:off x="1451579" y="1661350"/>
            <a:ext cx="9603275" cy="4394893"/>
          </a:xfrm>
        </p:spPr>
        <p:txBody>
          <a:bodyPr>
            <a:normAutofit/>
          </a:bodyPr>
          <a:lstStyle/>
          <a:p>
            <a:pPr marL="0" indent="0">
              <a:buNone/>
            </a:pPr>
            <a:r>
              <a:rPr lang="en-US" dirty="0"/>
              <a:t>Here is the signature of this method:</a:t>
            </a:r>
          </a:p>
          <a:p>
            <a:pPr marL="0" indent="0">
              <a:buNone/>
            </a:pPr>
            <a:r>
              <a:rPr lang="en-US" dirty="0"/>
              <a:t>public void service(</a:t>
            </a:r>
            <a:r>
              <a:rPr lang="en-US" dirty="0" err="1"/>
              <a:t>ServletRequest</a:t>
            </a:r>
            <a:r>
              <a:rPr lang="en-US" dirty="0"/>
              <a:t> request, </a:t>
            </a:r>
          </a:p>
          <a:p>
            <a:pPr marL="0" indent="0">
              <a:buNone/>
            </a:pPr>
            <a:r>
              <a:rPr lang="en-US" dirty="0"/>
              <a:t>                   </a:t>
            </a:r>
            <a:r>
              <a:rPr lang="en-US" dirty="0" err="1"/>
              <a:t>ServletResponse</a:t>
            </a:r>
            <a:r>
              <a:rPr lang="en-US" dirty="0"/>
              <a:t> response) </a:t>
            </a:r>
          </a:p>
          <a:p>
            <a:pPr marL="0" indent="0">
              <a:buNone/>
            </a:pPr>
            <a:r>
              <a:rPr lang="en-US" dirty="0"/>
              <a:t>      throws </a:t>
            </a:r>
            <a:r>
              <a:rPr lang="en-US" dirty="0" err="1"/>
              <a:t>ServletException</a:t>
            </a:r>
            <a:r>
              <a:rPr lang="en-US" dirty="0"/>
              <a:t>, </a:t>
            </a:r>
            <a:r>
              <a:rPr lang="en-US" dirty="0" err="1"/>
              <a:t>IOException</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9819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2858-EF82-4A53-BE92-BAE3222492E2}"/>
              </a:ext>
            </a:extLst>
          </p:cNvPr>
          <p:cNvSpPr>
            <a:spLocks noGrp="1"/>
          </p:cNvSpPr>
          <p:nvPr>
            <p:ph type="title"/>
          </p:nvPr>
        </p:nvSpPr>
        <p:spPr/>
        <p:txBody>
          <a:bodyPr>
            <a:normAutofit/>
          </a:bodyPr>
          <a:lstStyle/>
          <a:p>
            <a:r>
              <a:rPr lang="en-US" b="1" dirty="0"/>
              <a:t>The destroy() method </a:t>
            </a:r>
            <a:endParaRPr lang="en-US" dirty="0"/>
          </a:p>
        </p:txBody>
      </p:sp>
      <p:sp>
        <p:nvSpPr>
          <p:cNvPr id="3" name="Content Placeholder 2">
            <a:extLst>
              <a:ext uri="{FF2B5EF4-FFF2-40B4-BE49-F238E27FC236}">
                <a16:creationId xmlns:a16="http://schemas.microsoft.com/office/drawing/2014/main" id="{60012C75-AE89-4EC2-B4DF-12E70551C40F}"/>
              </a:ext>
            </a:extLst>
          </p:cNvPr>
          <p:cNvSpPr>
            <a:spLocks noGrp="1"/>
          </p:cNvSpPr>
          <p:nvPr>
            <p:ph idx="1"/>
          </p:nvPr>
        </p:nvSpPr>
        <p:spPr>
          <a:xfrm>
            <a:off x="1451579" y="1661350"/>
            <a:ext cx="9603275" cy="4434650"/>
          </a:xfrm>
        </p:spPr>
        <p:txBody>
          <a:bodyPr>
            <a:noAutofit/>
          </a:bodyPr>
          <a:lstStyle/>
          <a:p>
            <a:r>
              <a:rPr lang="en-US" sz="2200" dirty="0"/>
              <a:t>The destroy() method is called only once at the end of the life cycle of a servlet. </a:t>
            </a:r>
          </a:p>
          <a:p>
            <a:r>
              <a:rPr lang="en-US" sz="2200" dirty="0"/>
              <a:t>This method gives your servlet a chance to close database connections, halt background threads, write cookie lists or hit counts to disk, and perform other such cleanup activities.</a:t>
            </a:r>
          </a:p>
          <a:p>
            <a:r>
              <a:rPr lang="en-US" sz="2200" dirty="0"/>
              <a:t>After the destroy() method is called, the servlet object is marked for garbage collection. The destroy method definition looks like </a:t>
            </a:r>
            <a:r>
              <a:rPr lang="en-US" sz="2200" dirty="0" err="1"/>
              <a:t>this:s</a:t>
            </a:r>
            <a:endParaRPr lang="en-US" sz="2200" dirty="0"/>
          </a:p>
          <a:p>
            <a:pPr marL="0" indent="0">
              <a:buNone/>
            </a:pPr>
            <a:r>
              <a:rPr lang="en-US" sz="2200" dirty="0"/>
              <a:t> public void destroy() </a:t>
            </a:r>
          </a:p>
          <a:p>
            <a:pPr marL="0" indent="0">
              <a:buNone/>
            </a:pPr>
            <a:r>
              <a:rPr lang="en-US" sz="2200" dirty="0"/>
              <a:t>{    // Finalization code...  }</a:t>
            </a:r>
          </a:p>
          <a:p>
            <a:pPr marL="0" indent="0">
              <a:buNone/>
            </a:pPr>
            <a:endParaRPr lang="en-US" sz="2200" dirty="0"/>
          </a:p>
        </p:txBody>
      </p:sp>
    </p:spTree>
    <p:extLst>
      <p:ext uri="{BB962C8B-B14F-4D97-AF65-F5344CB8AC3E}">
        <p14:creationId xmlns:p14="http://schemas.microsoft.com/office/powerpoint/2010/main" val="34168724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339</TotalTime>
  <Words>2495</Words>
  <Application>Microsoft Office PowerPoint</Application>
  <PresentationFormat>Widescreen</PresentationFormat>
  <Paragraphs>256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Gill Sans MT</vt:lpstr>
      <vt:lpstr>Times New Roman</vt:lpstr>
      <vt:lpstr>verdana</vt:lpstr>
      <vt:lpstr>Gallery</vt:lpstr>
      <vt:lpstr>JSP(Java Server Pages) </vt:lpstr>
      <vt:lpstr>Contd…</vt:lpstr>
      <vt:lpstr>Servlets</vt:lpstr>
      <vt:lpstr>Servlets Architecture</vt:lpstr>
      <vt:lpstr>Servlets - Life Cycle</vt:lpstr>
      <vt:lpstr>Contd…</vt:lpstr>
      <vt:lpstr>The service() method </vt:lpstr>
      <vt:lpstr>Contd…</vt:lpstr>
      <vt:lpstr>The destroy() method </vt:lpstr>
      <vt:lpstr>Architecture Diagram</vt:lpstr>
      <vt:lpstr>The servlet can be created by three ways: </vt:lpstr>
      <vt:lpstr>Servlet Deployment</vt:lpstr>
      <vt:lpstr>Web.xml</vt:lpstr>
      <vt:lpstr>PowerPoint Presentation</vt:lpstr>
      <vt:lpstr>HTTP requests Handling </vt:lpstr>
      <vt:lpstr>Handling HTTP GET Requests</vt:lpstr>
      <vt:lpstr>Handling HTTP POST Requests</vt:lpstr>
      <vt:lpstr>Session Management</vt:lpstr>
      <vt:lpstr>http request and response flow</vt:lpstr>
      <vt:lpstr>Session Tracking Techniques </vt:lpstr>
      <vt:lpstr>Cookies in Servlet</vt:lpstr>
      <vt:lpstr>2) Hidden Form Field</vt:lpstr>
      <vt:lpstr>3) URL rewriting </vt:lpstr>
      <vt:lpstr>4) HttpSession Interface</vt:lpstr>
      <vt:lpstr>JSP Life Cycle</vt:lpstr>
      <vt:lpstr>PowerPoint Presentation</vt:lpstr>
      <vt:lpstr>Java Server Pages Standard Tag Library (JSTL) </vt:lpstr>
      <vt:lpstr>PowerPoint Presentation</vt:lpstr>
      <vt:lpstr>Core tags: </vt:lpstr>
      <vt:lpstr>Formatting Tags: </vt:lpstr>
      <vt:lpstr>SQL Tags:</vt:lpstr>
      <vt:lpstr>PowerPoint Presentation</vt:lpstr>
      <vt:lpstr>XML tags: </vt:lpstr>
      <vt:lpstr>JSTL Functions: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193</cp:revision>
  <dcterms:created xsi:type="dcterms:W3CDTF">2017-08-20T16:04:30Z</dcterms:created>
  <dcterms:modified xsi:type="dcterms:W3CDTF">2017-09-07T16:11:41Z</dcterms:modified>
</cp:coreProperties>
</file>