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8" r:id="rId3"/>
    <p:sldId id="27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5" r:id="rId22"/>
    <p:sldId id="276" r:id="rId23"/>
    <p:sldId id="290" r:id="rId24"/>
    <p:sldId id="289"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75" d="100"/>
          <a:sy n="75"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638508"/>
            <a:ext cx="9603275" cy="811470"/>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452345"/>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47331" y="1559705"/>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9/10/2017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9/10/2017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32FF5D-DC46-45E8-80A7-B23AB610367B}"/>
              </a:ext>
            </a:extLst>
          </p:cNvPr>
          <p:cNvSpPr>
            <a:spLocks noGrp="1"/>
          </p:cNvSpPr>
          <p:nvPr>
            <p:ph type="title"/>
          </p:nvPr>
        </p:nvSpPr>
        <p:spPr>
          <a:xfrm>
            <a:off x="1451579" y="632241"/>
            <a:ext cx="9603275" cy="856831"/>
          </a:xfrm>
        </p:spPr>
        <p:txBody>
          <a:bodyPr>
            <a:normAutofit/>
          </a:bodyPr>
          <a:lstStyle/>
          <a:p>
            <a:r>
              <a:rPr lang="en-US" b="1" cap="none" dirty="0"/>
              <a:t>ODBC (Open Database Connectivity)</a:t>
            </a:r>
            <a:endParaRPr lang="en-US" cap="none" dirty="0"/>
          </a:p>
        </p:txBody>
      </p:sp>
      <p:sp>
        <p:nvSpPr>
          <p:cNvPr id="10" name="Content Placeholder 9">
            <a:extLst>
              <a:ext uri="{FF2B5EF4-FFF2-40B4-BE49-F238E27FC236}">
                <a16:creationId xmlns:a16="http://schemas.microsoft.com/office/drawing/2014/main" id="{0D4D263A-9268-40D8-851C-D786B3B7B49D}"/>
              </a:ext>
            </a:extLst>
          </p:cNvPr>
          <p:cNvSpPr>
            <a:spLocks noGrp="1"/>
          </p:cNvSpPr>
          <p:nvPr>
            <p:ph idx="1"/>
          </p:nvPr>
        </p:nvSpPr>
        <p:spPr>
          <a:xfrm>
            <a:off x="1451579" y="1489072"/>
            <a:ext cx="9603275" cy="4593676"/>
          </a:xfrm>
        </p:spPr>
        <p:txBody>
          <a:bodyPr>
            <a:normAutofit lnSpcReduction="10000"/>
          </a:bodyPr>
          <a:lstStyle/>
          <a:p>
            <a:r>
              <a:rPr lang="en-US" dirty="0"/>
              <a:t>ODBC is an interface to access database management systems (DBMS). </a:t>
            </a:r>
          </a:p>
          <a:p>
            <a:r>
              <a:rPr lang="en-US" dirty="0"/>
              <a:t>ODBC was developed by SQL Access Group in 1992 at a time there were no standard medium to communicate between a database and an application. </a:t>
            </a:r>
          </a:p>
          <a:p>
            <a:r>
              <a:rPr lang="en-US" dirty="0"/>
              <a:t>It does not depend on a specific programming language or a database system or an operating system. </a:t>
            </a:r>
          </a:p>
          <a:p>
            <a:r>
              <a:rPr lang="en-US" dirty="0"/>
              <a:t>Programmers can use ODBC interface to write applications that can query data from any database, regardless of the environment it is running on or the type of DBMS it uses.</a:t>
            </a:r>
          </a:p>
          <a:p>
            <a:r>
              <a:rPr lang="en-US" dirty="0"/>
              <a:t>ODBC is an open standard application programming interface (API) for accessing a database.</a:t>
            </a:r>
          </a:p>
          <a:p>
            <a:r>
              <a:rPr lang="en-US" dirty="0"/>
              <a:t>ODBC is an open interface which can be used by any application to communicate with any database system. ODBC is language independent.</a:t>
            </a:r>
          </a:p>
        </p:txBody>
      </p:sp>
    </p:spTree>
    <p:extLst>
      <p:ext uri="{BB962C8B-B14F-4D97-AF65-F5344CB8AC3E}">
        <p14:creationId xmlns:p14="http://schemas.microsoft.com/office/powerpoint/2010/main" val="35535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2858-EF82-4A53-BE92-BAE3222492E2}"/>
              </a:ext>
            </a:extLst>
          </p:cNvPr>
          <p:cNvSpPr>
            <a:spLocks noGrp="1"/>
          </p:cNvSpPr>
          <p:nvPr>
            <p:ph type="title"/>
          </p:nvPr>
        </p:nvSpPr>
        <p:spPr/>
        <p:txBody>
          <a:bodyPr>
            <a:normAutofit fontScale="90000"/>
          </a:bodyPr>
          <a:lstStyle/>
          <a:p>
            <a:r>
              <a:rPr lang="en-US" b="1" dirty="0"/>
              <a:t>5) Close the connection object</a:t>
            </a:r>
            <a:br>
              <a:rPr lang="en-US" dirty="0"/>
            </a:br>
            <a:endParaRPr lang="en-US" dirty="0"/>
          </a:p>
        </p:txBody>
      </p:sp>
      <p:sp>
        <p:nvSpPr>
          <p:cNvPr id="3" name="Content Placeholder 2">
            <a:extLst>
              <a:ext uri="{FF2B5EF4-FFF2-40B4-BE49-F238E27FC236}">
                <a16:creationId xmlns:a16="http://schemas.microsoft.com/office/drawing/2014/main" id="{60012C75-AE89-4EC2-B4DF-12E70551C40F}"/>
              </a:ext>
            </a:extLst>
          </p:cNvPr>
          <p:cNvSpPr>
            <a:spLocks noGrp="1"/>
          </p:cNvSpPr>
          <p:nvPr>
            <p:ph idx="1"/>
          </p:nvPr>
        </p:nvSpPr>
        <p:spPr>
          <a:xfrm>
            <a:off x="1451579" y="1449978"/>
            <a:ext cx="9603275" cy="4646022"/>
          </a:xfrm>
        </p:spPr>
        <p:txBody>
          <a:bodyPr>
            <a:noAutofit/>
          </a:bodyPr>
          <a:lstStyle/>
          <a:p>
            <a:r>
              <a:rPr lang="en-US" sz="2200" dirty="0"/>
              <a:t>By closing connection object statement and </a:t>
            </a:r>
            <a:r>
              <a:rPr lang="en-US" sz="2200" dirty="0" err="1"/>
              <a:t>ResultSet</a:t>
            </a:r>
            <a:r>
              <a:rPr lang="en-US" sz="2200" dirty="0"/>
              <a:t> will be closed automatically. The close() method of Connection interface is used to close the connection.</a:t>
            </a:r>
          </a:p>
          <a:p>
            <a:r>
              <a:rPr lang="en-US" sz="2200" b="1" dirty="0"/>
              <a:t>Syntax of close() method</a:t>
            </a:r>
            <a:endParaRPr lang="en-US" sz="2200" dirty="0"/>
          </a:p>
          <a:p>
            <a:r>
              <a:rPr lang="en-US" sz="2200" dirty="0"/>
              <a:t>public void close()throws </a:t>
            </a:r>
            <a:r>
              <a:rPr lang="en-US" sz="2200" dirty="0" err="1"/>
              <a:t>SQLException</a:t>
            </a:r>
            <a:r>
              <a:rPr lang="en-US" sz="2200" dirty="0"/>
              <a:t>  </a:t>
            </a:r>
          </a:p>
          <a:p>
            <a:r>
              <a:rPr lang="en-US" sz="2200" b="1" dirty="0"/>
              <a:t>Example to close connection</a:t>
            </a:r>
            <a:endParaRPr lang="en-US" sz="2200" dirty="0"/>
          </a:p>
          <a:p>
            <a:r>
              <a:rPr lang="en-US" sz="2200" dirty="0" err="1"/>
              <a:t>con.close</a:t>
            </a:r>
            <a:r>
              <a:rPr lang="en-US" sz="2200" dirty="0"/>
              <a:t>();    </a:t>
            </a:r>
          </a:p>
          <a:p>
            <a:pPr marL="0" indent="0">
              <a:buNone/>
            </a:pPr>
            <a:endParaRPr lang="en-US" sz="2200" dirty="0"/>
          </a:p>
        </p:txBody>
      </p:sp>
    </p:spTree>
    <p:extLst>
      <p:ext uri="{BB962C8B-B14F-4D97-AF65-F5344CB8AC3E}">
        <p14:creationId xmlns:p14="http://schemas.microsoft.com/office/powerpoint/2010/main" val="341687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2C77-C488-4398-AC49-2620F819337D}"/>
              </a:ext>
            </a:extLst>
          </p:cNvPr>
          <p:cNvSpPr>
            <a:spLocks noGrp="1"/>
          </p:cNvSpPr>
          <p:nvPr>
            <p:ph type="title"/>
          </p:nvPr>
        </p:nvSpPr>
        <p:spPr>
          <a:xfrm>
            <a:off x="1574672" y="628672"/>
            <a:ext cx="9603275" cy="856831"/>
          </a:xfrm>
        </p:spPr>
        <p:txBody>
          <a:bodyPr>
            <a:normAutofit fontScale="90000"/>
          </a:bodyPr>
          <a:lstStyle/>
          <a:p>
            <a:r>
              <a:rPr lang="en-US" b="1" dirty="0"/>
              <a:t>Example to connect to the Oracle database</a:t>
            </a:r>
            <a:endParaRPr lang="en-US" dirty="0"/>
          </a:p>
        </p:txBody>
      </p:sp>
      <p:sp>
        <p:nvSpPr>
          <p:cNvPr id="5" name="Content Placeholder 4">
            <a:extLst>
              <a:ext uri="{FF2B5EF4-FFF2-40B4-BE49-F238E27FC236}">
                <a16:creationId xmlns:a16="http://schemas.microsoft.com/office/drawing/2014/main" id="{40A595E4-38FD-45F6-953A-F46CCF4E82BE}"/>
              </a:ext>
            </a:extLst>
          </p:cNvPr>
          <p:cNvSpPr>
            <a:spLocks noGrp="1"/>
          </p:cNvSpPr>
          <p:nvPr>
            <p:ph idx="1"/>
          </p:nvPr>
        </p:nvSpPr>
        <p:spPr>
          <a:xfrm>
            <a:off x="1451579" y="1485504"/>
            <a:ext cx="9603275" cy="4610496"/>
          </a:xfrm>
        </p:spPr>
        <p:txBody>
          <a:bodyPr>
            <a:normAutofit lnSpcReduction="10000"/>
          </a:bodyPr>
          <a:lstStyle/>
          <a:p>
            <a:r>
              <a:rPr lang="en-US" dirty="0"/>
              <a:t>To connect oracle database in java application, we need to follow 5 steps to perform database connectivity. In this example we are using Oracle10g as the database. So we need to know following information for the oracle database:</a:t>
            </a:r>
          </a:p>
          <a:p>
            <a:pPr lvl="0"/>
            <a:r>
              <a:rPr lang="en-US" b="1" dirty="0"/>
              <a:t>Driver class:</a:t>
            </a:r>
            <a:r>
              <a:rPr lang="en-US" dirty="0"/>
              <a:t> The driver class for the oracle database is </a:t>
            </a:r>
            <a:r>
              <a:rPr lang="en-US" dirty="0" err="1"/>
              <a:t>oracle.jdbc.driver.OracleDriver</a:t>
            </a:r>
            <a:r>
              <a:rPr lang="en-US" dirty="0"/>
              <a:t>.</a:t>
            </a:r>
          </a:p>
          <a:p>
            <a:pPr lvl="0"/>
            <a:r>
              <a:rPr lang="en-US" b="1" dirty="0"/>
              <a:t>Connection URL:</a:t>
            </a:r>
            <a:r>
              <a:rPr lang="en-US" dirty="0"/>
              <a:t> The connection URL for the oracle10G database is </a:t>
            </a:r>
            <a:r>
              <a:rPr lang="en-US" dirty="0" err="1"/>
              <a:t>jdbc:oracle:thin</a:t>
            </a:r>
            <a:r>
              <a:rPr lang="en-US" dirty="0"/>
              <a:t>:@localhost:1521:xe where </a:t>
            </a:r>
            <a:r>
              <a:rPr lang="en-US" dirty="0" err="1"/>
              <a:t>jdbc</a:t>
            </a:r>
            <a:r>
              <a:rPr lang="en-US" dirty="0"/>
              <a:t> is the API, oracle is the database, thin is the driver, localhost is the server name on which oracle is running, we may also use IP address, 1521 is the port number and XE is the Oracle service name. You may get all these </a:t>
            </a:r>
            <a:r>
              <a:rPr lang="en-US" dirty="0" err="1"/>
              <a:t>informations</a:t>
            </a:r>
            <a:r>
              <a:rPr lang="en-US" dirty="0"/>
              <a:t> from the </a:t>
            </a:r>
            <a:r>
              <a:rPr lang="en-US" dirty="0" err="1"/>
              <a:t>tnsnames.ora</a:t>
            </a:r>
            <a:r>
              <a:rPr lang="en-US" dirty="0"/>
              <a:t> file.</a:t>
            </a:r>
          </a:p>
          <a:p>
            <a:pPr lvl="0"/>
            <a:r>
              <a:rPr lang="en-US" b="1" dirty="0"/>
              <a:t>Username:</a:t>
            </a:r>
            <a:r>
              <a:rPr lang="en-US" dirty="0"/>
              <a:t> The default username for the oracle database is system.</a:t>
            </a:r>
          </a:p>
          <a:p>
            <a:pPr lvl="0"/>
            <a:r>
              <a:rPr lang="en-US" b="1" dirty="0"/>
              <a:t>Password:</a:t>
            </a:r>
            <a:r>
              <a:rPr lang="en-US" dirty="0"/>
              <a:t> Password is given by the user at the time of installing the oracle database.</a:t>
            </a:r>
          </a:p>
          <a:p>
            <a:endParaRPr lang="en-US" dirty="0"/>
          </a:p>
        </p:txBody>
      </p:sp>
    </p:spTree>
    <p:extLst>
      <p:ext uri="{BB962C8B-B14F-4D97-AF65-F5344CB8AC3E}">
        <p14:creationId xmlns:p14="http://schemas.microsoft.com/office/powerpoint/2010/main" val="189894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35B2-FA9F-487E-8F4B-4D89D03751B2}"/>
              </a:ext>
            </a:extLst>
          </p:cNvPr>
          <p:cNvSpPr>
            <a:spLocks noGrp="1"/>
          </p:cNvSpPr>
          <p:nvPr>
            <p:ph type="title"/>
          </p:nvPr>
        </p:nvSpPr>
        <p:spPr/>
        <p:txBody>
          <a:bodyPr>
            <a:normAutofit fontScale="90000"/>
          </a:bodyPr>
          <a:lstStyle/>
          <a:p>
            <a:r>
              <a:rPr lang="en-US" cap="none" dirty="0"/>
              <a:t>Create  Table In Oracle Database.</a:t>
            </a:r>
            <a:br>
              <a:rPr lang="en-US" cap="none" dirty="0"/>
            </a:br>
            <a:endParaRPr lang="en-US" cap="none" dirty="0"/>
          </a:p>
        </p:txBody>
      </p:sp>
      <p:sp>
        <p:nvSpPr>
          <p:cNvPr id="3" name="Content Placeholder 2">
            <a:extLst>
              <a:ext uri="{FF2B5EF4-FFF2-40B4-BE49-F238E27FC236}">
                <a16:creationId xmlns:a16="http://schemas.microsoft.com/office/drawing/2014/main" id="{793C88D3-BB2F-48F5-954D-6EF7D836518B}"/>
              </a:ext>
            </a:extLst>
          </p:cNvPr>
          <p:cNvSpPr>
            <a:spLocks noGrp="1"/>
          </p:cNvSpPr>
          <p:nvPr>
            <p:ph idx="1"/>
          </p:nvPr>
        </p:nvSpPr>
        <p:spPr>
          <a:xfrm>
            <a:off x="1451579" y="1449978"/>
            <a:ext cx="9603275" cy="4672526"/>
          </a:xfrm>
        </p:spPr>
        <p:txBody>
          <a:bodyPr>
            <a:normAutofit/>
          </a:bodyPr>
          <a:lstStyle/>
          <a:p>
            <a:r>
              <a:rPr lang="en-US" dirty="0"/>
              <a:t>create table </a:t>
            </a:r>
            <a:r>
              <a:rPr lang="en-US" dirty="0" err="1"/>
              <a:t>emp</a:t>
            </a:r>
            <a:r>
              <a:rPr lang="en-US" dirty="0"/>
              <a:t>(id number(10),name varchar2(40),age number(3));  </a:t>
            </a:r>
          </a:p>
          <a:p>
            <a:endParaRPr lang="en-US" dirty="0"/>
          </a:p>
          <a:p>
            <a:pPr marL="0" indent="0">
              <a:lnSpc>
                <a:spcPct val="107000"/>
              </a:lnSpc>
              <a:spcAft>
                <a:spcPts val="800"/>
              </a:spcAft>
              <a:buNone/>
            </a:pPr>
            <a:r>
              <a:rPr lang="en-US" b="1" dirty="0">
                <a:ea typeface="Calibri" panose="020F0502020204030204" pitchFamily="34" charset="0"/>
                <a:cs typeface="Times New Roman" panose="02020603050405020304" pitchFamily="18" charset="0"/>
              </a:rPr>
              <a:t>Example to Connect Java Application with Oracle database</a:t>
            </a:r>
            <a:endParaRPr lang="en-US" dirty="0">
              <a:ea typeface="Calibri" panose="020F0502020204030204" pitchFamily="34" charset="0"/>
              <a:cs typeface="Times New Roman" panose="02020603050405020304" pitchFamily="18" charset="0"/>
            </a:endParaRPr>
          </a:p>
          <a:p>
            <a:pPr>
              <a:lnSpc>
                <a:spcPct val="107000"/>
              </a:lnSpc>
              <a:spcAft>
                <a:spcPts val="800"/>
              </a:spcAft>
            </a:pPr>
            <a:r>
              <a:rPr lang="en-US" dirty="0">
                <a:ea typeface="Calibri" panose="020F0502020204030204" pitchFamily="34" charset="0"/>
                <a:cs typeface="Times New Roman" panose="02020603050405020304" pitchFamily="18" charset="0"/>
              </a:rPr>
              <a:t>In this example, system is the username and oracle is the password of the Oracle database.</a:t>
            </a:r>
          </a:p>
          <a:p>
            <a:pPr marL="0" indent="0">
              <a:buNone/>
            </a:pPr>
            <a:endParaRPr lang="en-US" dirty="0"/>
          </a:p>
          <a:p>
            <a:pPr marL="0" indent="0">
              <a:buNone/>
            </a:pPr>
            <a:endParaRPr lang="en-US" sz="2400" dirty="0"/>
          </a:p>
        </p:txBody>
      </p:sp>
    </p:spTree>
    <p:extLst>
      <p:ext uri="{BB962C8B-B14F-4D97-AF65-F5344CB8AC3E}">
        <p14:creationId xmlns:p14="http://schemas.microsoft.com/office/powerpoint/2010/main" val="1680770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9F66C4-A1C8-4016-A4F9-5334161EFCE5}"/>
              </a:ext>
            </a:extLst>
          </p:cNvPr>
          <p:cNvSpPr/>
          <p:nvPr/>
        </p:nvSpPr>
        <p:spPr>
          <a:xfrm>
            <a:off x="330200" y="0"/>
            <a:ext cx="11442700" cy="6273512"/>
          </a:xfrm>
          <a:prstGeom prst="rect">
            <a:avLst/>
          </a:prstGeom>
        </p:spPr>
        <p:txBody>
          <a:bodyPr wrap="square">
            <a:spAutoFit/>
          </a:bodyPr>
          <a:lstStyle/>
          <a:p>
            <a:pPr algn="just"/>
            <a:r>
              <a:rPr lang="en-US" sz="2000" b="1" dirty="0">
                <a:solidFill>
                  <a:srgbClr val="006699"/>
                </a:solidFill>
                <a:ea typeface="Times New Roman" panose="02020603050405020304" pitchFamily="18" charset="0"/>
                <a:cs typeface="Times New Roman" panose="02020603050405020304" pitchFamily="18" charset="0"/>
              </a:rPr>
              <a:t>import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java.sql</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algn="just"/>
            <a:r>
              <a:rPr lang="en-US" sz="2000" b="1" dirty="0">
                <a:solidFill>
                  <a:srgbClr val="006699"/>
                </a:solidFill>
                <a:ea typeface="Times New Roman" panose="02020603050405020304" pitchFamily="18" charset="0"/>
                <a:cs typeface="Times New Roman" panose="02020603050405020304" pitchFamily="18" charset="0"/>
              </a:rPr>
              <a:t>public class</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OracleCon</a:t>
            </a:r>
            <a:endParaRPr lang="en-US" sz="2000" dirty="0">
              <a:ea typeface="Calibri" panose="020F0502020204030204" pitchFamily="34" charset="0"/>
              <a:cs typeface="Times New Roman" panose="02020603050405020304" pitchFamily="18" charset="0"/>
            </a:endParaRPr>
          </a:p>
          <a:p>
            <a:pPr algn="just"/>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algn="just"/>
            <a:r>
              <a:rPr lang="en-US" sz="2000" b="1" dirty="0">
                <a:solidFill>
                  <a:srgbClr val="006699"/>
                </a:solidFill>
                <a:ea typeface="Times New Roman" panose="02020603050405020304" pitchFamily="18" charset="0"/>
                <a:cs typeface="Times New Roman" panose="02020603050405020304" pitchFamily="18" charset="0"/>
              </a:rPr>
              <a:t>public</a:t>
            </a:r>
            <a:r>
              <a:rPr lang="en-US" sz="2000" dirty="0">
                <a:solidFill>
                  <a:srgbClr val="000000"/>
                </a:solidFill>
                <a:ea typeface="Times New Roman" panose="02020603050405020304" pitchFamily="18" charset="0"/>
                <a:cs typeface="Times New Roman" panose="02020603050405020304" pitchFamily="18" charset="0"/>
              </a:rPr>
              <a:t> </a:t>
            </a:r>
            <a:r>
              <a:rPr lang="en-US" sz="2000" b="1" dirty="0">
                <a:solidFill>
                  <a:srgbClr val="006699"/>
                </a:solidFill>
                <a:ea typeface="Times New Roman" panose="02020603050405020304" pitchFamily="18" charset="0"/>
                <a:cs typeface="Times New Roman" panose="02020603050405020304" pitchFamily="18" charset="0"/>
              </a:rPr>
              <a:t>static</a:t>
            </a:r>
            <a:r>
              <a:rPr lang="en-US" sz="2000" dirty="0">
                <a:solidFill>
                  <a:srgbClr val="000000"/>
                </a:solidFill>
                <a:ea typeface="Times New Roman" panose="02020603050405020304" pitchFamily="18" charset="0"/>
                <a:cs typeface="Times New Roman" panose="02020603050405020304" pitchFamily="18" charset="0"/>
              </a:rPr>
              <a:t> </a:t>
            </a:r>
            <a:r>
              <a:rPr lang="en-US" sz="2000" b="1" dirty="0">
                <a:solidFill>
                  <a:srgbClr val="006699"/>
                </a:solidFill>
                <a:ea typeface="Times New Roman" panose="02020603050405020304" pitchFamily="18" charset="0"/>
                <a:cs typeface="Times New Roman" panose="02020603050405020304" pitchFamily="18" charset="0"/>
              </a:rPr>
              <a:t>void</a:t>
            </a:r>
            <a:r>
              <a:rPr lang="en-US" sz="2000" dirty="0">
                <a:solidFill>
                  <a:srgbClr val="000000"/>
                </a:solidFill>
                <a:ea typeface="Times New Roman" panose="02020603050405020304" pitchFamily="18" charset="0"/>
                <a:cs typeface="Times New Roman" panose="02020603050405020304" pitchFamily="18" charset="0"/>
              </a:rPr>
              <a:t> main(String </a:t>
            </a:r>
            <a:r>
              <a:rPr lang="en-US" sz="2000" dirty="0" err="1">
                <a:solidFill>
                  <a:srgbClr val="000000"/>
                </a:solidFill>
                <a:ea typeface="Times New Roman" panose="02020603050405020304" pitchFamily="18" charset="0"/>
                <a:cs typeface="Times New Roman" panose="02020603050405020304" pitchFamily="18" charset="0"/>
              </a:rPr>
              <a:t>args</a:t>
            </a:r>
            <a:r>
              <a:rPr lang="en-US" sz="2000" dirty="0">
                <a:solidFill>
                  <a:srgbClr val="000000"/>
                </a:solidFill>
                <a:ea typeface="Times New Roman" panose="02020603050405020304" pitchFamily="18" charset="0"/>
                <a:cs typeface="Times New Roman" panose="02020603050405020304" pitchFamily="18" charset="0"/>
              </a:rPr>
              <a:t>[])</a:t>
            </a:r>
            <a:endParaRPr lang="en-US" sz="2000" dirty="0">
              <a:ea typeface="Calibri" panose="020F0502020204030204" pitchFamily="34" charset="0"/>
              <a:cs typeface="Times New Roman" panose="02020603050405020304" pitchFamily="18" charset="0"/>
            </a:endParaRPr>
          </a:p>
          <a:p>
            <a:pPr algn="just"/>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b="1" dirty="0">
                <a:solidFill>
                  <a:srgbClr val="006699"/>
                </a:solidFill>
                <a:ea typeface="Times New Roman" panose="02020603050405020304" pitchFamily="18" charset="0"/>
                <a:cs typeface="Times New Roman" panose="02020603050405020304" pitchFamily="18" charset="0"/>
              </a:rPr>
              <a:t>try</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lnSpc>
                <a:spcPts val="1725"/>
              </a:lnSpc>
            </a:pPr>
            <a:r>
              <a:rPr lang="en-US" sz="2000" dirty="0" err="1">
                <a:solidFill>
                  <a:srgbClr val="000000"/>
                </a:solidFill>
                <a:ea typeface="Times New Roman" panose="02020603050405020304" pitchFamily="18" charset="0"/>
                <a:cs typeface="Times New Roman" panose="02020603050405020304" pitchFamily="18" charset="0"/>
              </a:rPr>
              <a:t>Class.forName</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FF"/>
                </a:solidFill>
                <a:ea typeface="Times New Roman" panose="02020603050405020304" pitchFamily="18" charset="0"/>
                <a:cs typeface="Times New Roman" panose="02020603050405020304" pitchFamily="18" charset="0"/>
              </a:rPr>
              <a:t>"</a:t>
            </a:r>
            <a:r>
              <a:rPr lang="en-US" sz="2000" dirty="0" err="1">
                <a:solidFill>
                  <a:srgbClr val="0000FF"/>
                </a:solidFill>
                <a:ea typeface="Times New Roman" panose="02020603050405020304" pitchFamily="18" charset="0"/>
                <a:cs typeface="Times New Roman" panose="02020603050405020304" pitchFamily="18" charset="0"/>
              </a:rPr>
              <a:t>oracle.jdbc.driver.OracleDriver</a:t>
            </a:r>
            <a:r>
              <a:rPr lang="en-US" sz="2000" dirty="0">
                <a:solidFill>
                  <a:srgbClr val="0000FF"/>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0082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a:solidFill>
                  <a:srgbClr val="000000"/>
                </a:solidFill>
                <a:ea typeface="Times New Roman" panose="02020603050405020304" pitchFamily="18" charset="0"/>
                <a:cs typeface="Times New Roman" panose="02020603050405020304" pitchFamily="18" charset="0"/>
              </a:rPr>
              <a:t>Connection con=</a:t>
            </a:r>
            <a:r>
              <a:rPr lang="en-US" sz="2000" dirty="0" err="1">
                <a:solidFill>
                  <a:srgbClr val="000000"/>
                </a:solidFill>
                <a:ea typeface="Times New Roman" panose="02020603050405020304" pitchFamily="18" charset="0"/>
                <a:cs typeface="Times New Roman" panose="02020603050405020304" pitchFamily="18" charset="0"/>
              </a:rPr>
              <a:t>DriverManager.getConnection</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FF"/>
                </a:solidFill>
                <a:ea typeface="Times New Roman" panose="02020603050405020304" pitchFamily="18" charset="0"/>
                <a:cs typeface="Times New Roman" panose="02020603050405020304" pitchFamily="18" charset="0"/>
              </a:rPr>
              <a:t>"</a:t>
            </a:r>
            <a:r>
              <a:rPr lang="en-US" sz="2000" dirty="0" err="1">
                <a:solidFill>
                  <a:srgbClr val="0000FF"/>
                </a:solidFill>
                <a:ea typeface="Times New Roman" panose="02020603050405020304" pitchFamily="18" charset="0"/>
                <a:cs typeface="Times New Roman" panose="02020603050405020304" pitchFamily="18" charset="0"/>
              </a:rPr>
              <a:t>jdbc:oracle:thin</a:t>
            </a:r>
            <a:r>
              <a:rPr lang="en-US" sz="2000" dirty="0">
                <a:solidFill>
                  <a:srgbClr val="0000FF"/>
                </a:solidFill>
                <a:ea typeface="Times New Roman" panose="02020603050405020304" pitchFamily="18" charset="0"/>
                <a:cs typeface="Times New Roman" panose="02020603050405020304" pitchFamily="18" charset="0"/>
              </a:rPr>
              <a:t>:@localhost:1521:xe"</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0000FF"/>
                </a:solidFill>
                <a:ea typeface="Times New Roman" panose="02020603050405020304" pitchFamily="18" charset="0"/>
                <a:cs typeface="Times New Roman" panose="02020603050405020304" pitchFamily="18" charset="0"/>
              </a:rPr>
              <a:t>"</a:t>
            </a:r>
            <a:r>
              <a:rPr lang="en-US" sz="2000" dirty="0" err="1">
                <a:solidFill>
                  <a:srgbClr val="0000FF"/>
                </a:solidFill>
                <a:ea typeface="Times New Roman" panose="02020603050405020304" pitchFamily="18" charset="0"/>
                <a:cs typeface="Times New Roman" panose="02020603050405020304" pitchFamily="18" charset="0"/>
              </a:rPr>
              <a:t>system"</a:t>
            </a:r>
            <a:r>
              <a:rPr lang="en-US" sz="2000" dirty="0" err="1">
                <a:solidFill>
                  <a:srgbClr val="000000"/>
                </a:solidFill>
                <a:ea typeface="Times New Roman" panose="02020603050405020304" pitchFamily="18" charset="0"/>
                <a:cs typeface="Times New Roman" panose="02020603050405020304" pitchFamily="18" charset="0"/>
              </a:rPr>
              <a:t>,</a:t>
            </a:r>
            <a:r>
              <a:rPr lang="en-US" sz="2000" dirty="0" err="1">
                <a:solidFill>
                  <a:srgbClr val="0000FF"/>
                </a:solidFill>
                <a:ea typeface="Times New Roman" panose="02020603050405020304" pitchFamily="18" charset="0"/>
                <a:cs typeface="Times New Roman" panose="02020603050405020304" pitchFamily="18" charset="0"/>
              </a:rPr>
              <a:t>"oracle</a:t>
            </a:r>
            <a:r>
              <a:rPr lang="en-US" sz="2000" dirty="0">
                <a:solidFill>
                  <a:srgbClr val="0000FF"/>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a:solidFill>
                  <a:srgbClr val="000000"/>
                </a:solidFill>
                <a:ea typeface="Times New Roman" panose="02020603050405020304" pitchFamily="18" charset="0"/>
                <a:cs typeface="Times New Roman" panose="02020603050405020304" pitchFamily="18" charset="0"/>
              </a:rPr>
              <a:t>Statement </a:t>
            </a:r>
            <a:r>
              <a:rPr lang="en-US" sz="2000" dirty="0" err="1">
                <a:solidFill>
                  <a:srgbClr val="000000"/>
                </a:solidFill>
                <a:ea typeface="Times New Roman" panose="02020603050405020304" pitchFamily="18" charset="0"/>
                <a:cs typeface="Times New Roman" panose="02020603050405020304" pitchFamily="18" charset="0"/>
              </a:rPr>
              <a:t>stmt</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con.createStatement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0082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err="1">
                <a:solidFill>
                  <a:srgbClr val="000000"/>
                </a:solidFill>
                <a:ea typeface="Times New Roman" panose="02020603050405020304" pitchFamily="18" charset="0"/>
                <a:cs typeface="Times New Roman" panose="02020603050405020304" pitchFamily="18" charset="0"/>
              </a:rPr>
              <a:t>ResultSet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rs</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stmt.executeQuery</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FF"/>
                </a:solidFill>
                <a:ea typeface="Times New Roman" panose="02020603050405020304" pitchFamily="18" charset="0"/>
                <a:cs typeface="Times New Roman" panose="02020603050405020304" pitchFamily="18" charset="0"/>
              </a:rPr>
              <a:t>"select * from </a:t>
            </a:r>
            <a:r>
              <a:rPr lang="en-US" sz="2000" dirty="0" err="1">
                <a:solidFill>
                  <a:srgbClr val="0000FF"/>
                </a:solidFill>
                <a:ea typeface="Times New Roman" panose="02020603050405020304" pitchFamily="18" charset="0"/>
                <a:cs typeface="Times New Roman" panose="02020603050405020304" pitchFamily="18" charset="0"/>
              </a:rPr>
              <a:t>emp</a:t>
            </a:r>
            <a:r>
              <a:rPr lang="en-US" sz="2000" dirty="0">
                <a:solidFill>
                  <a:srgbClr val="0000FF"/>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82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b="1" dirty="0">
                <a:solidFill>
                  <a:srgbClr val="006699"/>
                </a:solidFill>
                <a:ea typeface="Times New Roman" panose="02020603050405020304" pitchFamily="18" charset="0"/>
                <a:cs typeface="Times New Roman" panose="02020603050405020304" pitchFamily="18" charset="0"/>
              </a:rPr>
              <a:t>while</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rs.next</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err="1">
                <a:solidFill>
                  <a:srgbClr val="000000"/>
                </a:solidFill>
                <a:ea typeface="Times New Roman" panose="02020603050405020304" pitchFamily="18" charset="0"/>
                <a:cs typeface="Times New Roman" panose="02020603050405020304" pitchFamily="18" charset="0"/>
              </a:rPr>
              <a:t>System.out.println</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rs.getInt</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C00000"/>
                </a:solidFill>
                <a:ea typeface="Times New Roman" panose="02020603050405020304" pitchFamily="18" charset="0"/>
                <a:cs typeface="Times New Roman" panose="02020603050405020304" pitchFamily="18" charset="0"/>
              </a:rPr>
              <a:t>1</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FF"/>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rs.getString</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C00000"/>
                </a:solidFill>
                <a:ea typeface="Times New Roman" panose="02020603050405020304" pitchFamily="18" charset="0"/>
                <a:cs typeface="Times New Roman" panose="02020603050405020304" pitchFamily="18" charset="0"/>
              </a:rPr>
              <a:t>2</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FF"/>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rs.getString</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C00000"/>
                </a:solidFill>
                <a:ea typeface="Times New Roman" panose="02020603050405020304" pitchFamily="18" charset="0"/>
                <a:cs typeface="Times New Roman" panose="02020603050405020304" pitchFamily="18" charset="0"/>
              </a:rPr>
              <a:t>3</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err="1">
                <a:solidFill>
                  <a:srgbClr val="000000"/>
                </a:solidFill>
                <a:ea typeface="Times New Roman" panose="02020603050405020304" pitchFamily="18" charset="0"/>
                <a:cs typeface="Times New Roman" panose="02020603050405020304" pitchFamily="18" charset="0"/>
              </a:rPr>
              <a:t>con.close</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b="1" dirty="0">
                <a:solidFill>
                  <a:srgbClr val="006699"/>
                </a:solidFill>
                <a:ea typeface="Times New Roman" panose="02020603050405020304" pitchFamily="18" charset="0"/>
                <a:cs typeface="Times New Roman" panose="02020603050405020304" pitchFamily="18" charset="0"/>
              </a:rPr>
              <a:t>catch</a:t>
            </a:r>
            <a:r>
              <a:rPr lang="en-US" sz="2000" dirty="0">
                <a:solidFill>
                  <a:srgbClr val="000000"/>
                </a:solidFill>
                <a:ea typeface="Times New Roman" panose="02020603050405020304" pitchFamily="18" charset="0"/>
                <a:cs typeface="Times New Roman" panose="02020603050405020304" pitchFamily="18" charset="0"/>
              </a:rPr>
              <a:t>(Exception e)</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p>
          <a:p>
            <a:pPr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System.out.println</a:t>
            </a:r>
            <a:r>
              <a:rPr lang="en-US" sz="2000" dirty="0">
                <a:solidFill>
                  <a:srgbClr val="000000"/>
                </a:solidFill>
                <a:ea typeface="Times New Roman" panose="02020603050405020304" pitchFamily="18" charset="0"/>
                <a:cs typeface="Times New Roman" panose="02020603050405020304" pitchFamily="18" charset="0"/>
              </a:rPr>
              <a:t>(e);}  </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2408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E2511E-A93B-4FE1-B690-24D7C11CD7C3}"/>
              </a:ext>
            </a:extLst>
          </p:cNvPr>
          <p:cNvSpPr>
            <a:spLocks noGrp="1"/>
          </p:cNvSpPr>
          <p:nvPr>
            <p:ph type="title"/>
          </p:nvPr>
        </p:nvSpPr>
        <p:spPr/>
        <p:txBody>
          <a:bodyPr/>
          <a:lstStyle/>
          <a:p>
            <a:r>
              <a:rPr lang="en-US" b="1" dirty="0" err="1"/>
              <a:t>ResultSet</a:t>
            </a:r>
            <a:endParaRPr lang="en-US" dirty="0"/>
          </a:p>
        </p:txBody>
      </p:sp>
      <p:sp>
        <p:nvSpPr>
          <p:cNvPr id="6" name="Content Placeholder 5">
            <a:extLst>
              <a:ext uri="{FF2B5EF4-FFF2-40B4-BE49-F238E27FC236}">
                <a16:creationId xmlns:a16="http://schemas.microsoft.com/office/drawing/2014/main" id="{69444AAC-4352-4D89-8DB1-6E5B3B2F492B}"/>
              </a:ext>
            </a:extLst>
          </p:cNvPr>
          <p:cNvSpPr>
            <a:spLocks noGrp="1"/>
          </p:cNvSpPr>
          <p:nvPr>
            <p:ph idx="1"/>
          </p:nvPr>
        </p:nvSpPr>
        <p:spPr>
          <a:xfrm>
            <a:off x="1451579" y="1449978"/>
            <a:ext cx="9603275" cy="4651884"/>
          </a:xfrm>
        </p:spPr>
        <p:txBody>
          <a:bodyPr>
            <a:normAutofit/>
          </a:bodyPr>
          <a:lstStyle/>
          <a:p>
            <a:r>
              <a:rPr lang="en-US" sz="2200" dirty="0"/>
              <a:t>A </a:t>
            </a:r>
            <a:r>
              <a:rPr lang="en-US" sz="2200" dirty="0" err="1"/>
              <a:t>ResultSet</a:t>
            </a:r>
            <a:r>
              <a:rPr lang="en-US" sz="2200" dirty="0"/>
              <a:t> object is a table of data representing a database result set, which is usually generated by executing a statement that queries the database. </a:t>
            </a:r>
          </a:p>
          <a:p>
            <a:r>
              <a:rPr lang="en-US" sz="2200" dirty="0"/>
              <a:t>When the </a:t>
            </a:r>
            <a:r>
              <a:rPr lang="en-US" sz="2200" b="1" dirty="0"/>
              <a:t>Statement</a:t>
            </a:r>
            <a:r>
              <a:rPr lang="en-US" sz="2200" dirty="0"/>
              <a:t> object executes the query then it returns data in </a:t>
            </a:r>
            <a:r>
              <a:rPr lang="en-US" sz="2200" dirty="0" err="1"/>
              <a:t>ResultSet</a:t>
            </a:r>
            <a:r>
              <a:rPr lang="en-US" sz="2200" dirty="0"/>
              <a:t>. </a:t>
            </a:r>
          </a:p>
          <a:p>
            <a:r>
              <a:rPr lang="en-US" sz="2200" dirty="0"/>
              <a:t>The object of </a:t>
            </a:r>
            <a:r>
              <a:rPr lang="en-US" sz="2200" b="1" dirty="0" err="1"/>
              <a:t>ResultSet</a:t>
            </a:r>
            <a:r>
              <a:rPr lang="en-US" sz="2200" dirty="0"/>
              <a:t> maintains a cursor pointing to a row of a table. Initially, cursor points to before the first row. </a:t>
            </a:r>
          </a:p>
          <a:p>
            <a:r>
              <a:rPr lang="en-US" sz="2200" dirty="0"/>
              <a:t>The </a:t>
            </a:r>
            <a:r>
              <a:rPr lang="en-US" sz="2200" dirty="0" err="1"/>
              <a:t>java.sql.ResultSet</a:t>
            </a:r>
            <a:r>
              <a:rPr lang="en-US" sz="2200" dirty="0"/>
              <a:t> interface represents the result set of a database query.</a:t>
            </a:r>
          </a:p>
          <a:p>
            <a:pPr marL="0" indent="0">
              <a:buNone/>
            </a:pPr>
            <a:r>
              <a:rPr lang="en-US" sz="2400" b="1" dirty="0">
                <a:latin typeface="Calibri" panose="020F0502020204030204" pitchFamily="34" charset="0"/>
                <a:ea typeface="Calibri" panose="020F0502020204030204" pitchFamily="34" charset="0"/>
                <a:cs typeface="Times New Roman" panose="02020603050405020304" pitchFamily="18" charset="0"/>
              </a:rPr>
              <a:t>Methods of </a:t>
            </a:r>
            <a:r>
              <a:rPr lang="en-US" sz="2400" b="1" dirty="0" err="1">
                <a:latin typeface="Calibri" panose="020F0502020204030204" pitchFamily="34" charset="0"/>
                <a:ea typeface="Calibri" panose="020F0502020204030204" pitchFamily="34" charset="0"/>
                <a:cs typeface="Times New Roman" panose="02020603050405020304" pitchFamily="18" charset="0"/>
              </a:rPr>
              <a:t>ResultSet</a:t>
            </a:r>
            <a:r>
              <a:rPr lang="en-US" sz="2400" b="1" dirty="0">
                <a:latin typeface="Calibri" panose="020F0502020204030204" pitchFamily="34" charset="0"/>
                <a:ea typeface="Calibri" panose="020F0502020204030204" pitchFamily="34" charset="0"/>
                <a:cs typeface="Times New Roman" panose="02020603050405020304" pitchFamily="18" charset="0"/>
              </a:rPr>
              <a:t> interface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200" dirty="0"/>
          </a:p>
          <a:p>
            <a:endParaRPr lang="en-US" sz="2200" dirty="0"/>
          </a:p>
        </p:txBody>
      </p:sp>
    </p:spTree>
    <p:extLst>
      <p:ext uri="{BB962C8B-B14F-4D97-AF65-F5344CB8AC3E}">
        <p14:creationId xmlns:p14="http://schemas.microsoft.com/office/powerpoint/2010/main" val="205403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4597358C-0638-44F1-B921-0CD8C361AF3F}"/>
              </a:ext>
            </a:extLst>
          </p:cNvPr>
          <p:cNvGraphicFramePr>
            <a:graphicFrameLocks noGrp="1"/>
          </p:cNvGraphicFramePr>
          <p:nvPr>
            <p:ph idx="4294967295"/>
            <p:extLst>
              <p:ext uri="{D42A27DB-BD31-4B8C-83A1-F6EECF244321}">
                <p14:modId xmlns:p14="http://schemas.microsoft.com/office/powerpoint/2010/main" val="2534660073"/>
              </p:ext>
            </p:extLst>
          </p:nvPr>
        </p:nvGraphicFramePr>
        <p:xfrm>
          <a:off x="254000" y="0"/>
          <a:ext cx="11658599" cy="6159504"/>
        </p:xfrm>
        <a:graphic>
          <a:graphicData uri="http://schemas.openxmlformats.org/drawingml/2006/table">
            <a:tbl>
              <a:tblPr firstRow="1" firstCol="1" bandRow="1">
                <a:tableStyleId>{5C22544A-7EE6-4342-B048-85BDC9FD1C3A}</a:tableStyleId>
              </a:tblPr>
              <a:tblGrid>
                <a:gridCol w="5003800">
                  <a:extLst>
                    <a:ext uri="{9D8B030D-6E8A-4147-A177-3AD203B41FA5}">
                      <a16:colId xmlns:a16="http://schemas.microsoft.com/office/drawing/2014/main" val="1316584760"/>
                    </a:ext>
                  </a:extLst>
                </a:gridCol>
                <a:gridCol w="6654799">
                  <a:extLst>
                    <a:ext uri="{9D8B030D-6E8A-4147-A177-3AD203B41FA5}">
                      <a16:colId xmlns:a16="http://schemas.microsoft.com/office/drawing/2014/main" val="2020504162"/>
                    </a:ext>
                  </a:extLst>
                </a:gridCol>
              </a:tblGrid>
              <a:tr h="769938">
                <a:tc>
                  <a:txBody>
                    <a:bodyPr/>
                    <a:lstStyle/>
                    <a:p>
                      <a:pPr marL="0" marR="0" algn="just">
                        <a:lnSpc>
                          <a:spcPts val="1725"/>
                        </a:lnSpc>
                        <a:spcBef>
                          <a:spcPts val="0"/>
                        </a:spcBef>
                        <a:spcAft>
                          <a:spcPts val="0"/>
                        </a:spcAft>
                      </a:pPr>
                      <a:r>
                        <a:rPr lang="en-US" sz="2000">
                          <a:effectLst/>
                        </a:rPr>
                        <a:t>public boolean next():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b="0" dirty="0">
                          <a:solidFill>
                            <a:schemeClr val="tx1"/>
                          </a:solidFill>
                          <a:effectLst/>
                        </a:rPr>
                        <a:t>is used to move the cursor to the one row next from the current position.</a:t>
                      </a:r>
                      <a:endPar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accent3">
                        <a:lumMod val="20000"/>
                        <a:lumOff val="80000"/>
                      </a:schemeClr>
                    </a:solidFill>
                  </a:tcPr>
                </a:tc>
                <a:extLst>
                  <a:ext uri="{0D108BD9-81ED-4DB2-BD59-A6C34878D82A}">
                    <a16:rowId xmlns:a16="http://schemas.microsoft.com/office/drawing/2014/main" val="1990843977"/>
                  </a:ext>
                </a:extLst>
              </a:tr>
              <a:tr h="769938">
                <a:tc>
                  <a:txBody>
                    <a:bodyPr/>
                    <a:lstStyle/>
                    <a:p>
                      <a:pPr marL="0" marR="0" algn="just">
                        <a:lnSpc>
                          <a:spcPts val="1725"/>
                        </a:lnSpc>
                        <a:spcBef>
                          <a:spcPts val="0"/>
                        </a:spcBef>
                        <a:spcAft>
                          <a:spcPts val="0"/>
                        </a:spcAft>
                      </a:pPr>
                      <a:r>
                        <a:rPr lang="en-US" sz="2000" dirty="0">
                          <a:effectLst/>
                        </a:rPr>
                        <a:t>public </a:t>
                      </a:r>
                      <a:r>
                        <a:rPr lang="en-US" sz="2000" dirty="0" err="1">
                          <a:effectLst/>
                        </a:rPr>
                        <a:t>boolean</a:t>
                      </a:r>
                      <a:r>
                        <a:rPr lang="en-US" sz="2000" dirty="0">
                          <a:effectLst/>
                        </a:rPr>
                        <a:t> previous():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dirty="0">
                          <a:effectLst/>
                        </a:rPr>
                        <a:t>is used to move the cursor to the one row previous from the current position.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457741481"/>
                  </a:ext>
                </a:extLst>
              </a:tr>
              <a:tr h="769938">
                <a:tc>
                  <a:txBody>
                    <a:bodyPr/>
                    <a:lstStyle/>
                    <a:p>
                      <a:pPr marL="0" marR="0" algn="just">
                        <a:lnSpc>
                          <a:spcPts val="1725"/>
                        </a:lnSpc>
                        <a:spcBef>
                          <a:spcPts val="0"/>
                        </a:spcBef>
                        <a:spcAft>
                          <a:spcPts val="0"/>
                        </a:spcAft>
                      </a:pPr>
                      <a:r>
                        <a:rPr lang="en-US" sz="2000">
                          <a:effectLst/>
                        </a:rPr>
                        <a:t>public boolean first():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dirty="0">
                          <a:effectLst/>
                        </a:rPr>
                        <a:t>is used to move the cursor to the first row in result set object.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507846582"/>
                  </a:ext>
                </a:extLst>
              </a:tr>
              <a:tr h="769938">
                <a:tc>
                  <a:txBody>
                    <a:bodyPr/>
                    <a:lstStyle/>
                    <a:p>
                      <a:pPr marL="0" marR="0" algn="just">
                        <a:lnSpc>
                          <a:spcPts val="1725"/>
                        </a:lnSpc>
                        <a:spcBef>
                          <a:spcPts val="0"/>
                        </a:spcBef>
                        <a:spcAft>
                          <a:spcPts val="0"/>
                        </a:spcAft>
                      </a:pPr>
                      <a:r>
                        <a:rPr lang="en-US" sz="2000">
                          <a:effectLst/>
                        </a:rPr>
                        <a:t>public boolean last():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dirty="0">
                          <a:effectLst/>
                        </a:rPr>
                        <a:t>is used to move the cursor to the last row in result set object.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150636453"/>
                  </a:ext>
                </a:extLst>
              </a:tr>
              <a:tr h="769938">
                <a:tc>
                  <a:txBody>
                    <a:bodyPr/>
                    <a:lstStyle/>
                    <a:p>
                      <a:pPr marL="0" marR="0" algn="just">
                        <a:lnSpc>
                          <a:spcPts val="1725"/>
                        </a:lnSpc>
                        <a:spcBef>
                          <a:spcPts val="0"/>
                        </a:spcBef>
                        <a:spcAft>
                          <a:spcPts val="0"/>
                        </a:spcAft>
                      </a:pPr>
                      <a:r>
                        <a:rPr lang="en-US" sz="2000" dirty="0">
                          <a:effectLst/>
                        </a:rPr>
                        <a:t>public </a:t>
                      </a:r>
                      <a:r>
                        <a:rPr lang="en-US" sz="2000" dirty="0" err="1">
                          <a:effectLst/>
                        </a:rPr>
                        <a:t>int</a:t>
                      </a:r>
                      <a:r>
                        <a:rPr lang="en-US" sz="2000" dirty="0">
                          <a:effectLst/>
                        </a:rPr>
                        <a:t> </a:t>
                      </a:r>
                      <a:r>
                        <a:rPr lang="en-US" sz="2000" dirty="0" err="1">
                          <a:effectLst/>
                        </a:rPr>
                        <a:t>getInt</a:t>
                      </a:r>
                      <a:r>
                        <a:rPr lang="en-US" sz="2000" dirty="0">
                          <a:effectLst/>
                        </a:rPr>
                        <a:t>(</a:t>
                      </a:r>
                      <a:r>
                        <a:rPr lang="en-US" sz="2000" dirty="0" err="1">
                          <a:effectLst/>
                        </a:rPr>
                        <a:t>int</a:t>
                      </a:r>
                      <a:r>
                        <a:rPr lang="en-US" sz="2000" dirty="0">
                          <a:effectLst/>
                        </a:rPr>
                        <a:t> </a:t>
                      </a:r>
                      <a:r>
                        <a:rPr lang="en-US" sz="2000" dirty="0" err="1">
                          <a:effectLst/>
                        </a:rPr>
                        <a:t>columnIndex</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a:effectLst/>
                        </a:rPr>
                        <a:t>is used to return the data of specified column index of the current row as int.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664585355"/>
                  </a:ext>
                </a:extLst>
              </a:tr>
              <a:tr h="769938">
                <a:tc>
                  <a:txBody>
                    <a:bodyPr/>
                    <a:lstStyle/>
                    <a:p>
                      <a:pPr marL="0" marR="0" algn="just">
                        <a:lnSpc>
                          <a:spcPts val="1725"/>
                        </a:lnSpc>
                        <a:spcBef>
                          <a:spcPts val="0"/>
                        </a:spcBef>
                        <a:spcAft>
                          <a:spcPts val="0"/>
                        </a:spcAft>
                      </a:pPr>
                      <a:r>
                        <a:rPr lang="en-US" sz="2000" dirty="0">
                          <a:effectLst/>
                        </a:rPr>
                        <a:t>public </a:t>
                      </a:r>
                      <a:r>
                        <a:rPr lang="en-US" sz="2000" dirty="0" err="1">
                          <a:effectLst/>
                        </a:rPr>
                        <a:t>int</a:t>
                      </a:r>
                      <a:r>
                        <a:rPr lang="en-US" sz="2000" dirty="0">
                          <a:effectLst/>
                        </a:rPr>
                        <a:t> </a:t>
                      </a:r>
                      <a:r>
                        <a:rPr lang="en-US" sz="2000" dirty="0" err="1">
                          <a:effectLst/>
                        </a:rPr>
                        <a:t>getInt</a:t>
                      </a:r>
                      <a:r>
                        <a:rPr lang="en-US" sz="2000" dirty="0">
                          <a:effectLst/>
                        </a:rPr>
                        <a:t>(String </a:t>
                      </a:r>
                      <a:r>
                        <a:rPr lang="en-US" sz="2000" dirty="0" err="1">
                          <a:effectLst/>
                        </a:rPr>
                        <a:t>columnName</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a:effectLst/>
                        </a:rPr>
                        <a:t>is used to return the data of specified column name of the current row as int.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780883647"/>
                  </a:ext>
                </a:extLst>
              </a:tr>
              <a:tr h="769938">
                <a:tc>
                  <a:txBody>
                    <a:bodyPr/>
                    <a:lstStyle/>
                    <a:p>
                      <a:pPr marL="0" marR="0" algn="just">
                        <a:lnSpc>
                          <a:spcPts val="1200"/>
                        </a:lnSpc>
                        <a:spcBef>
                          <a:spcPts val="0"/>
                        </a:spcBef>
                        <a:spcAft>
                          <a:spcPts val="0"/>
                        </a:spcAft>
                      </a:pPr>
                      <a:r>
                        <a:rPr lang="en-US" sz="2000" dirty="0">
                          <a:effectLst/>
                        </a:rPr>
                        <a:t>public String </a:t>
                      </a:r>
                      <a:r>
                        <a:rPr lang="en-US" sz="2000" dirty="0" err="1">
                          <a:effectLst/>
                        </a:rPr>
                        <a:t>getString</a:t>
                      </a:r>
                      <a:r>
                        <a:rPr lang="en-US" sz="2000" dirty="0">
                          <a:effectLst/>
                        </a:rPr>
                        <a:t>(</a:t>
                      </a:r>
                      <a:r>
                        <a:rPr lang="en-US" sz="2000" dirty="0" err="1">
                          <a:effectLst/>
                        </a:rPr>
                        <a:t>int</a:t>
                      </a:r>
                      <a:r>
                        <a:rPr lang="en-US" sz="2000" dirty="0">
                          <a:effectLst/>
                        </a:rPr>
                        <a:t> </a:t>
                      </a:r>
                      <a:r>
                        <a:rPr lang="en-US" sz="2000" dirty="0" err="1">
                          <a:effectLst/>
                        </a:rPr>
                        <a:t>colIndex</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a:effectLst/>
                        </a:rPr>
                        <a:t>is used to return the data of specified column index of the current row as String.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60802931"/>
                  </a:ext>
                </a:extLst>
              </a:tr>
              <a:tr h="769938">
                <a:tc>
                  <a:txBody>
                    <a:bodyPr/>
                    <a:lstStyle/>
                    <a:p>
                      <a:pPr marL="0" marR="0" algn="just">
                        <a:lnSpc>
                          <a:spcPts val="1725"/>
                        </a:lnSpc>
                        <a:spcBef>
                          <a:spcPts val="0"/>
                        </a:spcBef>
                        <a:spcAft>
                          <a:spcPts val="0"/>
                        </a:spcAft>
                      </a:pPr>
                      <a:r>
                        <a:rPr lang="en-US" sz="2000" dirty="0">
                          <a:effectLst/>
                        </a:rPr>
                        <a:t>Public String </a:t>
                      </a:r>
                      <a:r>
                        <a:rPr lang="en-US" sz="2000" dirty="0" err="1">
                          <a:effectLst/>
                        </a:rPr>
                        <a:t>getString</a:t>
                      </a:r>
                      <a:r>
                        <a:rPr lang="en-US" sz="2000" dirty="0">
                          <a:effectLst/>
                        </a:rPr>
                        <a:t>(String </a:t>
                      </a:r>
                      <a:r>
                        <a:rPr lang="en-US" sz="2000" dirty="0" err="1">
                          <a:effectLst/>
                        </a:rPr>
                        <a:t>colName</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dirty="0">
                          <a:effectLst/>
                        </a:rPr>
                        <a:t>is used to return the data of specified column name of the current row as String.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878730236"/>
                  </a:ext>
                </a:extLst>
              </a:tr>
            </a:tbl>
          </a:graphicData>
        </a:graphic>
      </p:graphicFrame>
    </p:spTree>
    <p:extLst>
      <p:ext uri="{BB962C8B-B14F-4D97-AF65-F5344CB8AC3E}">
        <p14:creationId xmlns:p14="http://schemas.microsoft.com/office/powerpoint/2010/main" val="4069059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F48A-43EF-4B0A-8B95-A8B73BF9F985}"/>
              </a:ext>
            </a:extLst>
          </p:cNvPr>
          <p:cNvSpPr>
            <a:spLocks noGrp="1"/>
          </p:cNvSpPr>
          <p:nvPr>
            <p:ph type="title"/>
          </p:nvPr>
        </p:nvSpPr>
        <p:spPr/>
        <p:txBody>
          <a:bodyPr>
            <a:normAutofit/>
          </a:bodyPr>
          <a:lstStyle/>
          <a:p>
            <a:r>
              <a:rPr lang="en-US" b="1" dirty="0"/>
              <a:t>Types of Statements</a:t>
            </a:r>
            <a:endParaRPr lang="en-US" dirty="0"/>
          </a:p>
        </p:txBody>
      </p:sp>
      <p:sp>
        <p:nvSpPr>
          <p:cNvPr id="3" name="Content Placeholder 2">
            <a:extLst>
              <a:ext uri="{FF2B5EF4-FFF2-40B4-BE49-F238E27FC236}">
                <a16:creationId xmlns:a16="http://schemas.microsoft.com/office/drawing/2014/main" id="{5B77C168-50CF-47A8-A5CE-C6F1E7F59851}"/>
              </a:ext>
            </a:extLst>
          </p:cNvPr>
          <p:cNvSpPr>
            <a:spLocks noGrp="1"/>
          </p:cNvSpPr>
          <p:nvPr>
            <p:ph idx="1"/>
          </p:nvPr>
        </p:nvSpPr>
        <p:spPr>
          <a:xfrm>
            <a:off x="1451579" y="1449978"/>
            <a:ext cx="9603275" cy="4634299"/>
          </a:xfrm>
        </p:spPr>
        <p:txBody>
          <a:bodyPr>
            <a:normAutofit/>
          </a:bodyPr>
          <a:lstStyle/>
          <a:p>
            <a:r>
              <a:rPr lang="en-US" sz="2400" dirty="0"/>
              <a:t>Once a connection is obtained we can interact with the database. </a:t>
            </a:r>
          </a:p>
          <a:p>
            <a:r>
              <a:rPr lang="en-US" sz="2400" dirty="0"/>
              <a:t>The JDBC interfaces define the methods and properties that enable us to send SQL or PL/SQL commands and receive data from your database.</a:t>
            </a:r>
          </a:p>
          <a:p>
            <a:r>
              <a:rPr lang="en-US" sz="2400" dirty="0"/>
              <a:t>They also define methods that help bridge data type differences between Java and SQL data types used in a database</a:t>
            </a:r>
          </a:p>
          <a:p>
            <a:r>
              <a:rPr lang="en-US" sz="2400" dirty="0"/>
              <a:t>There are 3 types of Statements</a:t>
            </a:r>
          </a:p>
          <a:p>
            <a:endParaRPr lang="en-US" sz="2400" dirty="0"/>
          </a:p>
        </p:txBody>
      </p:sp>
    </p:spTree>
    <p:extLst>
      <p:ext uri="{BB962C8B-B14F-4D97-AF65-F5344CB8AC3E}">
        <p14:creationId xmlns:p14="http://schemas.microsoft.com/office/powerpoint/2010/main" val="3799931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81CF-4049-419C-BA8C-617A59E1238D}"/>
              </a:ext>
            </a:extLst>
          </p:cNvPr>
          <p:cNvSpPr>
            <a:spLocks noGrp="1"/>
          </p:cNvSpPr>
          <p:nvPr>
            <p:ph type="title"/>
          </p:nvPr>
        </p:nvSpPr>
        <p:spPr/>
        <p:txBody>
          <a:bodyPr>
            <a:normAutofit fontScale="90000"/>
          </a:bodyPr>
          <a:lstStyle/>
          <a:p>
            <a:r>
              <a:rPr lang="en-US" b="1" dirty="0"/>
              <a:t>Statement</a:t>
            </a:r>
            <a:br>
              <a:rPr lang="en-US" dirty="0"/>
            </a:br>
            <a:endParaRPr lang="en-US" dirty="0"/>
          </a:p>
        </p:txBody>
      </p:sp>
      <p:sp>
        <p:nvSpPr>
          <p:cNvPr id="3" name="Content Placeholder 2">
            <a:extLst>
              <a:ext uri="{FF2B5EF4-FFF2-40B4-BE49-F238E27FC236}">
                <a16:creationId xmlns:a16="http://schemas.microsoft.com/office/drawing/2014/main" id="{12B10307-244C-4AE8-AC57-05D9F2E89ECF}"/>
              </a:ext>
            </a:extLst>
          </p:cNvPr>
          <p:cNvSpPr>
            <a:spLocks noGrp="1"/>
          </p:cNvSpPr>
          <p:nvPr>
            <p:ph idx="1"/>
          </p:nvPr>
        </p:nvSpPr>
        <p:spPr>
          <a:xfrm>
            <a:off x="1451579" y="1449979"/>
            <a:ext cx="9603275" cy="4659274"/>
          </a:xfrm>
        </p:spPr>
        <p:txBody>
          <a:bodyPr>
            <a:normAutofit/>
          </a:bodyPr>
          <a:lstStyle/>
          <a:p>
            <a:r>
              <a:rPr lang="en-US" dirty="0"/>
              <a:t>A Statement is an interface that represents a SQL statement. we execute Statement objects. We need a Connection object to create a Statement object.</a:t>
            </a:r>
          </a:p>
          <a:p>
            <a:r>
              <a:rPr lang="en-US" dirty="0"/>
              <a:t>It can be used for general-purpose access to the database. It is useful when we are using static SQL statements at runtime. It is an interface that is used to implement simple SQL statements with no parameters.</a:t>
            </a:r>
          </a:p>
          <a:p>
            <a:r>
              <a:rPr lang="en-US" dirty="0"/>
              <a:t>Statement object to execute a SQL statement, we need to create one using the Connection object's </a:t>
            </a:r>
            <a:r>
              <a:rPr lang="en-US" dirty="0" err="1"/>
              <a:t>createStatement</a:t>
            </a:r>
            <a:r>
              <a:rPr lang="en-US" dirty="0"/>
              <a:t>( ) method.</a:t>
            </a:r>
          </a:p>
          <a:p>
            <a:pPr marL="0" indent="0">
              <a:buNone/>
            </a:pPr>
            <a:endParaRPr lang="en-US" dirty="0"/>
          </a:p>
          <a:p>
            <a:endParaRPr lang="en-US" sz="2200" dirty="0"/>
          </a:p>
        </p:txBody>
      </p:sp>
    </p:spTree>
    <p:extLst>
      <p:ext uri="{BB962C8B-B14F-4D97-AF65-F5344CB8AC3E}">
        <p14:creationId xmlns:p14="http://schemas.microsoft.com/office/powerpoint/2010/main" val="3608739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78A78-BE1B-425B-8779-2F6124C126A7}"/>
              </a:ext>
            </a:extLst>
          </p:cNvPr>
          <p:cNvSpPr>
            <a:spLocks noGrp="1"/>
          </p:cNvSpPr>
          <p:nvPr>
            <p:ph idx="4294967295"/>
          </p:nvPr>
        </p:nvSpPr>
        <p:spPr>
          <a:xfrm>
            <a:off x="1495425" y="925513"/>
            <a:ext cx="9604375" cy="4460875"/>
          </a:xfrm>
        </p:spPr>
        <p:txBody>
          <a:bodyPr>
            <a:normAutofit/>
          </a:bodyPr>
          <a:lstStyle/>
          <a:p>
            <a:pPr marL="0" indent="0">
              <a:buNone/>
            </a:pPr>
            <a:r>
              <a:rPr lang="en-US" b="1" dirty="0"/>
              <a:t>Example</a:t>
            </a:r>
          </a:p>
          <a:p>
            <a:pPr marL="0" indent="0">
              <a:buNone/>
            </a:pPr>
            <a:r>
              <a:rPr lang="en-US" dirty="0"/>
              <a:t>Statement </a:t>
            </a:r>
            <a:r>
              <a:rPr lang="en-US" dirty="0" err="1"/>
              <a:t>stmt</a:t>
            </a:r>
            <a:r>
              <a:rPr lang="en-US" dirty="0"/>
              <a:t> = null;</a:t>
            </a:r>
          </a:p>
          <a:p>
            <a:pPr marL="0" indent="0">
              <a:buNone/>
            </a:pPr>
            <a:r>
              <a:rPr lang="en-US" dirty="0"/>
              <a:t>try {</a:t>
            </a:r>
          </a:p>
          <a:p>
            <a:pPr marL="0" indent="0">
              <a:buNone/>
            </a:pPr>
            <a:r>
              <a:rPr lang="en-US" dirty="0"/>
              <a:t>   </a:t>
            </a:r>
            <a:r>
              <a:rPr lang="en-US" dirty="0" err="1"/>
              <a:t>stmt</a:t>
            </a:r>
            <a:r>
              <a:rPr lang="en-US" dirty="0"/>
              <a:t> = </a:t>
            </a:r>
            <a:r>
              <a:rPr lang="en-US" dirty="0" err="1"/>
              <a:t>conn.createStatement</a:t>
            </a:r>
            <a:r>
              <a:rPr lang="en-US" dirty="0"/>
              <a:t>( );</a:t>
            </a:r>
          </a:p>
          <a:p>
            <a:pPr marL="0" indent="0">
              <a:buNone/>
            </a:pPr>
            <a:r>
              <a:rPr lang="en-US" dirty="0"/>
              <a:t>}</a:t>
            </a:r>
          </a:p>
          <a:p>
            <a:pPr marL="0" indent="0">
              <a:buNone/>
            </a:pPr>
            <a:r>
              <a:rPr lang="en-US" dirty="0"/>
              <a:t>catch (</a:t>
            </a:r>
            <a:r>
              <a:rPr lang="en-US" dirty="0" err="1"/>
              <a:t>SQLException</a:t>
            </a:r>
            <a:r>
              <a:rPr lang="en-US" dirty="0"/>
              <a:t> e) {</a:t>
            </a:r>
          </a:p>
          <a:p>
            <a:pPr marL="0" indent="0">
              <a:buNone/>
            </a:pPr>
            <a:r>
              <a:rPr lang="en-US" dirty="0"/>
              <a:t>}</a:t>
            </a:r>
          </a:p>
          <a:p>
            <a:pPr marL="0" indent="0">
              <a:buNone/>
            </a:pPr>
            <a:r>
              <a:rPr lang="en-US" dirty="0"/>
              <a:t>finally {</a:t>
            </a:r>
          </a:p>
          <a:p>
            <a:pPr marL="0" indent="0">
              <a:buNone/>
            </a:pPr>
            <a:r>
              <a:rPr lang="en-US" dirty="0"/>
              <a:t>}</a:t>
            </a:r>
          </a:p>
          <a:p>
            <a:pPr marL="0" indent="0">
              <a:buNone/>
            </a:pPr>
            <a:endParaRPr lang="en-US" sz="2200" dirty="0"/>
          </a:p>
        </p:txBody>
      </p:sp>
    </p:spTree>
    <p:extLst>
      <p:ext uri="{BB962C8B-B14F-4D97-AF65-F5344CB8AC3E}">
        <p14:creationId xmlns:p14="http://schemas.microsoft.com/office/powerpoint/2010/main" val="3313131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47CD9DB-BD79-495E-9785-E77C22F83396}"/>
              </a:ext>
            </a:extLst>
          </p:cNvPr>
          <p:cNvSpPr/>
          <p:nvPr/>
        </p:nvSpPr>
        <p:spPr>
          <a:xfrm>
            <a:off x="887895" y="0"/>
            <a:ext cx="10223500" cy="6126614"/>
          </a:xfrm>
          <a:prstGeom prst="rect">
            <a:avLst/>
          </a:prstGeom>
        </p:spPr>
        <p:txBody>
          <a:bodyPr wrap="square">
            <a:spAutoFit/>
          </a:bodyPr>
          <a:lstStyle/>
          <a:p>
            <a:pPr>
              <a:lnSpc>
                <a:spcPct val="150000"/>
              </a:lnSpc>
            </a:pPr>
            <a:r>
              <a:rPr lang="en-US" sz="2200" dirty="0">
                <a:ea typeface="Calibri" panose="020F0502020204030204" pitchFamily="34" charset="0"/>
                <a:cs typeface="Times New Roman" panose="02020603050405020304" pitchFamily="18" charset="0"/>
              </a:rPr>
              <a:t>SQL statement use to execute with one of its three execute methods.</a:t>
            </a:r>
          </a:p>
          <a:p>
            <a:pPr marR="30480" lvl="0" algn="just">
              <a:lnSpc>
                <a:spcPct val="150000"/>
              </a:lnSpc>
              <a:buSzPts val="1000"/>
              <a:tabLst>
                <a:tab pos="457200" algn="l"/>
              </a:tabLst>
            </a:pPr>
            <a:r>
              <a:rPr lang="en-US" sz="2200" b="1" dirty="0" err="1">
                <a:solidFill>
                  <a:srgbClr val="000000"/>
                </a:solidFill>
                <a:ea typeface="Times New Roman" panose="02020603050405020304" pitchFamily="18" charset="0"/>
              </a:rPr>
              <a:t>boolean</a:t>
            </a:r>
            <a:r>
              <a:rPr lang="en-US" sz="2200" b="1" dirty="0">
                <a:solidFill>
                  <a:srgbClr val="000000"/>
                </a:solidFill>
                <a:ea typeface="Times New Roman" panose="02020603050405020304" pitchFamily="18" charset="0"/>
              </a:rPr>
              <a:t> execute (String SQL)</a:t>
            </a:r>
            <a:r>
              <a:rPr lang="en-US" sz="2200" dirty="0">
                <a:solidFill>
                  <a:srgbClr val="000000"/>
                </a:solidFill>
                <a:ea typeface="Times New Roman" panose="02020603050405020304" pitchFamily="18" charset="0"/>
              </a:rPr>
              <a:t>: Returns a </a:t>
            </a:r>
            <a:r>
              <a:rPr lang="en-US" sz="2200" dirty="0" err="1">
                <a:solidFill>
                  <a:srgbClr val="000000"/>
                </a:solidFill>
                <a:ea typeface="Times New Roman" panose="02020603050405020304" pitchFamily="18" charset="0"/>
              </a:rPr>
              <a:t>boolean</a:t>
            </a:r>
            <a:r>
              <a:rPr lang="en-US" sz="2200" dirty="0">
                <a:solidFill>
                  <a:srgbClr val="000000"/>
                </a:solidFill>
                <a:ea typeface="Times New Roman" panose="02020603050405020304" pitchFamily="18" charset="0"/>
              </a:rPr>
              <a:t> value of true if a </a:t>
            </a:r>
            <a:r>
              <a:rPr lang="en-US" sz="2200" dirty="0" err="1">
                <a:solidFill>
                  <a:srgbClr val="000000"/>
                </a:solidFill>
                <a:ea typeface="Times New Roman" panose="02020603050405020304" pitchFamily="18" charset="0"/>
              </a:rPr>
              <a:t>ResultSet</a:t>
            </a:r>
            <a:r>
              <a:rPr lang="en-US" sz="2200" dirty="0">
                <a:solidFill>
                  <a:srgbClr val="000000"/>
                </a:solidFill>
                <a:ea typeface="Times New Roman" panose="02020603050405020304" pitchFamily="18" charset="0"/>
              </a:rPr>
              <a:t> </a:t>
            </a:r>
            <a:r>
              <a:rPr lang="en-US" sz="2200">
                <a:solidFill>
                  <a:srgbClr val="000000"/>
                </a:solidFill>
                <a:ea typeface="Times New Roman" panose="02020603050405020304" pitchFamily="18" charset="0"/>
              </a:rPr>
              <a:t>object 	can </a:t>
            </a:r>
            <a:r>
              <a:rPr lang="en-US" sz="2200" dirty="0">
                <a:solidFill>
                  <a:srgbClr val="000000"/>
                </a:solidFill>
                <a:ea typeface="Times New Roman" panose="02020603050405020304" pitchFamily="18" charset="0"/>
              </a:rPr>
              <a:t>be retrieved; otherwise, it returns false. </a:t>
            </a:r>
          </a:p>
          <a:p>
            <a:pPr marR="30480" lvl="0" algn="just">
              <a:lnSpc>
                <a:spcPct val="150000"/>
              </a:lnSpc>
              <a:buSzPts val="1000"/>
              <a:tabLst>
                <a:tab pos="457200" algn="l"/>
              </a:tabLst>
            </a:pPr>
            <a:r>
              <a:rPr lang="en-US" sz="2200" dirty="0">
                <a:solidFill>
                  <a:srgbClr val="000000"/>
                </a:solidFill>
                <a:ea typeface="Times New Roman" panose="02020603050405020304" pitchFamily="18" charset="0"/>
              </a:rPr>
              <a:t>	Use this method to execute SQL DDL statements or when you need to use truly 	dynamic SQL.</a:t>
            </a:r>
            <a:endParaRPr lang="en-US" sz="2200" dirty="0">
              <a:ea typeface="Times New Roman" panose="02020603050405020304" pitchFamily="18" charset="0"/>
            </a:endParaRPr>
          </a:p>
          <a:p>
            <a:pPr marR="30480" lvl="0" algn="just">
              <a:lnSpc>
                <a:spcPct val="150000"/>
              </a:lnSpc>
              <a:buSzPts val="1000"/>
              <a:tabLst>
                <a:tab pos="457200" algn="l"/>
              </a:tabLst>
            </a:pPr>
            <a:r>
              <a:rPr lang="en-US" sz="2200" b="1" dirty="0" err="1">
                <a:solidFill>
                  <a:srgbClr val="000000"/>
                </a:solidFill>
                <a:ea typeface="Times New Roman" panose="02020603050405020304" pitchFamily="18" charset="0"/>
              </a:rPr>
              <a:t>int</a:t>
            </a:r>
            <a:r>
              <a:rPr lang="en-US" sz="2200" b="1" dirty="0">
                <a:solidFill>
                  <a:srgbClr val="000000"/>
                </a:solidFill>
                <a:ea typeface="Times New Roman" panose="02020603050405020304" pitchFamily="18" charset="0"/>
              </a:rPr>
              <a:t> </a:t>
            </a:r>
            <a:r>
              <a:rPr lang="en-US" sz="2200" b="1" dirty="0" err="1">
                <a:solidFill>
                  <a:srgbClr val="000000"/>
                </a:solidFill>
                <a:ea typeface="Times New Roman" panose="02020603050405020304" pitchFamily="18" charset="0"/>
              </a:rPr>
              <a:t>executeUpdate</a:t>
            </a:r>
            <a:r>
              <a:rPr lang="en-US" sz="2200" b="1" dirty="0">
                <a:solidFill>
                  <a:srgbClr val="000000"/>
                </a:solidFill>
                <a:ea typeface="Times New Roman" panose="02020603050405020304" pitchFamily="18" charset="0"/>
              </a:rPr>
              <a:t> (String SQL)</a:t>
            </a:r>
            <a:r>
              <a:rPr lang="en-US" sz="2200" dirty="0">
                <a:solidFill>
                  <a:srgbClr val="000000"/>
                </a:solidFill>
                <a:ea typeface="Times New Roman" panose="02020603050405020304" pitchFamily="18" charset="0"/>
              </a:rPr>
              <a:t>: Returns the number of rows affected by the 	execution of the SQL statement. </a:t>
            </a:r>
          </a:p>
          <a:p>
            <a:pPr marR="30480" lvl="0" algn="just">
              <a:lnSpc>
                <a:spcPct val="150000"/>
              </a:lnSpc>
              <a:buSzPts val="1000"/>
              <a:tabLst>
                <a:tab pos="457200" algn="l"/>
              </a:tabLst>
            </a:pPr>
            <a:r>
              <a:rPr lang="en-US" sz="2200" dirty="0">
                <a:solidFill>
                  <a:srgbClr val="000000"/>
                </a:solidFill>
                <a:ea typeface="Times New Roman" panose="02020603050405020304" pitchFamily="18" charset="0"/>
              </a:rPr>
              <a:t>	Use this method to execute SQL statements for which we expect to get a number 	of rows affected - for example, an INSERT, UPDATE, or DELETE statement.</a:t>
            </a:r>
            <a:endParaRPr lang="en-US" sz="2200" dirty="0">
              <a:ea typeface="Times New Roman" panose="02020603050405020304" pitchFamily="18" charset="0"/>
            </a:endParaRPr>
          </a:p>
          <a:p>
            <a:pPr marR="30480" lvl="0" algn="just">
              <a:lnSpc>
                <a:spcPct val="150000"/>
              </a:lnSpc>
              <a:buSzPts val="1000"/>
              <a:tabLst>
                <a:tab pos="457200" algn="l"/>
              </a:tabLst>
            </a:pPr>
            <a:r>
              <a:rPr lang="en-US" sz="2200" b="1" dirty="0" err="1">
                <a:solidFill>
                  <a:srgbClr val="000000"/>
                </a:solidFill>
                <a:ea typeface="Times New Roman" panose="02020603050405020304" pitchFamily="18" charset="0"/>
              </a:rPr>
              <a:t>ResultSet</a:t>
            </a:r>
            <a:r>
              <a:rPr lang="en-US" sz="2200" b="1" dirty="0">
                <a:solidFill>
                  <a:srgbClr val="000000"/>
                </a:solidFill>
                <a:ea typeface="Times New Roman" panose="02020603050405020304" pitchFamily="18" charset="0"/>
              </a:rPr>
              <a:t> </a:t>
            </a:r>
            <a:r>
              <a:rPr lang="en-US" sz="2200" b="1" dirty="0" err="1">
                <a:solidFill>
                  <a:srgbClr val="000000"/>
                </a:solidFill>
                <a:ea typeface="Times New Roman" panose="02020603050405020304" pitchFamily="18" charset="0"/>
              </a:rPr>
              <a:t>executeQuery</a:t>
            </a:r>
            <a:r>
              <a:rPr lang="en-US" sz="2200" b="1" dirty="0">
                <a:solidFill>
                  <a:srgbClr val="000000"/>
                </a:solidFill>
                <a:ea typeface="Times New Roman" panose="02020603050405020304" pitchFamily="18" charset="0"/>
              </a:rPr>
              <a:t> (String SQL)</a:t>
            </a:r>
            <a:r>
              <a:rPr lang="en-US" sz="2200" dirty="0">
                <a:solidFill>
                  <a:srgbClr val="000000"/>
                </a:solidFill>
                <a:ea typeface="Times New Roman" panose="02020603050405020304" pitchFamily="18" charset="0"/>
              </a:rPr>
              <a:t>: Returns a </a:t>
            </a:r>
            <a:r>
              <a:rPr lang="en-US" sz="2200" dirty="0" err="1">
                <a:solidFill>
                  <a:srgbClr val="000000"/>
                </a:solidFill>
                <a:ea typeface="Times New Roman" panose="02020603050405020304" pitchFamily="18" charset="0"/>
              </a:rPr>
              <a:t>ResultSet</a:t>
            </a:r>
            <a:r>
              <a:rPr lang="en-US" sz="2200" dirty="0">
                <a:solidFill>
                  <a:srgbClr val="000000"/>
                </a:solidFill>
                <a:ea typeface="Times New Roman" panose="02020603050405020304" pitchFamily="18" charset="0"/>
              </a:rPr>
              <a:t> object. Use this 	method when we expect to get a result set, as we would with a SELECT statement.</a:t>
            </a:r>
            <a:endParaRPr lang="en-US" sz="2200" dirty="0">
              <a:ea typeface="Times New Roman" panose="02020603050405020304" pitchFamily="18" charset="0"/>
            </a:endParaRPr>
          </a:p>
          <a:p>
            <a:pPr>
              <a:lnSpc>
                <a:spcPct val="150000"/>
              </a:lnSpc>
            </a:pPr>
            <a:r>
              <a:rPr lang="en-US" sz="2200" dirty="0">
                <a:ea typeface="Calibri" panose="020F0502020204030204" pitchFamily="34" charset="0"/>
                <a:cs typeface="Times New Roman" panose="02020603050405020304" pitchFamily="18" charset="0"/>
              </a:rPr>
              <a:t>	Statement object calls to the close() method to ensure proper cleanup.</a:t>
            </a:r>
            <a:endParaRPr lang="en-US" sz="2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785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D589-2A19-4EE8-8B65-0D6FE5485E66}"/>
              </a:ext>
            </a:extLst>
          </p:cNvPr>
          <p:cNvSpPr>
            <a:spLocks noGrp="1"/>
          </p:cNvSpPr>
          <p:nvPr>
            <p:ph type="title"/>
          </p:nvPr>
        </p:nvSpPr>
        <p:spPr/>
        <p:txBody>
          <a:bodyPr>
            <a:normAutofit fontScale="90000"/>
          </a:bodyPr>
          <a:lstStyle/>
          <a:p>
            <a:r>
              <a:rPr lang="en-US" b="1" cap="none" dirty="0"/>
              <a:t>API(application Programming Interface)</a:t>
            </a:r>
            <a:br>
              <a:rPr lang="en-US" b="1" cap="none" dirty="0"/>
            </a:br>
            <a:endParaRPr lang="en-US" b="1" cap="none" dirty="0"/>
          </a:p>
        </p:txBody>
      </p:sp>
      <p:sp>
        <p:nvSpPr>
          <p:cNvPr id="3" name="Content Placeholder 2">
            <a:extLst>
              <a:ext uri="{FF2B5EF4-FFF2-40B4-BE49-F238E27FC236}">
                <a16:creationId xmlns:a16="http://schemas.microsoft.com/office/drawing/2014/main" id="{6059CEAC-4F1C-41A1-A2F7-5635ACE3885B}"/>
              </a:ext>
            </a:extLst>
          </p:cNvPr>
          <p:cNvSpPr>
            <a:spLocks noGrp="1"/>
          </p:cNvSpPr>
          <p:nvPr>
            <p:ph idx="1"/>
          </p:nvPr>
        </p:nvSpPr>
        <p:spPr>
          <a:xfrm>
            <a:off x="1451579" y="1449978"/>
            <a:ext cx="9603275" cy="4016367"/>
          </a:xfrm>
        </p:spPr>
        <p:txBody>
          <a:bodyPr/>
          <a:lstStyle/>
          <a:p>
            <a:r>
              <a:rPr lang="en-US" dirty="0"/>
              <a:t>API is a document that contains description of all the features of a product or software. </a:t>
            </a:r>
          </a:p>
          <a:p>
            <a:r>
              <a:rPr lang="en-US" dirty="0"/>
              <a:t>It represents classes and interfaces that software programs can follow to communicate with each other. </a:t>
            </a:r>
          </a:p>
          <a:p>
            <a:r>
              <a:rPr lang="en-US" dirty="0"/>
              <a:t>An API can be created for applications, libraries, operating systems, </a:t>
            </a:r>
            <a:r>
              <a:rPr lang="en-US" dirty="0" err="1"/>
              <a:t>etc</a:t>
            </a:r>
            <a:endParaRPr lang="en-US" dirty="0"/>
          </a:p>
          <a:p>
            <a:endParaRPr lang="en-US" dirty="0"/>
          </a:p>
        </p:txBody>
      </p:sp>
    </p:spTree>
    <p:extLst>
      <p:ext uri="{BB962C8B-B14F-4D97-AF65-F5344CB8AC3E}">
        <p14:creationId xmlns:p14="http://schemas.microsoft.com/office/powerpoint/2010/main" val="1586644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75F7-F08F-496A-8A87-9C9F5CAA8776}"/>
              </a:ext>
            </a:extLst>
          </p:cNvPr>
          <p:cNvSpPr>
            <a:spLocks noGrp="1"/>
          </p:cNvSpPr>
          <p:nvPr>
            <p:ph type="title"/>
          </p:nvPr>
        </p:nvSpPr>
        <p:spPr/>
        <p:txBody>
          <a:bodyPr>
            <a:normAutofit fontScale="90000"/>
          </a:bodyPr>
          <a:lstStyle/>
          <a:p>
            <a:r>
              <a:rPr lang="en-US" b="1" cap="none" dirty="0" err="1"/>
              <a:t>PreparedStatement</a:t>
            </a:r>
            <a:r>
              <a:rPr lang="en-US" cap="none" dirty="0"/>
              <a:t> </a:t>
            </a:r>
            <a:r>
              <a:rPr lang="en-US" b="1" cap="none" dirty="0"/>
              <a:t>(Extends Statement)</a:t>
            </a:r>
            <a:r>
              <a:rPr lang="en-US" cap="none" dirty="0"/>
              <a:t>:</a:t>
            </a:r>
            <a:br>
              <a:rPr lang="en-US" cap="none" dirty="0"/>
            </a:br>
            <a:endParaRPr lang="en-US" cap="none" dirty="0"/>
          </a:p>
        </p:txBody>
      </p:sp>
      <p:sp>
        <p:nvSpPr>
          <p:cNvPr id="3" name="Content Placeholder 2">
            <a:extLst>
              <a:ext uri="{FF2B5EF4-FFF2-40B4-BE49-F238E27FC236}">
                <a16:creationId xmlns:a16="http://schemas.microsoft.com/office/drawing/2014/main" id="{2A30D133-DAD0-48C7-AC91-4B9E6E40A18F}"/>
              </a:ext>
            </a:extLst>
          </p:cNvPr>
          <p:cNvSpPr>
            <a:spLocks noGrp="1"/>
          </p:cNvSpPr>
          <p:nvPr>
            <p:ph idx="1"/>
          </p:nvPr>
        </p:nvSpPr>
        <p:spPr>
          <a:xfrm>
            <a:off x="1451579" y="1449978"/>
            <a:ext cx="9603275" cy="4659274"/>
          </a:xfrm>
        </p:spPr>
        <p:txBody>
          <a:bodyPr>
            <a:noAutofit/>
          </a:bodyPr>
          <a:lstStyle/>
          <a:p>
            <a:r>
              <a:rPr lang="en-US" sz="2400" dirty="0"/>
              <a:t>It can be used when we plan to use the same SQL statement many times. </a:t>
            </a:r>
          </a:p>
          <a:p>
            <a:r>
              <a:rPr lang="en-US" sz="2400" dirty="0"/>
              <a:t>The </a:t>
            </a:r>
            <a:r>
              <a:rPr lang="en-US" sz="2400" dirty="0" err="1"/>
              <a:t>PreparedStatement</a:t>
            </a:r>
            <a:r>
              <a:rPr lang="en-US" sz="2400" dirty="0"/>
              <a:t> interface accepts input parameters at runtime. </a:t>
            </a:r>
          </a:p>
          <a:p>
            <a:r>
              <a:rPr lang="en-US" sz="2400" dirty="0"/>
              <a:t>It is used for precompiling SQL statements that might contain input parameters. </a:t>
            </a:r>
          </a:p>
          <a:p>
            <a:r>
              <a:rPr lang="en-US" sz="2400" dirty="0"/>
              <a:t>This statement gives us the flexibility of supplying arguments dynamically.</a:t>
            </a:r>
          </a:p>
          <a:p>
            <a:r>
              <a:rPr lang="en-US" sz="2400" dirty="0"/>
              <a:t>All parameters in JDBC are represented by the ? symbol, which is known as the parameter marker. </a:t>
            </a:r>
          </a:p>
          <a:p>
            <a:r>
              <a:rPr lang="en-US" sz="2400" dirty="0"/>
              <a:t>Each parameter marker is referred by its ordinal position. The first marker represents position 1, the next position 2, and so forth.</a:t>
            </a:r>
          </a:p>
          <a:p>
            <a:pPr marL="0" indent="0">
              <a:buNone/>
            </a:pPr>
            <a:endParaRPr lang="en-US" sz="2400" dirty="0"/>
          </a:p>
          <a:p>
            <a:endParaRPr lang="en-US" sz="2400" dirty="0"/>
          </a:p>
        </p:txBody>
      </p:sp>
    </p:spTree>
    <p:extLst>
      <p:ext uri="{BB962C8B-B14F-4D97-AF65-F5344CB8AC3E}">
        <p14:creationId xmlns:p14="http://schemas.microsoft.com/office/powerpoint/2010/main" val="2017812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AA6926-8605-4A3A-BEEB-08CE2B43C1BF}"/>
              </a:ext>
            </a:extLst>
          </p:cNvPr>
          <p:cNvSpPr/>
          <p:nvPr/>
        </p:nvSpPr>
        <p:spPr>
          <a:xfrm>
            <a:off x="1351723" y="217359"/>
            <a:ext cx="9342782" cy="5760551"/>
          </a:xfrm>
          <a:prstGeom prst="rect">
            <a:avLst/>
          </a:prstGeom>
        </p:spPr>
        <p:txBody>
          <a:bodyPr wrap="square">
            <a:spAutoFit/>
          </a:bodyPr>
          <a:lstStyle/>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7F0055"/>
                </a:solidFill>
                <a:ea typeface="Times New Roman" panose="02020603050405020304" pitchFamily="18" charset="0"/>
                <a:cs typeface="Courier New" panose="02070309020205020404" pitchFamily="49" charset="0"/>
              </a:rPr>
              <a:t>PreparedStatement</a:t>
            </a: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pstmt</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000088"/>
                </a:solidFill>
                <a:ea typeface="Times New Roman" panose="02020603050405020304" pitchFamily="18" charset="0"/>
                <a:cs typeface="Courier New" panose="02070309020205020404" pitchFamily="49" charset="0"/>
              </a:rPr>
              <a:t>null</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88"/>
                </a:solidFill>
                <a:ea typeface="Times New Roman" panose="02020603050405020304" pitchFamily="18" charset="0"/>
                <a:cs typeface="Courier New" panose="02070309020205020404" pitchFamily="49" charset="0"/>
              </a:rPr>
              <a:t>try</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7F0055"/>
                </a:solidFill>
                <a:ea typeface="Times New Roman" panose="02020603050405020304" pitchFamily="18" charset="0"/>
                <a:cs typeface="Courier New" panose="02070309020205020404" pitchFamily="49" charset="0"/>
              </a:rPr>
              <a:t>String</a:t>
            </a:r>
            <a:r>
              <a:rPr lang="en-US" sz="2000" dirty="0">
                <a:solidFill>
                  <a:srgbClr val="313131"/>
                </a:solidFill>
                <a:ea typeface="Times New Roman" panose="02020603050405020304" pitchFamily="18" charset="0"/>
                <a:cs typeface="Courier New" panose="02070309020205020404" pitchFamily="49" charset="0"/>
              </a:rPr>
              <a:t> SQL </a:t>
            </a:r>
            <a:r>
              <a:rPr lang="en-US" sz="2000" dirty="0">
                <a:solidFill>
                  <a:srgbClr val="666600"/>
                </a:solidFill>
                <a:ea typeface="Times New Roman" panose="02020603050405020304" pitchFamily="18" charset="0"/>
                <a:cs typeface="Courier New" panose="02070309020205020404" pitchFamily="49" charset="0"/>
              </a:rPr>
              <a:t>=</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008800"/>
                </a:solidFill>
                <a:ea typeface="Times New Roman" panose="02020603050405020304" pitchFamily="18" charset="0"/>
                <a:cs typeface="Courier New" panose="02070309020205020404" pitchFamily="49" charset="0"/>
              </a:rPr>
              <a:t>"Update Employees SET age = ? WHERE name = ?"</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pstmt</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conn</a:t>
            </a:r>
            <a:r>
              <a:rPr lang="en-US" sz="2000" dirty="0" err="1">
                <a:solidFill>
                  <a:srgbClr val="666600"/>
                </a:solidFill>
                <a:ea typeface="Times New Roman" panose="02020603050405020304" pitchFamily="18" charset="0"/>
                <a:cs typeface="Courier New" panose="02070309020205020404" pitchFamily="49" charset="0"/>
              </a:rPr>
              <a:t>.</a:t>
            </a:r>
            <a:r>
              <a:rPr lang="en-US" sz="2000" dirty="0" err="1">
                <a:solidFill>
                  <a:srgbClr val="313131"/>
                </a:solidFill>
                <a:ea typeface="Times New Roman" panose="02020603050405020304" pitchFamily="18" charset="0"/>
                <a:cs typeface="Courier New" panose="02070309020205020404" pitchFamily="49" charset="0"/>
              </a:rPr>
              <a:t>prepareStatement</a:t>
            </a:r>
            <a:r>
              <a:rPr lang="en-US" sz="2000" dirty="0">
                <a:solidFill>
                  <a:srgbClr val="666600"/>
                </a:solidFill>
                <a:ea typeface="Times New Roman" panose="02020603050405020304" pitchFamily="18" charset="0"/>
                <a:cs typeface="Courier New" panose="02070309020205020404" pitchFamily="49" charset="0"/>
              </a:rPr>
              <a:t>(</a:t>
            </a:r>
            <a:r>
              <a:rPr lang="en-US" sz="2000" dirty="0">
                <a:solidFill>
                  <a:srgbClr val="313131"/>
                </a:solidFill>
                <a:ea typeface="Times New Roman" panose="02020603050405020304" pitchFamily="18" charset="0"/>
                <a:cs typeface="Courier New" panose="02070309020205020404" pitchFamily="49" charset="0"/>
              </a:rPr>
              <a:t>SQL</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pstmt.setInt</a:t>
            </a:r>
            <a:r>
              <a:rPr lang="en-US" sz="2000" dirty="0">
                <a:solidFill>
                  <a:srgbClr val="313131"/>
                </a:solidFill>
                <a:ea typeface="Times New Roman" panose="02020603050405020304" pitchFamily="18" charset="0"/>
                <a:cs typeface="Courier New" panose="02070309020205020404" pitchFamily="49" charset="0"/>
              </a:rPr>
              <a:t>(1,10);// 1 specifies first parameter in query</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pstmt.setString</a:t>
            </a:r>
            <a:r>
              <a:rPr lang="en-US" sz="2000" dirty="0">
                <a:solidFill>
                  <a:srgbClr val="313131"/>
                </a:solidFill>
                <a:ea typeface="Times New Roman" panose="02020603050405020304" pitchFamily="18" charset="0"/>
                <a:cs typeface="Courier New" panose="02070309020205020404" pitchFamily="49" charset="0"/>
              </a:rPr>
              <a:t>(2,”binod”); </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int</a:t>
            </a:r>
            <a:r>
              <a:rPr lang="en-US" sz="2000" dirty="0">
                <a:solidFill>
                  <a:srgbClr val="313131"/>
                </a:solidFill>
                <a:ea typeface="Times New Roman" panose="02020603050405020304" pitchFamily="18" charset="0"/>
                <a:cs typeface="Courier New" panose="02070309020205020404" pitchFamily="49" charset="0"/>
              </a:rPr>
              <a:t> count=</a:t>
            </a:r>
            <a:r>
              <a:rPr lang="en-US" sz="2000" dirty="0" err="1">
                <a:solidFill>
                  <a:srgbClr val="313131"/>
                </a:solidFill>
                <a:ea typeface="Times New Roman" panose="02020603050405020304" pitchFamily="18" charset="0"/>
                <a:cs typeface="Courier New" panose="02070309020205020404" pitchFamily="49" charset="0"/>
              </a:rPr>
              <a:t>pstmt.executeUpdate</a:t>
            </a:r>
            <a:r>
              <a:rPr lang="en-US" sz="2000" dirty="0">
                <a:solidFill>
                  <a:srgbClr val="313131"/>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88"/>
                </a:solidFill>
                <a:ea typeface="Times New Roman" panose="02020603050405020304" pitchFamily="18" charset="0"/>
                <a:cs typeface="Courier New" panose="02070309020205020404" pitchFamily="49" charset="0"/>
              </a:rPr>
              <a:t>catch</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r>
              <a:rPr lang="en-US" sz="2000" dirty="0" err="1">
                <a:solidFill>
                  <a:srgbClr val="7F0055"/>
                </a:solidFill>
                <a:ea typeface="Times New Roman" panose="02020603050405020304" pitchFamily="18" charset="0"/>
                <a:cs typeface="Courier New" panose="02070309020205020404" pitchFamily="49" charset="0"/>
              </a:rPr>
              <a:t>SQLException</a:t>
            </a:r>
            <a:r>
              <a:rPr lang="en-US" sz="2000" dirty="0">
                <a:solidFill>
                  <a:srgbClr val="313131"/>
                </a:solidFill>
                <a:ea typeface="Times New Roman" panose="02020603050405020304" pitchFamily="18" charset="0"/>
                <a:cs typeface="Courier New" panose="02070309020205020404" pitchFamily="49" charset="0"/>
              </a:rPr>
              <a:t> e</a:t>
            </a:r>
            <a:r>
              <a:rPr lang="en-US" sz="2000" dirty="0">
                <a:solidFill>
                  <a:srgbClr val="666600"/>
                </a:solidFill>
                <a:ea typeface="Times New Roman" panose="02020603050405020304" pitchFamily="18" charset="0"/>
                <a:cs typeface="Courier New" panose="02070309020205020404" pitchFamily="49" charset="0"/>
              </a:rPr>
              <a:t>)</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88"/>
                </a:solidFill>
                <a:ea typeface="Times New Roman" panose="02020603050405020304" pitchFamily="18" charset="0"/>
                <a:cs typeface="Courier New" panose="02070309020205020404" pitchFamily="49" charset="0"/>
              </a:rPr>
              <a:t>finally</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666600"/>
                </a:solidFill>
                <a:ea typeface="Times New Roman" panose="02020603050405020304" pitchFamily="18" charset="0"/>
                <a:cs typeface="Courier New" panose="02070309020205020404" pitchFamily="49" charset="0"/>
              </a:rPr>
              <a:t>}</a:t>
            </a:r>
            <a:endParaRPr lang="en-U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1428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3221-95CE-4014-9904-48EA5B8CE2CB}"/>
              </a:ext>
            </a:extLst>
          </p:cNvPr>
          <p:cNvSpPr>
            <a:spLocks noGrp="1"/>
          </p:cNvSpPr>
          <p:nvPr>
            <p:ph type="title"/>
          </p:nvPr>
        </p:nvSpPr>
        <p:spPr/>
        <p:txBody>
          <a:bodyPr>
            <a:normAutofit fontScale="90000"/>
          </a:bodyPr>
          <a:lstStyle/>
          <a:p>
            <a:r>
              <a:rPr lang="en-US" b="1" cap="none" dirty="0" err="1"/>
              <a:t>CallableStatement</a:t>
            </a:r>
            <a:r>
              <a:rPr lang="en-US" b="1" cap="none" dirty="0"/>
              <a:t> (Extends </a:t>
            </a:r>
            <a:r>
              <a:rPr lang="en-US" b="1" cap="none" dirty="0" err="1"/>
              <a:t>Preparedstatement</a:t>
            </a:r>
            <a:r>
              <a:rPr lang="en-US" b="1" cap="none" dirty="0"/>
              <a:t>):</a:t>
            </a:r>
            <a:br>
              <a:rPr lang="en-US" cap="none" dirty="0"/>
            </a:br>
            <a:endParaRPr lang="en-US" cap="none" dirty="0"/>
          </a:p>
        </p:txBody>
      </p:sp>
      <p:sp>
        <p:nvSpPr>
          <p:cNvPr id="3" name="Content Placeholder 2">
            <a:extLst>
              <a:ext uri="{FF2B5EF4-FFF2-40B4-BE49-F238E27FC236}">
                <a16:creationId xmlns:a16="http://schemas.microsoft.com/office/drawing/2014/main" id="{44CCDF52-52E3-4A76-B591-85278ADD2D27}"/>
              </a:ext>
            </a:extLst>
          </p:cNvPr>
          <p:cNvSpPr>
            <a:spLocks noGrp="1"/>
          </p:cNvSpPr>
          <p:nvPr>
            <p:ph idx="1"/>
          </p:nvPr>
        </p:nvSpPr>
        <p:spPr>
          <a:xfrm>
            <a:off x="1451579" y="1449978"/>
            <a:ext cx="9603275" cy="4672526"/>
          </a:xfrm>
        </p:spPr>
        <p:txBody>
          <a:bodyPr>
            <a:normAutofit/>
          </a:bodyPr>
          <a:lstStyle/>
          <a:p>
            <a:r>
              <a:rPr lang="en-US" dirty="0" err="1"/>
              <a:t>CallableStatement</a:t>
            </a:r>
            <a:r>
              <a:rPr lang="en-US" dirty="0"/>
              <a:t> interface is used to call the database stored procedures and functions. </a:t>
            </a:r>
          </a:p>
          <a:p>
            <a:r>
              <a:rPr lang="en-US" dirty="0"/>
              <a:t>It is used to execute stored procedures that may contain both input and output parameters.</a:t>
            </a:r>
          </a:p>
          <a:p>
            <a:r>
              <a:rPr lang="en-US" dirty="0"/>
              <a:t>Three types of parameters exist: IN, OUT, and INOUT. </a:t>
            </a:r>
          </a:p>
          <a:p>
            <a:r>
              <a:rPr lang="en-US" dirty="0"/>
              <a:t>The </a:t>
            </a:r>
            <a:r>
              <a:rPr lang="en-US" dirty="0" err="1"/>
              <a:t>PreparedStatement</a:t>
            </a:r>
            <a:r>
              <a:rPr lang="en-US" dirty="0"/>
              <a:t> object only uses the IN parameter. </a:t>
            </a:r>
          </a:p>
          <a:p>
            <a:r>
              <a:rPr lang="en-US" dirty="0"/>
              <a:t>The </a:t>
            </a:r>
            <a:r>
              <a:rPr lang="en-US" dirty="0" err="1"/>
              <a:t>CallableStatement</a:t>
            </a:r>
            <a:r>
              <a:rPr lang="en-US" dirty="0"/>
              <a:t> object can use all the three.</a:t>
            </a:r>
          </a:p>
          <a:p>
            <a:endParaRPr lang="en-US" dirty="0"/>
          </a:p>
          <a:p>
            <a:endParaRPr lang="en-US" dirty="0"/>
          </a:p>
        </p:txBody>
      </p:sp>
    </p:spTree>
    <p:extLst>
      <p:ext uri="{BB962C8B-B14F-4D97-AF65-F5344CB8AC3E}">
        <p14:creationId xmlns:p14="http://schemas.microsoft.com/office/powerpoint/2010/main" val="973245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944FF8A-7B72-4FF7-93B8-88BBFC87FDE4}"/>
              </a:ext>
            </a:extLst>
          </p:cNvPr>
          <p:cNvGraphicFramePr>
            <a:graphicFrameLocks noGrp="1"/>
          </p:cNvGraphicFramePr>
          <p:nvPr>
            <p:extLst>
              <p:ext uri="{D42A27DB-BD31-4B8C-83A1-F6EECF244321}">
                <p14:modId xmlns:p14="http://schemas.microsoft.com/office/powerpoint/2010/main" val="1259294952"/>
              </p:ext>
            </p:extLst>
          </p:nvPr>
        </p:nvGraphicFramePr>
        <p:xfrm>
          <a:off x="940903" y="719666"/>
          <a:ext cx="10721009" cy="5296820"/>
        </p:xfrm>
        <a:graphic>
          <a:graphicData uri="http://schemas.openxmlformats.org/drawingml/2006/table">
            <a:tbl>
              <a:tblPr firstRow="1" bandRow="1">
                <a:tableStyleId>{5C22544A-7EE6-4342-B048-85BDC9FD1C3A}</a:tableStyleId>
              </a:tblPr>
              <a:tblGrid>
                <a:gridCol w="4028467">
                  <a:extLst>
                    <a:ext uri="{9D8B030D-6E8A-4147-A177-3AD203B41FA5}">
                      <a16:colId xmlns:a16="http://schemas.microsoft.com/office/drawing/2014/main" val="3979329164"/>
                    </a:ext>
                  </a:extLst>
                </a:gridCol>
                <a:gridCol w="6692542">
                  <a:extLst>
                    <a:ext uri="{9D8B030D-6E8A-4147-A177-3AD203B41FA5}">
                      <a16:colId xmlns:a16="http://schemas.microsoft.com/office/drawing/2014/main" val="2582306144"/>
                    </a:ext>
                  </a:extLst>
                </a:gridCol>
              </a:tblGrid>
              <a:tr h="498926">
                <a:tc>
                  <a:txBody>
                    <a:bodyPr/>
                    <a:lstStyle/>
                    <a:p>
                      <a:r>
                        <a:rPr lang="en-US" dirty="0"/>
                        <a:t>Parameter</a:t>
                      </a:r>
                    </a:p>
                  </a:txBody>
                  <a:tcPr/>
                </a:tc>
                <a:tc>
                  <a:txBody>
                    <a:bodyPr/>
                    <a:lstStyle/>
                    <a:p>
                      <a:r>
                        <a:rPr lang="en-US" dirty="0"/>
                        <a:t>Description</a:t>
                      </a:r>
                    </a:p>
                  </a:txBody>
                  <a:tcPr/>
                </a:tc>
                <a:extLst>
                  <a:ext uri="{0D108BD9-81ED-4DB2-BD59-A6C34878D82A}">
                    <a16:rowId xmlns:a16="http://schemas.microsoft.com/office/drawing/2014/main" val="3786554639"/>
                  </a:ext>
                </a:extLst>
              </a:tr>
              <a:tr h="1599298">
                <a:tc>
                  <a:txBody>
                    <a:bodyPr/>
                    <a:lstStyle/>
                    <a:p>
                      <a:r>
                        <a:rPr lang="en-US" dirty="0"/>
                        <a:t>IN</a:t>
                      </a:r>
                    </a:p>
                  </a:txBody>
                  <a:tcPr/>
                </a:tc>
                <a:tc>
                  <a:txBody>
                    <a:bodyPr/>
                    <a:lstStyle/>
                    <a:p>
                      <a:r>
                        <a:rPr lang="en-US" sz="1800" b="0" i="0" kern="1200" dirty="0">
                          <a:solidFill>
                            <a:schemeClr val="dk1"/>
                          </a:solidFill>
                          <a:effectLst/>
                          <a:latin typeface="+mn-lt"/>
                          <a:ea typeface="+mn-ea"/>
                          <a:cs typeface="+mn-cs"/>
                        </a:rPr>
                        <a:t>A parameter whose value is unknown when the SQL statement is created. You bind values to IN parameters with the </a:t>
                      </a:r>
                      <a:r>
                        <a:rPr lang="en-US" sz="1800" b="0" i="0" kern="1200" dirty="0" err="1">
                          <a:solidFill>
                            <a:schemeClr val="dk1"/>
                          </a:solidFill>
                          <a:effectLst/>
                          <a:latin typeface="+mn-lt"/>
                          <a:ea typeface="+mn-ea"/>
                          <a:cs typeface="+mn-cs"/>
                        </a:rPr>
                        <a:t>setXXX</a:t>
                      </a:r>
                      <a:r>
                        <a:rPr lang="en-US" sz="1800" b="0" i="0" kern="1200" dirty="0">
                          <a:solidFill>
                            <a:schemeClr val="dk1"/>
                          </a:solidFill>
                          <a:effectLst/>
                          <a:latin typeface="+mn-lt"/>
                          <a:ea typeface="+mn-ea"/>
                          <a:cs typeface="+mn-cs"/>
                        </a:rPr>
                        <a:t>() methods.</a:t>
                      </a:r>
                      <a:endParaRPr lang="en-US" dirty="0"/>
                    </a:p>
                  </a:txBody>
                  <a:tcPr/>
                </a:tc>
                <a:extLst>
                  <a:ext uri="{0D108BD9-81ED-4DB2-BD59-A6C34878D82A}">
                    <a16:rowId xmlns:a16="http://schemas.microsoft.com/office/drawing/2014/main" val="3031086143"/>
                  </a:ext>
                </a:extLst>
              </a:tr>
              <a:tr h="1599298">
                <a:tc>
                  <a:txBody>
                    <a:bodyPr/>
                    <a:lstStyle/>
                    <a:p>
                      <a:r>
                        <a:rPr lang="en-US" dirty="0"/>
                        <a:t>OUT</a:t>
                      </a:r>
                    </a:p>
                  </a:txBody>
                  <a:tcPr/>
                </a:tc>
                <a:tc>
                  <a:txBody>
                    <a:bodyPr/>
                    <a:lstStyle/>
                    <a:p>
                      <a:r>
                        <a:rPr lang="en-US" sz="1800" b="0" i="0" kern="1200" dirty="0">
                          <a:solidFill>
                            <a:schemeClr val="dk1"/>
                          </a:solidFill>
                          <a:effectLst/>
                          <a:latin typeface="+mn-lt"/>
                          <a:ea typeface="+mn-ea"/>
                          <a:cs typeface="+mn-cs"/>
                        </a:rPr>
                        <a:t>A parameter whose value is supplied by the SQL statement it returns. You retrieve values from </a:t>
                      </a:r>
                      <a:r>
                        <a:rPr lang="en-US" sz="1800" b="0" i="0" kern="1200" dirty="0" err="1">
                          <a:solidFill>
                            <a:schemeClr val="dk1"/>
                          </a:solidFill>
                          <a:effectLst/>
                          <a:latin typeface="+mn-lt"/>
                          <a:ea typeface="+mn-ea"/>
                          <a:cs typeface="+mn-cs"/>
                        </a:rPr>
                        <a:t>theOUT</a:t>
                      </a:r>
                      <a:r>
                        <a:rPr lang="en-US" sz="1800" b="0" i="0" kern="1200" dirty="0">
                          <a:solidFill>
                            <a:schemeClr val="dk1"/>
                          </a:solidFill>
                          <a:effectLst/>
                          <a:latin typeface="+mn-lt"/>
                          <a:ea typeface="+mn-ea"/>
                          <a:cs typeface="+mn-cs"/>
                        </a:rPr>
                        <a:t> parameters with the </a:t>
                      </a:r>
                      <a:r>
                        <a:rPr lang="en-US" sz="1800" b="0" i="0" kern="1200" dirty="0" err="1">
                          <a:solidFill>
                            <a:schemeClr val="dk1"/>
                          </a:solidFill>
                          <a:effectLst/>
                          <a:latin typeface="+mn-lt"/>
                          <a:ea typeface="+mn-ea"/>
                          <a:cs typeface="+mn-cs"/>
                        </a:rPr>
                        <a:t>getXXX</a:t>
                      </a:r>
                      <a:r>
                        <a:rPr lang="en-US" sz="1800" b="0" i="0" kern="1200" dirty="0">
                          <a:solidFill>
                            <a:schemeClr val="dk1"/>
                          </a:solidFill>
                          <a:effectLst/>
                          <a:latin typeface="+mn-lt"/>
                          <a:ea typeface="+mn-ea"/>
                          <a:cs typeface="+mn-cs"/>
                        </a:rPr>
                        <a:t>() methods.</a:t>
                      </a:r>
                      <a:endParaRPr lang="en-US" dirty="0"/>
                    </a:p>
                  </a:txBody>
                  <a:tcPr/>
                </a:tc>
                <a:extLst>
                  <a:ext uri="{0D108BD9-81ED-4DB2-BD59-A6C34878D82A}">
                    <a16:rowId xmlns:a16="http://schemas.microsoft.com/office/drawing/2014/main" val="507079267"/>
                  </a:ext>
                </a:extLst>
              </a:tr>
              <a:tr h="1599298">
                <a:tc>
                  <a:txBody>
                    <a:bodyPr/>
                    <a:lstStyle/>
                    <a:p>
                      <a:r>
                        <a:rPr lang="en-US" dirty="0"/>
                        <a:t>INOUT</a:t>
                      </a:r>
                    </a:p>
                  </a:txBody>
                  <a:tcPr/>
                </a:tc>
                <a:tc>
                  <a:txBody>
                    <a:bodyPr/>
                    <a:lstStyle/>
                    <a:p>
                      <a:r>
                        <a:rPr lang="en-US" sz="1800" b="0" i="0" kern="1200" dirty="0">
                          <a:solidFill>
                            <a:schemeClr val="dk1"/>
                          </a:solidFill>
                          <a:effectLst/>
                          <a:latin typeface="+mn-lt"/>
                          <a:ea typeface="+mn-ea"/>
                          <a:cs typeface="+mn-cs"/>
                        </a:rPr>
                        <a:t>A parameter that provides both input and output values. You bind variables with the </a:t>
                      </a:r>
                      <a:r>
                        <a:rPr lang="en-US" sz="1800" b="0" i="0" kern="1200" dirty="0" err="1">
                          <a:solidFill>
                            <a:schemeClr val="dk1"/>
                          </a:solidFill>
                          <a:effectLst/>
                          <a:latin typeface="+mn-lt"/>
                          <a:ea typeface="+mn-ea"/>
                          <a:cs typeface="+mn-cs"/>
                        </a:rPr>
                        <a:t>setXXX</a:t>
                      </a:r>
                      <a:r>
                        <a:rPr lang="en-US" sz="1800" b="0" i="0" kern="1200" dirty="0">
                          <a:solidFill>
                            <a:schemeClr val="dk1"/>
                          </a:solidFill>
                          <a:effectLst/>
                          <a:latin typeface="+mn-lt"/>
                          <a:ea typeface="+mn-ea"/>
                          <a:cs typeface="+mn-cs"/>
                        </a:rPr>
                        <a:t>() methods and retrieve values with the </a:t>
                      </a:r>
                      <a:r>
                        <a:rPr lang="en-US" sz="1800" b="0" i="0" kern="1200" dirty="0" err="1">
                          <a:solidFill>
                            <a:schemeClr val="dk1"/>
                          </a:solidFill>
                          <a:effectLst/>
                          <a:latin typeface="+mn-lt"/>
                          <a:ea typeface="+mn-ea"/>
                          <a:cs typeface="+mn-cs"/>
                        </a:rPr>
                        <a:t>getXXX</a:t>
                      </a:r>
                      <a:r>
                        <a:rPr lang="en-US" sz="1800" b="0" i="0" kern="1200" dirty="0">
                          <a:solidFill>
                            <a:schemeClr val="dk1"/>
                          </a:solidFill>
                          <a:effectLst/>
                          <a:latin typeface="+mn-lt"/>
                          <a:ea typeface="+mn-ea"/>
                          <a:cs typeface="+mn-cs"/>
                        </a:rPr>
                        <a:t>() methods.</a:t>
                      </a:r>
                      <a:endParaRPr lang="en-US" dirty="0"/>
                    </a:p>
                  </a:txBody>
                  <a:tcPr/>
                </a:tc>
                <a:extLst>
                  <a:ext uri="{0D108BD9-81ED-4DB2-BD59-A6C34878D82A}">
                    <a16:rowId xmlns:a16="http://schemas.microsoft.com/office/drawing/2014/main" val="3159001375"/>
                  </a:ext>
                </a:extLst>
              </a:tr>
            </a:tbl>
          </a:graphicData>
        </a:graphic>
      </p:graphicFrame>
    </p:spTree>
    <p:extLst>
      <p:ext uri="{BB962C8B-B14F-4D97-AF65-F5344CB8AC3E}">
        <p14:creationId xmlns:p14="http://schemas.microsoft.com/office/powerpoint/2010/main" val="409871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AEBC55-2693-49A5-8933-6F868E9D4356}"/>
              </a:ext>
            </a:extLst>
          </p:cNvPr>
          <p:cNvSpPr/>
          <p:nvPr/>
        </p:nvSpPr>
        <p:spPr>
          <a:xfrm>
            <a:off x="1736036" y="601629"/>
            <a:ext cx="8150086" cy="5411738"/>
          </a:xfrm>
          <a:prstGeom prst="rect">
            <a:avLst/>
          </a:prstGeom>
        </p:spPr>
        <p:txBody>
          <a:bodyPr wrap="square">
            <a:spAutoFit/>
          </a:bodyPr>
          <a:lstStyle/>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b="1" dirty="0"/>
              <a:t>Example of Oracle stored procedure</a:t>
            </a: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CREATE OR REPLACE PROCEDURE </a:t>
            </a:r>
            <a:r>
              <a:rPr lang="en-US" sz="2200" dirty="0" err="1">
                <a:solidFill>
                  <a:srgbClr val="313131"/>
                </a:solidFill>
                <a:ea typeface="Times New Roman" panose="02020603050405020304" pitchFamily="18" charset="0"/>
                <a:cs typeface="Courier New" panose="02070309020205020404" pitchFamily="49" charset="0"/>
              </a:rPr>
              <a:t>getEmpName</a:t>
            </a:r>
            <a:r>
              <a:rPr lang="en-US" sz="2200" dirty="0">
                <a:solidFill>
                  <a:srgbClr val="313131"/>
                </a:solidFill>
                <a:ea typeface="Times New Roman" panose="02020603050405020304" pitchFamily="18" charset="0"/>
                <a:cs typeface="Courier New" panose="02070309020205020404" pitchFamily="49" charset="0"/>
              </a:rPr>
              <a:t> </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EMP_ID IN NUMBER</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EMP_FIRST OUT VARCHAR</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AS</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88"/>
                </a:solidFill>
                <a:ea typeface="Times New Roman" panose="02020603050405020304" pitchFamily="18" charset="0"/>
                <a:cs typeface="Courier New" panose="02070309020205020404" pitchFamily="49" charset="0"/>
              </a:rPr>
              <a:t>BEGIN</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SELECT first INTO EMP_FIRST</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FROM </a:t>
            </a:r>
            <a:r>
              <a:rPr lang="en-US" sz="2200" dirty="0">
                <a:solidFill>
                  <a:srgbClr val="7F0055"/>
                </a:solidFill>
                <a:ea typeface="Times New Roman" panose="02020603050405020304" pitchFamily="18" charset="0"/>
                <a:cs typeface="Courier New" panose="02070309020205020404" pitchFamily="49" charset="0"/>
              </a:rPr>
              <a:t>Employees</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WHERE ID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EMP_ID</a:t>
            </a:r>
            <a:r>
              <a:rPr lang="en-US" sz="2200" dirty="0">
                <a:solidFill>
                  <a:srgbClr val="666600"/>
                </a:solidFill>
                <a:ea typeface="Times New Roman" panose="02020603050405020304" pitchFamily="18" charset="0"/>
                <a:cs typeface="Courier New" panose="02070309020205020404" pitchFamily="49" charset="0"/>
              </a:rPr>
              <a:t>;</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88"/>
                </a:solidFill>
                <a:ea typeface="Times New Roman" panose="02020603050405020304" pitchFamily="18" charset="0"/>
                <a:cs typeface="Courier New" panose="02070309020205020404" pitchFamily="49" charset="0"/>
              </a:rPr>
              <a:t>END</a:t>
            </a:r>
            <a:r>
              <a:rPr lang="en-US" sz="2200" dirty="0">
                <a:solidFill>
                  <a:srgbClr val="666600"/>
                </a:solidFill>
                <a:ea typeface="Times New Roman" panose="02020603050405020304" pitchFamily="18" charset="0"/>
                <a:cs typeface="Courier New" panose="02070309020205020404" pitchFamily="49" charset="0"/>
              </a:rPr>
              <a:t>;</a:t>
            </a:r>
            <a:endParaRPr lang="en-US" sz="2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035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FE20EC-73BC-432A-8F68-F5D1A80479DD}"/>
              </a:ext>
            </a:extLst>
          </p:cNvPr>
          <p:cNvSpPr/>
          <p:nvPr/>
        </p:nvSpPr>
        <p:spPr>
          <a:xfrm>
            <a:off x="2040834" y="1021011"/>
            <a:ext cx="6308035" cy="3836948"/>
          </a:xfrm>
          <a:prstGeom prst="rect">
            <a:avLst/>
          </a:prstGeom>
        </p:spPr>
        <p:txBody>
          <a:bodyPr wrap="square">
            <a:spAutoFit/>
          </a:bodyPr>
          <a:lstStyle/>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err="1">
                <a:solidFill>
                  <a:srgbClr val="7F0055"/>
                </a:solidFill>
                <a:ea typeface="Times New Roman" panose="02020603050405020304" pitchFamily="18" charset="0"/>
                <a:cs typeface="Courier New" panose="02070309020205020404" pitchFamily="49" charset="0"/>
              </a:rPr>
              <a:t>CallableStatement</a:t>
            </a:r>
            <a:r>
              <a:rPr lang="en-US" sz="2200" dirty="0">
                <a:solidFill>
                  <a:srgbClr val="313131"/>
                </a:solidFill>
                <a:ea typeface="Times New Roman" panose="02020603050405020304" pitchFamily="18" charset="0"/>
                <a:cs typeface="Courier New" panose="02070309020205020404" pitchFamily="49" charset="0"/>
              </a:rPr>
              <a:t> </a:t>
            </a:r>
            <a:r>
              <a:rPr lang="en-US" sz="2200" dirty="0" err="1">
                <a:solidFill>
                  <a:srgbClr val="313131"/>
                </a:solidFill>
                <a:ea typeface="Times New Roman" panose="02020603050405020304" pitchFamily="18" charset="0"/>
                <a:cs typeface="Courier New" panose="02070309020205020404" pitchFamily="49" charset="0"/>
              </a:rPr>
              <a:t>cstmt</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000088"/>
                </a:solidFill>
                <a:ea typeface="Times New Roman" panose="02020603050405020304" pitchFamily="18" charset="0"/>
                <a:cs typeface="Courier New" panose="02070309020205020404" pitchFamily="49" charset="0"/>
              </a:rPr>
              <a:t>null</a:t>
            </a: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88"/>
                </a:solidFill>
                <a:ea typeface="Times New Roman" panose="02020603050405020304" pitchFamily="18" charset="0"/>
                <a:cs typeface="Courier New" panose="02070309020205020404" pitchFamily="49" charset="0"/>
              </a:rPr>
              <a:t>try</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7F0055"/>
                </a:solidFill>
                <a:ea typeface="Times New Roman" panose="02020603050405020304" pitchFamily="18" charset="0"/>
                <a:cs typeface="Courier New" panose="02070309020205020404" pitchFamily="49" charset="0"/>
              </a:rPr>
              <a:t>String</a:t>
            </a:r>
            <a:r>
              <a:rPr lang="en-US" sz="2200" dirty="0">
                <a:solidFill>
                  <a:srgbClr val="313131"/>
                </a:solidFill>
                <a:ea typeface="Times New Roman" panose="02020603050405020304" pitchFamily="18" charset="0"/>
                <a:cs typeface="Courier New" panose="02070309020205020404" pitchFamily="49" charset="0"/>
              </a:rPr>
              <a:t> SQL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008800"/>
                </a:solidFill>
                <a:ea typeface="Times New Roman" panose="02020603050405020304" pitchFamily="18" charset="0"/>
                <a:cs typeface="Courier New" panose="02070309020205020404" pitchFamily="49" charset="0"/>
              </a:rPr>
              <a:t>"{call </a:t>
            </a:r>
            <a:r>
              <a:rPr lang="en-US" sz="2200" dirty="0" err="1">
                <a:solidFill>
                  <a:srgbClr val="008800"/>
                </a:solidFill>
                <a:ea typeface="Times New Roman" panose="02020603050405020304" pitchFamily="18" charset="0"/>
                <a:cs typeface="Courier New" panose="02070309020205020404" pitchFamily="49" charset="0"/>
              </a:rPr>
              <a:t>getEmpName</a:t>
            </a:r>
            <a:r>
              <a:rPr lang="en-US" sz="2200" dirty="0">
                <a:solidFill>
                  <a:srgbClr val="008800"/>
                </a:solidFill>
                <a:ea typeface="Times New Roman" panose="02020603050405020304" pitchFamily="18" charset="0"/>
                <a:cs typeface="Courier New" panose="02070309020205020404" pitchFamily="49" charset="0"/>
              </a:rPr>
              <a:t> (?, ?)}"</a:t>
            </a: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a:t>
            </a:r>
            <a:r>
              <a:rPr lang="en-US" sz="2200" dirty="0" err="1">
                <a:solidFill>
                  <a:srgbClr val="313131"/>
                </a:solidFill>
                <a:ea typeface="Times New Roman" panose="02020603050405020304" pitchFamily="18" charset="0"/>
                <a:cs typeface="Courier New" panose="02070309020205020404" pitchFamily="49" charset="0"/>
              </a:rPr>
              <a:t>cstmt</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a:t>
            </a:r>
            <a:r>
              <a:rPr lang="en-US" sz="2200" dirty="0" err="1">
                <a:solidFill>
                  <a:srgbClr val="313131"/>
                </a:solidFill>
                <a:ea typeface="Times New Roman" panose="02020603050405020304" pitchFamily="18" charset="0"/>
                <a:cs typeface="Courier New" panose="02070309020205020404" pitchFamily="49" charset="0"/>
              </a:rPr>
              <a:t>conn</a:t>
            </a:r>
            <a:r>
              <a:rPr lang="en-US" sz="2200" dirty="0" err="1">
                <a:solidFill>
                  <a:srgbClr val="666600"/>
                </a:solidFill>
                <a:ea typeface="Times New Roman" panose="02020603050405020304" pitchFamily="18" charset="0"/>
                <a:cs typeface="Courier New" panose="02070309020205020404" pitchFamily="49" charset="0"/>
              </a:rPr>
              <a:t>.</a:t>
            </a:r>
            <a:r>
              <a:rPr lang="en-US" sz="2200" dirty="0" err="1">
                <a:solidFill>
                  <a:srgbClr val="313131"/>
                </a:solidFill>
                <a:ea typeface="Times New Roman" panose="02020603050405020304" pitchFamily="18" charset="0"/>
                <a:cs typeface="Courier New" panose="02070309020205020404" pitchFamily="49" charset="0"/>
              </a:rPr>
              <a:t>prepareCall</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SQL</a:t>
            </a:r>
            <a:r>
              <a:rPr lang="en-US" sz="2200" dirty="0">
                <a:solidFill>
                  <a:srgbClr val="666600"/>
                </a:solidFill>
                <a:ea typeface="Times New Roman" panose="02020603050405020304" pitchFamily="18" charset="0"/>
                <a:cs typeface="Courier New" panose="02070309020205020404" pitchFamily="49" charset="0"/>
              </a:rPr>
              <a:t>);</a:t>
            </a: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88"/>
                </a:solidFill>
                <a:ea typeface="Times New Roman" panose="02020603050405020304" pitchFamily="18" charset="0"/>
                <a:cs typeface="Courier New" panose="02070309020205020404" pitchFamily="49" charset="0"/>
              </a:rPr>
              <a:t>catch</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r>
              <a:rPr lang="en-US" sz="2200" dirty="0" err="1">
                <a:solidFill>
                  <a:srgbClr val="7F0055"/>
                </a:solidFill>
                <a:ea typeface="Times New Roman" panose="02020603050405020304" pitchFamily="18" charset="0"/>
                <a:cs typeface="Courier New" panose="02070309020205020404" pitchFamily="49" charset="0"/>
              </a:rPr>
              <a:t>SQLException</a:t>
            </a:r>
            <a:r>
              <a:rPr lang="en-US" sz="2200" dirty="0">
                <a:solidFill>
                  <a:srgbClr val="313131"/>
                </a:solidFill>
                <a:ea typeface="Times New Roman" panose="02020603050405020304" pitchFamily="18" charset="0"/>
                <a:cs typeface="Courier New" panose="02070309020205020404" pitchFamily="49" charset="0"/>
              </a:rPr>
              <a:t> e</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88"/>
                </a:solidFill>
                <a:ea typeface="Times New Roman" panose="02020603050405020304" pitchFamily="18" charset="0"/>
                <a:cs typeface="Courier New" panose="02070309020205020404" pitchFamily="49" charset="0"/>
              </a:rPr>
              <a:t>finally</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666600"/>
                </a:solidFill>
                <a:ea typeface="Times New Roman" panose="02020603050405020304" pitchFamily="18" charset="0"/>
                <a:cs typeface="Courier New" panose="02070309020205020404" pitchFamily="49" charset="0"/>
              </a:rPr>
              <a:t>}</a:t>
            </a:r>
            <a:endParaRPr lang="en-US" sz="2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706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79A7-2CF5-47C1-A49B-E7F2DDE8EA0F}"/>
              </a:ext>
            </a:extLst>
          </p:cNvPr>
          <p:cNvSpPr>
            <a:spLocks noGrp="1"/>
          </p:cNvSpPr>
          <p:nvPr>
            <p:ph type="title"/>
          </p:nvPr>
        </p:nvSpPr>
        <p:spPr/>
        <p:txBody>
          <a:bodyPr/>
          <a:lstStyle/>
          <a:p>
            <a:r>
              <a:rPr lang="en-US" b="1" cap="none" dirty="0"/>
              <a:t>JDBC (Java Database Connectivity)</a:t>
            </a:r>
            <a:endParaRPr lang="en-US" cap="none" dirty="0"/>
          </a:p>
        </p:txBody>
      </p:sp>
      <p:sp>
        <p:nvSpPr>
          <p:cNvPr id="3" name="Content Placeholder 2">
            <a:extLst>
              <a:ext uri="{FF2B5EF4-FFF2-40B4-BE49-F238E27FC236}">
                <a16:creationId xmlns:a16="http://schemas.microsoft.com/office/drawing/2014/main" id="{A04225A7-F7DA-40A1-86DC-186AC0847B0D}"/>
              </a:ext>
            </a:extLst>
          </p:cNvPr>
          <p:cNvSpPr>
            <a:spLocks noGrp="1"/>
          </p:cNvSpPr>
          <p:nvPr>
            <p:ph idx="1"/>
          </p:nvPr>
        </p:nvSpPr>
        <p:spPr>
          <a:xfrm>
            <a:off x="1451579" y="1661350"/>
            <a:ext cx="9603275" cy="4434650"/>
          </a:xfrm>
        </p:spPr>
        <p:txBody>
          <a:bodyPr>
            <a:normAutofit/>
          </a:bodyPr>
          <a:lstStyle/>
          <a:p>
            <a:r>
              <a:rPr lang="en-US" dirty="0"/>
              <a:t>JDBC is an interface that can be used by Java applications to access databases. </a:t>
            </a:r>
          </a:p>
          <a:p>
            <a:r>
              <a:rPr lang="en-US" dirty="0"/>
              <a:t>Java JDBC is a java API to connect and execute query with the database. JDBC API uses </a:t>
            </a:r>
            <a:r>
              <a:rPr lang="en-US" dirty="0" err="1"/>
              <a:t>jdbc</a:t>
            </a:r>
            <a:r>
              <a:rPr lang="en-US" dirty="0"/>
              <a:t> drivers to connect with the database.</a:t>
            </a:r>
          </a:p>
        </p:txBody>
      </p:sp>
    </p:spTree>
    <p:extLst>
      <p:ext uri="{BB962C8B-B14F-4D97-AF65-F5344CB8AC3E}">
        <p14:creationId xmlns:p14="http://schemas.microsoft.com/office/powerpoint/2010/main" val="413221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6EA4A-3EA2-4023-80C1-01F07A720789}"/>
              </a:ext>
            </a:extLst>
          </p:cNvPr>
          <p:cNvSpPr>
            <a:spLocks noGrp="1"/>
          </p:cNvSpPr>
          <p:nvPr>
            <p:ph type="title" idx="4294967295"/>
          </p:nvPr>
        </p:nvSpPr>
        <p:spPr>
          <a:xfrm>
            <a:off x="1350840" y="603005"/>
            <a:ext cx="9604375" cy="811213"/>
          </a:xfrm>
        </p:spPr>
        <p:txBody>
          <a:bodyPr>
            <a:normAutofit/>
          </a:bodyPr>
          <a:lstStyle/>
          <a:p>
            <a:r>
              <a:rPr lang="en-US" b="1" dirty="0"/>
              <a:t>JDBC </a:t>
            </a:r>
            <a:r>
              <a:rPr lang="en-US" b="1" cap="none" dirty="0"/>
              <a:t>Diagram</a:t>
            </a:r>
            <a:endParaRPr lang="en-US" b="1" dirty="0"/>
          </a:p>
        </p:txBody>
      </p:sp>
      <p:pic>
        <p:nvPicPr>
          <p:cNvPr id="4" name="Picture 3" descr="JDBC (Java Database Connectivity) ">
            <a:extLst>
              <a:ext uri="{FF2B5EF4-FFF2-40B4-BE49-F238E27FC236}">
                <a16:creationId xmlns:a16="http://schemas.microsoft.com/office/drawing/2014/main" id="{AEE6C83E-A0FB-4937-B4F2-5BA86C21F1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01262" y="1652954"/>
            <a:ext cx="9653953" cy="4360984"/>
          </a:xfrm>
          <a:prstGeom prst="rect">
            <a:avLst/>
          </a:prstGeom>
          <a:noFill/>
          <a:ln>
            <a:noFill/>
          </a:ln>
        </p:spPr>
      </p:pic>
    </p:spTree>
    <p:extLst>
      <p:ext uri="{BB962C8B-B14F-4D97-AF65-F5344CB8AC3E}">
        <p14:creationId xmlns:p14="http://schemas.microsoft.com/office/powerpoint/2010/main" val="392793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45B8-FBBE-4F77-8FA4-983750AD1715}"/>
              </a:ext>
            </a:extLst>
          </p:cNvPr>
          <p:cNvSpPr>
            <a:spLocks noGrp="1"/>
          </p:cNvSpPr>
          <p:nvPr>
            <p:ph type="title"/>
          </p:nvPr>
        </p:nvSpPr>
        <p:spPr>
          <a:xfrm>
            <a:off x="1451579" y="638508"/>
            <a:ext cx="9603275" cy="811470"/>
          </a:xfrm>
        </p:spPr>
        <p:txBody>
          <a:bodyPr>
            <a:normAutofit/>
          </a:bodyPr>
          <a:lstStyle/>
          <a:p>
            <a:r>
              <a:rPr lang="en-US" b="1" cap="none" dirty="0"/>
              <a:t>Steps To Connect To The Database In Java</a:t>
            </a:r>
            <a:endParaRPr lang="en-US" cap="none" dirty="0"/>
          </a:p>
        </p:txBody>
      </p:sp>
      <p:sp>
        <p:nvSpPr>
          <p:cNvPr id="5" name="Content Placeholder 4">
            <a:extLst>
              <a:ext uri="{FF2B5EF4-FFF2-40B4-BE49-F238E27FC236}">
                <a16:creationId xmlns:a16="http://schemas.microsoft.com/office/drawing/2014/main" id="{DB17F893-BE6C-4F70-B5AD-009A9E86B64E}"/>
              </a:ext>
            </a:extLst>
          </p:cNvPr>
          <p:cNvSpPr>
            <a:spLocks noGrp="1"/>
          </p:cNvSpPr>
          <p:nvPr>
            <p:ph idx="1"/>
          </p:nvPr>
        </p:nvSpPr>
        <p:spPr>
          <a:xfrm>
            <a:off x="1451579" y="1449978"/>
            <a:ext cx="9603275" cy="4659274"/>
          </a:xfrm>
        </p:spPr>
        <p:txBody>
          <a:bodyPr/>
          <a:lstStyle/>
          <a:p>
            <a:pPr marL="0" indent="0">
              <a:buNone/>
            </a:pPr>
            <a:r>
              <a:rPr lang="en-US" sz="2200" dirty="0"/>
              <a:t>There are 5 steps to connect any java application with the database in java using JDBC. </a:t>
            </a:r>
          </a:p>
          <a:p>
            <a:pPr lvl="1"/>
            <a:r>
              <a:rPr lang="en-US" sz="2200" dirty="0"/>
              <a:t>Register the driver class</a:t>
            </a:r>
          </a:p>
          <a:p>
            <a:pPr lvl="1"/>
            <a:r>
              <a:rPr lang="en-US" sz="2200" dirty="0"/>
              <a:t>Creating connection</a:t>
            </a:r>
          </a:p>
          <a:p>
            <a:pPr lvl="1"/>
            <a:r>
              <a:rPr lang="en-US" sz="2200" dirty="0"/>
              <a:t>Creating statement</a:t>
            </a:r>
          </a:p>
          <a:p>
            <a:pPr lvl="1"/>
            <a:r>
              <a:rPr lang="en-US" sz="2200" dirty="0"/>
              <a:t>Executing queries</a:t>
            </a:r>
          </a:p>
          <a:p>
            <a:pPr lvl="1"/>
            <a:r>
              <a:rPr lang="en-US" sz="2200" dirty="0"/>
              <a:t>Closing connection</a:t>
            </a:r>
          </a:p>
          <a:p>
            <a:endParaRPr lang="en-US" dirty="0"/>
          </a:p>
        </p:txBody>
      </p:sp>
    </p:spTree>
    <p:extLst>
      <p:ext uri="{BB962C8B-B14F-4D97-AF65-F5344CB8AC3E}">
        <p14:creationId xmlns:p14="http://schemas.microsoft.com/office/powerpoint/2010/main" val="199842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6CC9-A501-4776-B83A-891CC06ACE63}"/>
              </a:ext>
            </a:extLst>
          </p:cNvPr>
          <p:cNvSpPr>
            <a:spLocks noGrp="1"/>
          </p:cNvSpPr>
          <p:nvPr>
            <p:ph type="title"/>
          </p:nvPr>
        </p:nvSpPr>
        <p:spPr>
          <a:xfrm>
            <a:off x="1451579" y="804520"/>
            <a:ext cx="9603275" cy="666472"/>
          </a:xfrm>
        </p:spPr>
        <p:txBody>
          <a:bodyPr>
            <a:normAutofit fontScale="90000"/>
          </a:bodyPr>
          <a:lstStyle/>
          <a:p>
            <a:r>
              <a:rPr lang="en-US" b="1" dirty="0"/>
              <a:t>1) Register the driver class</a:t>
            </a:r>
            <a:br>
              <a:rPr lang="en-US" dirty="0"/>
            </a:br>
            <a:endParaRPr lang="en-US" dirty="0"/>
          </a:p>
        </p:txBody>
      </p:sp>
      <p:sp>
        <p:nvSpPr>
          <p:cNvPr id="3" name="Content Placeholder 2">
            <a:extLst>
              <a:ext uri="{FF2B5EF4-FFF2-40B4-BE49-F238E27FC236}">
                <a16:creationId xmlns:a16="http://schemas.microsoft.com/office/drawing/2014/main" id="{FC98681B-3CE2-4CDD-B582-B780F4612BB7}"/>
              </a:ext>
            </a:extLst>
          </p:cNvPr>
          <p:cNvSpPr>
            <a:spLocks noGrp="1"/>
          </p:cNvSpPr>
          <p:nvPr>
            <p:ph idx="1"/>
          </p:nvPr>
        </p:nvSpPr>
        <p:spPr>
          <a:xfrm>
            <a:off x="1451579" y="1470992"/>
            <a:ext cx="9603275" cy="4611756"/>
          </a:xfrm>
        </p:spPr>
        <p:txBody>
          <a:bodyPr>
            <a:noAutofit/>
          </a:bodyPr>
          <a:lstStyle/>
          <a:p>
            <a:r>
              <a:rPr lang="en-US" sz="2400" dirty="0"/>
              <a:t>The </a:t>
            </a:r>
            <a:r>
              <a:rPr lang="en-US" sz="2400" dirty="0" err="1"/>
              <a:t>forName</a:t>
            </a:r>
            <a:r>
              <a:rPr lang="en-US" sz="2400" dirty="0"/>
              <a:t>() method of Class </a:t>
            </a:r>
            <a:r>
              <a:rPr lang="en-US" sz="2400" dirty="0" err="1"/>
              <a:t>class</a:t>
            </a:r>
            <a:r>
              <a:rPr lang="en-US" sz="2400" dirty="0"/>
              <a:t> is used to register the driver class. This method is used to dynamically load the driver class.</a:t>
            </a:r>
          </a:p>
          <a:p>
            <a:r>
              <a:rPr lang="en-US" sz="2400" dirty="0"/>
              <a:t>Syntax of </a:t>
            </a:r>
            <a:r>
              <a:rPr lang="en-US" sz="2400" dirty="0" err="1"/>
              <a:t>forName</a:t>
            </a:r>
            <a:r>
              <a:rPr lang="en-US" sz="2400" dirty="0"/>
              <a:t>() method</a:t>
            </a:r>
          </a:p>
          <a:p>
            <a:r>
              <a:rPr lang="en-US" sz="2400" dirty="0"/>
              <a:t>public static void </a:t>
            </a:r>
            <a:r>
              <a:rPr lang="en-US" sz="2400" dirty="0" err="1"/>
              <a:t>forName</a:t>
            </a:r>
            <a:r>
              <a:rPr lang="en-US" sz="2400" dirty="0"/>
              <a:t>(String </a:t>
            </a:r>
            <a:r>
              <a:rPr lang="en-US" sz="2400" dirty="0" err="1"/>
              <a:t>className</a:t>
            </a:r>
            <a:r>
              <a:rPr lang="en-US" sz="2400" dirty="0"/>
              <a:t>)throws </a:t>
            </a:r>
            <a:r>
              <a:rPr lang="en-US" sz="2400" dirty="0" err="1"/>
              <a:t>ClassNotFoundException</a:t>
            </a:r>
            <a:endParaRPr lang="en-US" sz="2400" dirty="0"/>
          </a:p>
          <a:p>
            <a:pPr marL="0" indent="0">
              <a:buNone/>
            </a:pPr>
            <a:r>
              <a:rPr lang="en-US" sz="2400" b="1" dirty="0"/>
              <a:t>Example to register the </a:t>
            </a:r>
            <a:r>
              <a:rPr lang="en-US" sz="2400" b="1" dirty="0" err="1"/>
              <a:t>OracleDriver</a:t>
            </a:r>
            <a:r>
              <a:rPr lang="en-US" sz="2400" b="1" dirty="0"/>
              <a:t> class</a:t>
            </a:r>
            <a:endParaRPr lang="en-US" sz="2400" dirty="0"/>
          </a:p>
          <a:p>
            <a:r>
              <a:rPr lang="en-US" sz="2400" dirty="0" err="1"/>
              <a:t>Class.forName</a:t>
            </a:r>
            <a:r>
              <a:rPr lang="en-US" sz="2400" dirty="0"/>
              <a:t>("</a:t>
            </a:r>
            <a:r>
              <a:rPr lang="en-US" sz="2400" dirty="0" err="1"/>
              <a:t>oracle.jdbc.driver.OracleDriver</a:t>
            </a:r>
            <a:r>
              <a:rPr lang="en-US" sz="2400" dirty="0"/>
              <a:t>");  </a:t>
            </a:r>
          </a:p>
          <a:p>
            <a:endParaRPr lang="en-US" sz="2200" dirty="0"/>
          </a:p>
          <a:p>
            <a:pPr marL="0" indent="0">
              <a:buNone/>
            </a:pPr>
            <a:endParaRPr lang="en-US" sz="2200" b="1" dirty="0"/>
          </a:p>
        </p:txBody>
      </p:sp>
    </p:spTree>
    <p:extLst>
      <p:ext uri="{BB962C8B-B14F-4D97-AF65-F5344CB8AC3E}">
        <p14:creationId xmlns:p14="http://schemas.microsoft.com/office/powerpoint/2010/main" val="3528777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E63D-C7A4-4966-9833-091A60EDA9D5}"/>
              </a:ext>
            </a:extLst>
          </p:cNvPr>
          <p:cNvSpPr>
            <a:spLocks noGrp="1"/>
          </p:cNvSpPr>
          <p:nvPr>
            <p:ph type="title"/>
          </p:nvPr>
        </p:nvSpPr>
        <p:spPr/>
        <p:txBody>
          <a:bodyPr/>
          <a:lstStyle/>
          <a:p>
            <a:r>
              <a:rPr lang="en-US" b="1" dirty="0"/>
              <a:t>2) Create the connection object</a:t>
            </a:r>
            <a:endParaRPr lang="en-US" dirty="0"/>
          </a:p>
        </p:txBody>
      </p:sp>
      <p:sp>
        <p:nvSpPr>
          <p:cNvPr id="3" name="Content Placeholder 2">
            <a:extLst>
              <a:ext uri="{FF2B5EF4-FFF2-40B4-BE49-F238E27FC236}">
                <a16:creationId xmlns:a16="http://schemas.microsoft.com/office/drawing/2014/main" id="{B6E2F832-B06B-4F1B-9D6D-2F23690D7DAC}"/>
              </a:ext>
            </a:extLst>
          </p:cNvPr>
          <p:cNvSpPr>
            <a:spLocks noGrp="1"/>
          </p:cNvSpPr>
          <p:nvPr>
            <p:ph idx="1"/>
          </p:nvPr>
        </p:nvSpPr>
        <p:spPr>
          <a:xfrm>
            <a:off x="1451579" y="1449978"/>
            <a:ext cx="9603275" cy="4632770"/>
          </a:xfrm>
        </p:spPr>
        <p:txBody>
          <a:bodyPr>
            <a:normAutofit fontScale="92500"/>
          </a:bodyPr>
          <a:lstStyle/>
          <a:p>
            <a:r>
              <a:rPr lang="en-US" sz="2200" dirty="0"/>
              <a:t>The </a:t>
            </a:r>
            <a:r>
              <a:rPr lang="en-US" sz="2200" dirty="0" err="1"/>
              <a:t>getConnection</a:t>
            </a:r>
            <a:r>
              <a:rPr lang="en-US" sz="2200" dirty="0"/>
              <a:t>() method of </a:t>
            </a:r>
            <a:r>
              <a:rPr lang="en-US" sz="2200" dirty="0" err="1"/>
              <a:t>DriverManager</a:t>
            </a:r>
            <a:r>
              <a:rPr lang="en-US" sz="2200" dirty="0"/>
              <a:t> class is used to establish connection with the database.</a:t>
            </a:r>
          </a:p>
          <a:p>
            <a:pPr marL="0" indent="0">
              <a:buNone/>
            </a:pPr>
            <a:r>
              <a:rPr lang="en-US" sz="2200" dirty="0"/>
              <a:t>Syntax of </a:t>
            </a:r>
            <a:r>
              <a:rPr lang="en-US" sz="2200" dirty="0" err="1"/>
              <a:t>getConnection</a:t>
            </a:r>
            <a:r>
              <a:rPr lang="en-US" sz="2200" dirty="0"/>
              <a:t>() method</a:t>
            </a:r>
          </a:p>
          <a:p>
            <a:r>
              <a:rPr lang="en-US" sz="2200" dirty="0"/>
              <a:t>1) public static Connection </a:t>
            </a:r>
            <a:r>
              <a:rPr lang="en-US" sz="2200" dirty="0" err="1"/>
              <a:t>getConnection</a:t>
            </a:r>
            <a:r>
              <a:rPr lang="en-US" sz="2200" dirty="0"/>
              <a:t>(String </a:t>
            </a:r>
            <a:r>
              <a:rPr lang="en-US" sz="2200" dirty="0" err="1"/>
              <a:t>url</a:t>
            </a:r>
            <a:r>
              <a:rPr lang="en-US" sz="2200" dirty="0"/>
              <a:t>)throws </a:t>
            </a:r>
            <a:r>
              <a:rPr lang="en-US" sz="2200" dirty="0" err="1"/>
              <a:t>SQLException</a:t>
            </a:r>
            <a:r>
              <a:rPr lang="en-US" sz="2200" dirty="0"/>
              <a:t>  </a:t>
            </a:r>
          </a:p>
          <a:p>
            <a:r>
              <a:rPr lang="en-US" sz="2200" dirty="0"/>
              <a:t>2) public static Connection </a:t>
            </a:r>
            <a:r>
              <a:rPr lang="en-US" sz="2200" dirty="0" err="1"/>
              <a:t>getConnection</a:t>
            </a:r>
            <a:r>
              <a:rPr lang="en-US" sz="2200" dirty="0"/>
              <a:t>(String </a:t>
            </a:r>
            <a:r>
              <a:rPr lang="en-US" sz="2200" dirty="0" err="1"/>
              <a:t>url,String</a:t>
            </a:r>
            <a:r>
              <a:rPr lang="en-US" sz="2200" dirty="0"/>
              <a:t> </a:t>
            </a:r>
            <a:r>
              <a:rPr lang="en-US" sz="2200" dirty="0" err="1"/>
              <a:t>name,String</a:t>
            </a:r>
            <a:r>
              <a:rPr lang="en-US" sz="2200" dirty="0"/>
              <a:t> password)  </a:t>
            </a:r>
          </a:p>
          <a:p>
            <a:pPr marL="0" indent="0">
              <a:buNone/>
            </a:pPr>
            <a:r>
              <a:rPr lang="en-US" sz="2200" dirty="0"/>
              <a:t>throws </a:t>
            </a:r>
            <a:r>
              <a:rPr lang="en-US" sz="2200" dirty="0" err="1"/>
              <a:t>SQLException</a:t>
            </a:r>
            <a:r>
              <a:rPr lang="en-US" sz="2200" dirty="0"/>
              <a:t>  </a:t>
            </a:r>
          </a:p>
          <a:p>
            <a:pPr marL="0" indent="0">
              <a:buNone/>
            </a:pPr>
            <a:r>
              <a:rPr lang="en-US" sz="2200" dirty="0"/>
              <a:t>Example to establish connection with the Oracle database</a:t>
            </a:r>
          </a:p>
          <a:p>
            <a:r>
              <a:rPr lang="en-US" sz="2200" dirty="0"/>
              <a:t>Connection con=</a:t>
            </a:r>
            <a:r>
              <a:rPr lang="en-US" sz="2200" dirty="0" err="1"/>
              <a:t>DriverManager.getConnection</a:t>
            </a:r>
            <a:r>
              <a:rPr lang="en-US" sz="2200" dirty="0"/>
              <a:t>( </a:t>
            </a:r>
          </a:p>
          <a:p>
            <a:pPr marL="0" indent="0">
              <a:buNone/>
            </a:pPr>
            <a:r>
              <a:rPr lang="en-US" sz="2200" dirty="0"/>
              <a:t>"</a:t>
            </a:r>
            <a:r>
              <a:rPr lang="en-US" sz="2200" dirty="0" err="1"/>
              <a:t>jdbc:oracle:thin</a:t>
            </a:r>
            <a:r>
              <a:rPr lang="en-US" sz="2200" dirty="0"/>
              <a:t>:@localhost:1521:xe","system","password");  </a:t>
            </a:r>
          </a:p>
          <a:p>
            <a:pPr marL="0" indent="0">
              <a:buNone/>
            </a:pPr>
            <a:endParaRPr lang="en-US" sz="2200" dirty="0"/>
          </a:p>
        </p:txBody>
      </p:sp>
    </p:spTree>
    <p:extLst>
      <p:ext uri="{BB962C8B-B14F-4D97-AF65-F5344CB8AC3E}">
        <p14:creationId xmlns:p14="http://schemas.microsoft.com/office/powerpoint/2010/main" val="308624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10C5-E46C-4FC7-9075-45EA74D7BAFA}"/>
              </a:ext>
            </a:extLst>
          </p:cNvPr>
          <p:cNvSpPr>
            <a:spLocks noGrp="1"/>
          </p:cNvSpPr>
          <p:nvPr>
            <p:ph type="title"/>
          </p:nvPr>
        </p:nvSpPr>
        <p:spPr/>
        <p:txBody>
          <a:bodyPr/>
          <a:lstStyle/>
          <a:p>
            <a:r>
              <a:rPr lang="en-US" b="1" dirty="0"/>
              <a:t>3) Create the Statement object</a:t>
            </a:r>
            <a:endParaRPr lang="en-US" dirty="0"/>
          </a:p>
        </p:txBody>
      </p:sp>
      <p:sp>
        <p:nvSpPr>
          <p:cNvPr id="3" name="Content Placeholder 2">
            <a:extLst>
              <a:ext uri="{FF2B5EF4-FFF2-40B4-BE49-F238E27FC236}">
                <a16:creationId xmlns:a16="http://schemas.microsoft.com/office/drawing/2014/main" id="{580974CA-261F-462E-8B0F-052F17A2916C}"/>
              </a:ext>
            </a:extLst>
          </p:cNvPr>
          <p:cNvSpPr>
            <a:spLocks noGrp="1"/>
          </p:cNvSpPr>
          <p:nvPr>
            <p:ph idx="1"/>
          </p:nvPr>
        </p:nvSpPr>
        <p:spPr>
          <a:xfrm>
            <a:off x="1451579" y="1449978"/>
            <a:ext cx="9603275" cy="4672526"/>
          </a:xfrm>
        </p:spPr>
        <p:txBody>
          <a:bodyPr>
            <a:normAutofit/>
          </a:bodyPr>
          <a:lstStyle/>
          <a:p>
            <a:r>
              <a:rPr lang="en-US" sz="2200" dirty="0"/>
              <a:t>The </a:t>
            </a:r>
            <a:r>
              <a:rPr lang="en-US" sz="2200" dirty="0" err="1"/>
              <a:t>createStatement</a:t>
            </a:r>
            <a:r>
              <a:rPr lang="en-US" sz="2200" dirty="0"/>
              <a:t>() method of Connection interface is used to create statement. The object of statement is responsible to execute queries with the database.</a:t>
            </a:r>
          </a:p>
          <a:p>
            <a:r>
              <a:rPr lang="en-US" sz="2200" dirty="0"/>
              <a:t>Syntax of </a:t>
            </a:r>
            <a:r>
              <a:rPr lang="en-US" sz="2200" dirty="0" err="1"/>
              <a:t>createStatement</a:t>
            </a:r>
            <a:r>
              <a:rPr lang="en-US" sz="2200" dirty="0"/>
              <a:t>() method</a:t>
            </a:r>
          </a:p>
          <a:p>
            <a:r>
              <a:rPr lang="en-US" sz="2200" dirty="0"/>
              <a:t>public Statement </a:t>
            </a:r>
            <a:r>
              <a:rPr lang="en-US" sz="2200" dirty="0" err="1"/>
              <a:t>createStatement</a:t>
            </a:r>
            <a:r>
              <a:rPr lang="en-US" sz="2200" dirty="0"/>
              <a:t>()throws </a:t>
            </a:r>
            <a:r>
              <a:rPr lang="en-US" sz="2200" dirty="0" err="1"/>
              <a:t>SQLException</a:t>
            </a:r>
            <a:r>
              <a:rPr lang="en-US" sz="2200" dirty="0"/>
              <a:t>  </a:t>
            </a:r>
          </a:p>
          <a:p>
            <a:pPr marL="0" indent="0">
              <a:buNone/>
            </a:pPr>
            <a:r>
              <a:rPr lang="en-US" sz="2200" dirty="0"/>
              <a:t>Example to create the statement object</a:t>
            </a:r>
          </a:p>
          <a:p>
            <a:r>
              <a:rPr lang="en-US" sz="2200" dirty="0"/>
              <a:t>Statement </a:t>
            </a:r>
            <a:r>
              <a:rPr lang="en-US" sz="2200" dirty="0" err="1"/>
              <a:t>stmt</a:t>
            </a:r>
            <a:r>
              <a:rPr lang="en-US" sz="2200" dirty="0"/>
              <a:t>=</a:t>
            </a:r>
            <a:r>
              <a:rPr lang="en-US" sz="2200" dirty="0" err="1"/>
              <a:t>con.createStatement</a:t>
            </a:r>
            <a:r>
              <a:rPr lang="en-US" sz="2200" dirty="0"/>
              <a:t>();  </a:t>
            </a:r>
          </a:p>
          <a:p>
            <a:pPr marL="0" indent="0">
              <a:buNone/>
            </a:pPr>
            <a:endParaRPr lang="en-US" sz="2200" dirty="0"/>
          </a:p>
        </p:txBody>
      </p:sp>
    </p:spTree>
    <p:extLst>
      <p:ext uri="{BB962C8B-B14F-4D97-AF65-F5344CB8AC3E}">
        <p14:creationId xmlns:p14="http://schemas.microsoft.com/office/powerpoint/2010/main" val="206573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DB5B-D739-4033-9E3A-176AF27BFD82}"/>
              </a:ext>
            </a:extLst>
          </p:cNvPr>
          <p:cNvSpPr>
            <a:spLocks noGrp="1"/>
          </p:cNvSpPr>
          <p:nvPr>
            <p:ph type="title"/>
          </p:nvPr>
        </p:nvSpPr>
        <p:spPr>
          <a:xfrm>
            <a:off x="1451579" y="675861"/>
            <a:ext cx="9603275" cy="781879"/>
          </a:xfrm>
        </p:spPr>
        <p:txBody>
          <a:bodyPr>
            <a:normAutofit fontScale="90000"/>
          </a:bodyPr>
          <a:lstStyle/>
          <a:p>
            <a:r>
              <a:rPr lang="en-US" b="1" dirty="0"/>
              <a:t>4) Execute the query</a:t>
            </a:r>
            <a:br>
              <a:rPr lang="en-US" dirty="0"/>
            </a:br>
            <a:endParaRPr lang="en-US" dirty="0"/>
          </a:p>
        </p:txBody>
      </p:sp>
      <p:sp>
        <p:nvSpPr>
          <p:cNvPr id="3" name="Content Placeholder 2">
            <a:extLst>
              <a:ext uri="{FF2B5EF4-FFF2-40B4-BE49-F238E27FC236}">
                <a16:creationId xmlns:a16="http://schemas.microsoft.com/office/drawing/2014/main" id="{D6E0000B-2129-4D62-9C1B-C7AA3F1F5772}"/>
              </a:ext>
            </a:extLst>
          </p:cNvPr>
          <p:cNvSpPr>
            <a:spLocks noGrp="1"/>
          </p:cNvSpPr>
          <p:nvPr>
            <p:ph idx="1"/>
          </p:nvPr>
        </p:nvSpPr>
        <p:spPr>
          <a:xfrm>
            <a:off x="1451579" y="1457740"/>
            <a:ext cx="9603275" cy="4598504"/>
          </a:xfrm>
        </p:spPr>
        <p:txBody>
          <a:bodyPr>
            <a:normAutofit lnSpcReduction="10000"/>
          </a:bodyPr>
          <a:lstStyle/>
          <a:p>
            <a:r>
              <a:rPr lang="en-US" dirty="0"/>
              <a:t>The </a:t>
            </a:r>
            <a:r>
              <a:rPr lang="en-US" dirty="0" err="1"/>
              <a:t>executeQuery</a:t>
            </a:r>
            <a:r>
              <a:rPr lang="en-US" dirty="0"/>
              <a:t>() method of Statement interface is used to execute queries to the database. This method returns the object of </a:t>
            </a:r>
            <a:r>
              <a:rPr lang="en-US" dirty="0" err="1"/>
              <a:t>ResultSet</a:t>
            </a:r>
            <a:r>
              <a:rPr lang="en-US" dirty="0"/>
              <a:t> that can be used to get all the records of a table.</a:t>
            </a:r>
          </a:p>
          <a:p>
            <a:r>
              <a:rPr lang="en-US" b="1" dirty="0"/>
              <a:t>Syntax of </a:t>
            </a:r>
            <a:r>
              <a:rPr lang="en-US" b="1" dirty="0" err="1"/>
              <a:t>executeQuery</a:t>
            </a:r>
            <a:r>
              <a:rPr lang="en-US" b="1" dirty="0"/>
              <a:t>() method</a:t>
            </a:r>
            <a:endParaRPr lang="en-US" dirty="0"/>
          </a:p>
          <a:p>
            <a:r>
              <a:rPr lang="en-US" dirty="0"/>
              <a:t>public </a:t>
            </a:r>
            <a:r>
              <a:rPr lang="en-US" dirty="0" err="1"/>
              <a:t>ResultSet</a:t>
            </a:r>
            <a:r>
              <a:rPr lang="en-US" dirty="0"/>
              <a:t> </a:t>
            </a:r>
            <a:r>
              <a:rPr lang="en-US" dirty="0" err="1"/>
              <a:t>executeQuery</a:t>
            </a:r>
            <a:r>
              <a:rPr lang="en-US" dirty="0"/>
              <a:t>(String </a:t>
            </a:r>
            <a:r>
              <a:rPr lang="en-US" dirty="0" err="1"/>
              <a:t>sql</a:t>
            </a:r>
            <a:r>
              <a:rPr lang="en-US" dirty="0"/>
              <a:t>)throws </a:t>
            </a:r>
            <a:r>
              <a:rPr lang="en-US" dirty="0" err="1"/>
              <a:t>SQLException</a:t>
            </a:r>
            <a:r>
              <a:rPr lang="en-US" dirty="0"/>
              <a:t>  </a:t>
            </a:r>
          </a:p>
          <a:p>
            <a:r>
              <a:rPr lang="en-US" b="1" dirty="0"/>
              <a:t>Example to execute query</a:t>
            </a:r>
            <a:endParaRPr lang="en-US" dirty="0"/>
          </a:p>
          <a:p>
            <a:r>
              <a:rPr lang="en-US" dirty="0" err="1"/>
              <a:t>ResultSet</a:t>
            </a:r>
            <a:r>
              <a:rPr lang="en-US" dirty="0"/>
              <a:t> </a:t>
            </a:r>
            <a:r>
              <a:rPr lang="en-US" dirty="0" err="1"/>
              <a:t>rs</a:t>
            </a:r>
            <a:r>
              <a:rPr lang="en-US" dirty="0"/>
              <a:t>=</a:t>
            </a:r>
            <a:r>
              <a:rPr lang="en-US" dirty="0" err="1"/>
              <a:t>stmt.executeQuery</a:t>
            </a:r>
            <a:r>
              <a:rPr lang="en-US" dirty="0"/>
              <a:t>("select * from </a:t>
            </a:r>
            <a:r>
              <a:rPr lang="en-US" dirty="0" err="1"/>
              <a:t>emp</a:t>
            </a:r>
            <a:r>
              <a:rPr lang="en-US" dirty="0"/>
              <a:t>");    </a:t>
            </a:r>
          </a:p>
          <a:p>
            <a:r>
              <a:rPr lang="en-US" dirty="0"/>
              <a:t>while(</a:t>
            </a:r>
            <a:r>
              <a:rPr lang="en-US" dirty="0" err="1"/>
              <a:t>rs.next</a:t>
            </a:r>
            <a:r>
              <a:rPr lang="en-US" dirty="0"/>
              <a:t>()){  </a:t>
            </a:r>
          </a:p>
          <a:p>
            <a:r>
              <a:rPr lang="en-US" dirty="0" err="1"/>
              <a:t>System.out.println</a:t>
            </a:r>
            <a:r>
              <a:rPr lang="en-US" dirty="0"/>
              <a:t>(</a:t>
            </a:r>
            <a:r>
              <a:rPr lang="en-US" dirty="0" err="1"/>
              <a:t>rs.getInt</a:t>
            </a:r>
            <a:r>
              <a:rPr lang="en-US" dirty="0"/>
              <a:t>(1)+" "+</a:t>
            </a:r>
            <a:r>
              <a:rPr lang="en-US" dirty="0" err="1"/>
              <a:t>rs.getString</a:t>
            </a:r>
            <a:r>
              <a:rPr lang="en-US" dirty="0"/>
              <a:t>(2));  </a:t>
            </a:r>
          </a:p>
          <a:p>
            <a:r>
              <a:rPr lang="en-US" dirty="0"/>
              <a:t>}</a:t>
            </a:r>
          </a:p>
          <a:p>
            <a:pPr marL="0" indent="0">
              <a:buNone/>
            </a:pPr>
            <a:endParaRPr lang="en-US" dirty="0"/>
          </a:p>
        </p:txBody>
      </p:sp>
    </p:spTree>
    <p:extLst>
      <p:ext uri="{BB962C8B-B14F-4D97-AF65-F5344CB8AC3E}">
        <p14:creationId xmlns:p14="http://schemas.microsoft.com/office/powerpoint/2010/main" val="11981989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453</TotalTime>
  <Words>1734</Words>
  <Application>Microsoft Office PowerPoint</Application>
  <PresentationFormat>Widescreen</PresentationFormat>
  <Paragraphs>194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Courier New</vt:lpstr>
      <vt:lpstr>Gill Sans MT</vt:lpstr>
      <vt:lpstr>Times New Roman</vt:lpstr>
      <vt:lpstr>Gallery</vt:lpstr>
      <vt:lpstr>ODBC (Open Database Connectivity)</vt:lpstr>
      <vt:lpstr>API(application Programming Interface) </vt:lpstr>
      <vt:lpstr>JDBC (Java Database Connectivity)</vt:lpstr>
      <vt:lpstr>JDBC Diagram</vt:lpstr>
      <vt:lpstr>Steps To Connect To The Database In Java</vt:lpstr>
      <vt:lpstr>1) Register the driver class </vt:lpstr>
      <vt:lpstr>2) Create the connection object</vt:lpstr>
      <vt:lpstr>3) Create the Statement object</vt:lpstr>
      <vt:lpstr>4) Execute the query </vt:lpstr>
      <vt:lpstr>5) Close the connection object </vt:lpstr>
      <vt:lpstr>Example to connect to the Oracle database</vt:lpstr>
      <vt:lpstr>Create  Table In Oracle Database. </vt:lpstr>
      <vt:lpstr>PowerPoint Presentation</vt:lpstr>
      <vt:lpstr>ResultSet</vt:lpstr>
      <vt:lpstr>PowerPoint Presentation</vt:lpstr>
      <vt:lpstr>Types of Statements</vt:lpstr>
      <vt:lpstr>Statement </vt:lpstr>
      <vt:lpstr>PowerPoint Presentation</vt:lpstr>
      <vt:lpstr>PowerPoint Presentation</vt:lpstr>
      <vt:lpstr>PreparedStatement (Extends Statement): </vt:lpstr>
      <vt:lpstr>PowerPoint Presentation</vt:lpstr>
      <vt:lpstr>CallableStatement (Extends Preparedstatement):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Binod Thapa</dc:creator>
  <cp:lastModifiedBy>Binod Thapa</cp:lastModifiedBy>
  <cp:revision>237</cp:revision>
  <dcterms:created xsi:type="dcterms:W3CDTF">2017-08-20T16:04:30Z</dcterms:created>
  <dcterms:modified xsi:type="dcterms:W3CDTF">2017-09-10T16:03:58Z</dcterms:modified>
</cp:coreProperties>
</file>