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1" r:id="rId13"/>
    <p:sldId id="272" r:id="rId14"/>
    <p:sldId id="273" r:id="rId15"/>
    <p:sldId id="274" r:id="rId16"/>
    <p:sldId id="257" r:id="rId17"/>
    <p:sldId id="258" r:id="rId18"/>
    <p:sldId id="259" r:id="rId19"/>
    <p:sldId id="260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69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615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MVC(Model View Controller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17314"/>
          </a:xfrm>
        </p:spPr>
        <p:txBody>
          <a:bodyPr/>
          <a:lstStyle/>
          <a:p>
            <a:r>
              <a:rPr lang="en-US" dirty="0"/>
              <a:t>MVC is a pattern for developing software applications which divide the representation of information from the user's interaction with </a:t>
            </a:r>
            <a:r>
              <a:rPr lang="en-US" dirty="0" smtClean="0"/>
              <a:t>it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MVC </a:t>
            </a:r>
            <a:r>
              <a:rPr lang="en-US" dirty="0"/>
              <a:t>are well architected, testable and easy to maintain. </a:t>
            </a:r>
          </a:p>
          <a:p>
            <a:pPr marL="0" lvl="0" indent="0">
              <a:buNone/>
            </a:pPr>
            <a:r>
              <a:rPr lang="en-US" b="1" dirty="0"/>
              <a:t>Models: 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Classes </a:t>
            </a:r>
            <a:r>
              <a:rPr lang="en-US" dirty="0"/>
              <a:t>that represent the data of the application and that use validation logic to enforce business rules for that data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It is </a:t>
            </a:r>
            <a:r>
              <a:rPr lang="en-US" dirty="0"/>
              <a:t>the part of the application that handles the logic for the </a:t>
            </a:r>
            <a:r>
              <a:rPr lang="en-US" dirty="0" smtClean="0"/>
              <a:t>application data.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Often </a:t>
            </a:r>
            <a:r>
              <a:rPr lang="en-US" dirty="0"/>
              <a:t>model objects retrieve data (and store data) from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445391"/>
          </a:xfrm>
        </p:spPr>
        <p:txBody>
          <a:bodyPr>
            <a:normAutofit/>
          </a:bodyPr>
          <a:lstStyle/>
          <a:p>
            <a:r>
              <a:rPr lang="en-US" dirty="0"/>
              <a:t>Client directly interact with the server.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architecture may have some security holes and performance problems. </a:t>
            </a:r>
            <a:endParaRPr lang="en-US" dirty="0" smtClean="0"/>
          </a:p>
          <a:p>
            <a:r>
              <a:rPr lang="en-US" dirty="0" smtClean="0"/>
              <a:t>Internet </a:t>
            </a:r>
            <a:r>
              <a:rPr lang="en-US" dirty="0"/>
              <a:t>Explorer and Web Server works on two tier architecture.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security problems are resolved using Secure Socket Layer(SSL).</a:t>
            </a:r>
          </a:p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: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</a:t>
            </a:r>
            <a:r>
              <a:rPr lang="en-US" dirty="0"/>
              <a:t>and fast for a lower number of users due to fewer processes and fewer tiers; low cost for hardware, network, maintenance and deployment due to less hardware and network bandwidth needed.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29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Disadvantages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It will </a:t>
            </a:r>
            <a:r>
              <a:rPr lang="en-US" dirty="0"/>
              <a:t>have issues when the number of users gets big; has limitation to solve issues like security, scalability, fault </a:t>
            </a:r>
            <a:r>
              <a:rPr lang="en-US" dirty="0" smtClean="0"/>
              <a:t>tolerance </a:t>
            </a:r>
            <a:r>
              <a:rPr lang="en-US" dirty="0"/>
              <a:t>because it can be deployed in only 1 </a:t>
            </a:r>
            <a:r>
              <a:rPr lang="en-US" dirty="0" smtClean="0"/>
              <a:t>or 2 server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B47FEA-F2AD-4D86-BFA7-DEFC768A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3-Tier Architecture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D0B46-1DE9-45CB-9C10-2DC4C7FB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sz="2400" dirty="0"/>
              <a:t>One more software sits in between client and server. This middle software is called middleware</a:t>
            </a:r>
          </a:p>
          <a:p>
            <a:r>
              <a:rPr lang="en-US" sz="2400" dirty="0"/>
              <a:t>Middleware are used to perform all the security checks and load balancing in case of heavy load. </a:t>
            </a:r>
          </a:p>
          <a:p>
            <a:r>
              <a:rPr lang="en-US" sz="2400" dirty="0"/>
              <a:t>A middleware takes all requests from the client and after doing required authentication it passes that request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56101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9440C7-6201-4716-94D8-97C50A7F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pic>
        <p:nvPicPr>
          <p:cNvPr id="4" name="Content Placeholder 3" descr="https://lh6.googleusercontent.com/Qb0lcOmZ7GaWu_cYfSMgROS8una5k-W5WkrP68J5A7iIPLTevCLsnETVK-rnIwyV6ElwGuCEtcOc2oLZL73Pbi7BXzIJTUQvroh1wk0tIm0_OEt8miI">
            <a:extLst>
              <a:ext uri="{FF2B5EF4-FFF2-40B4-BE49-F238E27FC236}">
                <a16:creationId xmlns="" xmlns:a16="http://schemas.microsoft.com/office/drawing/2014/main" id="{C3D29237-2B2B-4880-B17F-620AD55987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4" y="2827605"/>
            <a:ext cx="8989255" cy="1702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7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2B8CF-318C-47DD-AACF-4D1F06E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557936-FFBC-41BC-A2F9-1A15B0CB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Presentation layer</a:t>
            </a:r>
            <a:r>
              <a:rPr lang="en-US" sz="2200" dirty="0"/>
              <a:t>: </a:t>
            </a:r>
          </a:p>
          <a:p>
            <a:r>
              <a:rPr lang="en-US" sz="2200" dirty="0"/>
              <a:t>A layer that users can directly access , such as desktop UI, web page and etc. </a:t>
            </a:r>
          </a:p>
          <a:p>
            <a:pPr marL="0" indent="0">
              <a:buNone/>
            </a:pPr>
            <a:r>
              <a:rPr lang="en-US" sz="2200" b="1" dirty="0"/>
              <a:t>Application layer</a:t>
            </a:r>
            <a:r>
              <a:rPr lang="en-US" sz="2200" dirty="0"/>
              <a:t>: </a:t>
            </a:r>
          </a:p>
          <a:p>
            <a:r>
              <a:rPr lang="en-US" sz="2200" dirty="0"/>
              <a:t>This layer encapsulates the business logic (such as business rules and data validation), domain concept, data access logic and etc. Also called middle layer</a:t>
            </a:r>
          </a:p>
          <a:p>
            <a:pPr marL="0" indent="0">
              <a:buNone/>
            </a:pPr>
            <a:r>
              <a:rPr lang="en-US" sz="2200" b="1" dirty="0"/>
              <a:t>Data layer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the external data source to store the application data, such as database server. such as SQL server, Oracle, DB2, MySQL</a:t>
            </a:r>
          </a:p>
        </p:txBody>
      </p:sp>
    </p:spTree>
    <p:extLst>
      <p:ext uri="{BB962C8B-B14F-4D97-AF65-F5344CB8AC3E}">
        <p14:creationId xmlns:p14="http://schemas.microsoft.com/office/powerpoint/2010/main" val="178798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generic\Desktop\3tier.jpg">
            <a:extLst>
              <a:ext uri="{FF2B5EF4-FFF2-40B4-BE49-F238E27FC236}">
                <a16:creationId xmlns="" xmlns:a16="http://schemas.microsoft.com/office/drawing/2014/main" id="{E0867E46-65C7-4314-AB37-7F4C65386B61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920" y="576775"/>
            <a:ext cx="9720775" cy="535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389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4F840-B9BA-4BC9-8BFC-D298A042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85250"/>
            <a:ext cx="9603275" cy="1037533"/>
          </a:xfrm>
        </p:spPr>
        <p:txBody>
          <a:bodyPr/>
          <a:lstStyle/>
          <a:p>
            <a:r>
              <a:rPr lang="en-US" b="1" dirty="0" err="1"/>
              <a:t>Comparisions</a:t>
            </a:r>
            <a:r>
              <a:rPr lang="en-US" b="1" dirty="0"/>
              <a:t> of 2-tier and 3- tier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648E204-0253-44A4-ABB1-D04A6E32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43807"/>
              </p:ext>
            </p:extLst>
          </p:nvPr>
        </p:nvGraphicFramePr>
        <p:xfrm>
          <a:off x="1451578" y="1885072"/>
          <a:ext cx="9704103" cy="4149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4701">
                  <a:extLst>
                    <a:ext uri="{9D8B030D-6E8A-4147-A177-3AD203B41FA5}">
                      <a16:colId xmlns="" xmlns:a16="http://schemas.microsoft.com/office/drawing/2014/main" val="2207794845"/>
                    </a:ext>
                  </a:extLst>
                </a:gridCol>
                <a:gridCol w="3234701">
                  <a:extLst>
                    <a:ext uri="{9D8B030D-6E8A-4147-A177-3AD203B41FA5}">
                      <a16:colId xmlns="" xmlns:a16="http://schemas.microsoft.com/office/drawing/2014/main" val="716943297"/>
                    </a:ext>
                  </a:extLst>
                </a:gridCol>
                <a:gridCol w="3234701">
                  <a:extLst>
                    <a:ext uri="{9D8B030D-6E8A-4147-A177-3AD203B41FA5}">
                      <a16:colId xmlns="" xmlns:a16="http://schemas.microsoft.com/office/drawing/2014/main" val="135157004"/>
                    </a:ext>
                  </a:extLst>
                </a:gridCol>
              </a:tblGrid>
              <a:tr h="4082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2-Tier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3-Tier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88358184"/>
                  </a:ext>
                </a:extLst>
              </a:tr>
              <a:tr h="1870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Benefits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Good security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scalable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Faster execution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Exceptional </a:t>
                      </a:r>
                      <a:r>
                        <a:rPr lang="en-US" sz="2000" dirty="0" err="1">
                          <a:effectLst/>
                        </a:rPr>
                        <a:t>securityFastest</a:t>
                      </a:r>
                      <a:r>
                        <a:rPr lang="en-US" sz="2000" dirty="0">
                          <a:effectLst/>
                        </a:rPr>
                        <a:t> execution “Thin” client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scalable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2921778"/>
                  </a:ext>
                </a:extLst>
              </a:tr>
              <a:tr h="1870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Issues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costly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complex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“Thick” client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Less users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costly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complex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users than 2 tier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7965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2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51467-0DFE-4D8E-ABE8-2AF82DEB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64818D-0E41-437B-8D5D-7DBB6B50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85" y="1853754"/>
            <a:ext cx="9894627" cy="4307895"/>
          </a:xfrm>
        </p:spPr>
        <p:txBody>
          <a:bodyPr>
            <a:normAutofit/>
          </a:bodyPr>
          <a:lstStyle/>
          <a:p>
            <a:r>
              <a:rPr lang="en-US" sz="2400" dirty="0"/>
              <a:t>Some layers in 3-Tier can be broken further into more layers. These broken layers may be able to run in more tiers. </a:t>
            </a:r>
          </a:p>
          <a:p>
            <a:r>
              <a:rPr lang="en-US" sz="2400" dirty="0"/>
              <a:t>application layer can be broken into business layer, persistence layer or more. </a:t>
            </a:r>
          </a:p>
          <a:p>
            <a:r>
              <a:rPr lang="en-US" sz="2400" dirty="0"/>
              <a:t>Presentation layer can be broken into client layer and client presenter layer. </a:t>
            </a:r>
          </a:p>
          <a:p>
            <a:r>
              <a:rPr lang="en-US" sz="2400" dirty="0"/>
              <a:t>Client presenter layer, business layer and data layer should be able to run in three separate computers (tiers). </a:t>
            </a:r>
          </a:p>
          <a:p>
            <a:r>
              <a:rPr lang="en-US" sz="2400" dirty="0"/>
              <a:t>Practically, all these layers can also be deployed in one </a:t>
            </a:r>
            <a:r>
              <a:rPr lang="en-US" sz="2400" dirty="0" smtClean="0"/>
              <a:t>server</a:t>
            </a:r>
            <a:r>
              <a:rPr lang="en-US" sz="2400" dirty="0" smtClean="0"/>
              <a:t> </a:t>
            </a:r>
            <a:r>
              <a:rPr lang="en-US" sz="2400" dirty="0"/>
              <a:t>(tier).  </a:t>
            </a:r>
          </a:p>
        </p:txBody>
      </p:sp>
    </p:spTree>
    <p:extLst>
      <p:ext uri="{BB962C8B-B14F-4D97-AF65-F5344CB8AC3E}">
        <p14:creationId xmlns:p14="http://schemas.microsoft.com/office/powerpoint/2010/main" val="140752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334CA-864B-481E-B14E-66528D0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pic>
        <p:nvPicPr>
          <p:cNvPr id="4" name="Content Placeholder 3" descr="https://lh3.googleusercontent.com/j616TOAcf2A8jsbm0CPRa7o87h-WaaFoyBH0qpbTIX7wKtMQKzq8O7EvuwJyvqEc2xkkZN_4VHp9UFgwy4IC8pu_OzFFtJHQ3iXOoXkZ-MEVadQNv-o">
            <a:extLst>
              <a:ext uri="{FF2B5EF4-FFF2-40B4-BE49-F238E27FC236}">
                <a16:creationId xmlns="" xmlns:a16="http://schemas.microsoft.com/office/drawing/2014/main" id="{572FC00E-5591-4EC2-97C2-B1B0FA526A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86000"/>
            <a:ext cx="10744200" cy="194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04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EE173-CE3B-4438-A62D-613D48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B0AC1-0E35-466F-8BFE-04D24341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3" y="1853753"/>
            <a:ext cx="9785612" cy="4246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Client layer:</a:t>
            </a:r>
            <a:endParaRPr lang="en-US" dirty="0"/>
          </a:p>
          <a:p>
            <a:r>
              <a:rPr lang="en-US" dirty="0"/>
              <a:t>It is directly involved with users. such as WPF, Window form, HTML web page and etc.  </a:t>
            </a:r>
          </a:p>
          <a:p>
            <a:pPr marL="0" indent="0">
              <a:buNone/>
            </a:pPr>
            <a:r>
              <a:rPr lang="en-US" b="1" i="1" dirty="0"/>
              <a:t>Client presenter layer:</a:t>
            </a:r>
            <a:endParaRPr lang="en-US" dirty="0"/>
          </a:p>
          <a:p>
            <a:r>
              <a:rPr lang="en-US" dirty="0"/>
              <a:t>It contains the presentation logic needed by clients, such as ASP .NET MVC in IIS web server. Also it adapts different clients to the business layer.</a:t>
            </a:r>
          </a:p>
          <a:p>
            <a:pPr marL="0" indent="0">
              <a:buNone/>
            </a:pPr>
            <a:r>
              <a:rPr lang="en-US" b="1" i="1" dirty="0"/>
              <a:t>Business layer</a:t>
            </a:r>
            <a:r>
              <a:rPr lang="en-US" dirty="0"/>
              <a:t>: </a:t>
            </a:r>
          </a:p>
          <a:p>
            <a:r>
              <a:rPr lang="en-US" dirty="0"/>
              <a:t>handles and encapsulates all of business domains and logics; also called domain layer. </a:t>
            </a:r>
          </a:p>
          <a:p>
            <a:pPr marL="0" indent="0">
              <a:buNone/>
            </a:pPr>
            <a:r>
              <a:rPr lang="en-US" b="1" i="1" dirty="0"/>
              <a:t>Persistence layer:</a:t>
            </a:r>
          </a:p>
          <a:p>
            <a:pPr marL="0" indent="0">
              <a:buNone/>
            </a:pPr>
            <a:r>
              <a:rPr lang="en-US" dirty="0"/>
              <a:t> handles the read/write of the business data to the data layer, also called data access layer (DAL).  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88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Views: 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view display data(database record)that dynamically generate HTML responses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Multiple </a:t>
            </a:r>
            <a:r>
              <a:rPr lang="en-US" dirty="0"/>
              <a:t>views of the same data are possible.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the parts of the application that handles the display of the data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Most </a:t>
            </a:r>
            <a:r>
              <a:rPr lang="en-US" dirty="0"/>
              <a:t>often the views are created from the model data.</a:t>
            </a:r>
          </a:p>
          <a:p>
            <a:pPr marL="0" lvl="0" indent="0">
              <a:buNone/>
            </a:pPr>
            <a:r>
              <a:rPr lang="en-US" b="1" dirty="0"/>
              <a:t>Controllers: 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Classes </a:t>
            </a:r>
            <a:r>
              <a:rPr lang="en-US" dirty="0"/>
              <a:t>that handle incoming browser requests(user interaction), retrieve model data, and then specify view templates that return a response to the </a:t>
            </a:r>
            <a:r>
              <a:rPr lang="en-US" dirty="0" smtClean="0"/>
              <a:t>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Typically controllers read data from a view, control user input, and send input data to the model.</a:t>
            </a:r>
          </a:p>
          <a:p>
            <a:pPr marL="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72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92A4E1-F698-44C8-B2F4-631C1718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B2067F-AEBA-49BC-AD25-C36D3A4C6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0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dirty="0"/>
              <a:t>Data layer:</a:t>
            </a:r>
          </a:p>
          <a:p>
            <a:r>
              <a:rPr lang="en-US" sz="2200" dirty="0"/>
              <a:t>the external data source, such as a database. </a:t>
            </a:r>
          </a:p>
          <a:p>
            <a:pPr marL="0" indent="0">
              <a:buNone/>
            </a:pPr>
            <a:r>
              <a:rPr lang="en-US" sz="2200" b="1" dirty="0"/>
              <a:t>Advantages</a:t>
            </a:r>
          </a:p>
          <a:p>
            <a:pPr lvl="0"/>
            <a:r>
              <a:rPr lang="en-US" sz="2200" dirty="0"/>
              <a:t>Scalable</a:t>
            </a:r>
          </a:p>
          <a:p>
            <a:pPr lvl="0"/>
            <a:r>
              <a:rPr lang="en-US" sz="2200" dirty="0"/>
              <a:t>Better and finer security control to the whole system</a:t>
            </a:r>
          </a:p>
          <a:p>
            <a:pPr lvl="0"/>
            <a:r>
              <a:rPr lang="en-US" sz="2200" dirty="0"/>
              <a:t>Better fault tolerance ability: </a:t>
            </a:r>
          </a:p>
          <a:p>
            <a:pPr lvl="0"/>
            <a:r>
              <a:rPr lang="en-US" sz="2200" dirty="0"/>
              <a:t>Independent tier upgrading and changing without affecting other tiers</a:t>
            </a:r>
          </a:p>
          <a:p>
            <a:pPr lvl="0"/>
            <a:r>
              <a:rPr lang="en-US" sz="2200" dirty="0"/>
              <a:t>Friendly for maintenance: </a:t>
            </a:r>
          </a:p>
          <a:p>
            <a:r>
              <a:rPr lang="en-US" sz="2200" dirty="0"/>
              <a:t>Better reusability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C582B-C3CE-495D-AF8E-6B89BC32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8DDFB-F4E4-4262-AB3E-F7DA650C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58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Disadvantages</a:t>
            </a:r>
          </a:p>
          <a:p>
            <a:pPr lvl="0"/>
            <a:r>
              <a:rPr lang="en-US" sz="2400" dirty="0"/>
              <a:t>Much more complicated to design and model.</a:t>
            </a:r>
          </a:p>
          <a:p>
            <a:pPr lvl="0"/>
            <a:r>
              <a:rPr lang="en-US" sz="2400" dirty="0"/>
              <a:t>The performance of the whole application may be slow if the hardware and network bandwidth aren’t good enough because more networks, computers and processes are involved.</a:t>
            </a:r>
          </a:p>
          <a:p>
            <a:pPr lvl="0"/>
            <a:r>
              <a:rPr lang="en-US" sz="2400" dirty="0"/>
              <a:t>More cost for hardware, network, maintenance and deployment because more hardware and better network bandwidth are needed.</a:t>
            </a:r>
          </a:p>
        </p:txBody>
      </p:sp>
    </p:spTree>
    <p:extLst>
      <p:ext uri="{BB962C8B-B14F-4D97-AF65-F5344CB8AC3E}">
        <p14:creationId xmlns:p14="http://schemas.microsoft.com/office/powerpoint/2010/main" val="157739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VC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1224476"/>
            <a:ext cx="6260123" cy="429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Client–server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94148"/>
          </a:xfrm>
        </p:spPr>
        <p:txBody>
          <a:bodyPr>
            <a:normAutofit/>
          </a:bodyPr>
          <a:lstStyle/>
          <a:p>
            <a:r>
              <a:rPr lang="en-US" sz="2200" dirty="0"/>
              <a:t>Client/server architecture is a computing model in which the server hosts, delivers and manages most of the resources and services to be consumed by the client.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type of architecture has one or more client computers connected to a central server over a network or Internet connection.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system shares computing resources</a:t>
            </a:r>
            <a:r>
              <a:rPr lang="en-US" sz="2200" dirty="0" smtClean="0"/>
              <a:t>.</a:t>
            </a:r>
          </a:p>
          <a:p>
            <a:r>
              <a:rPr lang="en-US" sz="2400" dirty="0"/>
              <a:t>Client/server architecture may also be referred to as a </a:t>
            </a:r>
            <a:r>
              <a:rPr lang="en-US" sz="2400" b="1" dirty="0"/>
              <a:t>networking computing model</a:t>
            </a:r>
            <a:r>
              <a:rPr lang="en-US" sz="2400" dirty="0"/>
              <a:t> because all the requests and services are delivered over a network.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84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459458"/>
          </a:xfrm>
        </p:spPr>
        <p:txBody>
          <a:bodyPr/>
          <a:lstStyle/>
          <a:p>
            <a:r>
              <a:rPr lang="en-US" dirty="0"/>
              <a:t>The model assigns one of two roles to the computers in a network: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server is a computer system that selectively shares its resources;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client is a computer or computer program that initiates contact with a server in order to make use of a resource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Data, CPUs, printers, and data storage devices are some examples of resources</a:t>
            </a:r>
            <a:r>
              <a:rPr lang="en-US" dirty="0" smtClean="0"/>
              <a:t>.</a:t>
            </a:r>
          </a:p>
          <a:p>
            <a:r>
              <a:rPr lang="en-US" dirty="0"/>
              <a:t>Client-server architectures are sometimes called two-tier architectures.</a:t>
            </a:r>
          </a:p>
          <a:p>
            <a:r>
              <a:rPr lang="en-US" dirty="0"/>
              <a:t>Technology that separates computers and application software into two categories clients, and servers to better employ available computing resources and share data processing loads.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8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:Client-server-model.sv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30" y="1802692"/>
            <a:ext cx="5573737" cy="3078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8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Tier and Layer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74056"/>
            <a:ext cx="9603275" cy="43750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Tier </a:t>
            </a:r>
            <a:r>
              <a:rPr lang="en-US" sz="2200" dirty="0"/>
              <a:t>usually means the physical deployment computer. Usually an individual running server is one tier.</a:t>
            </a:r>
          </a:p>
          <a:p>
            <a:r>
              <a:rPr lang="en-US" sz="2200" dirty="0"/>
              <a:t>Layer usually means logic software component group mainly by functionality; </a:t>
            </a:r>
            <a:endParaRPr lang="en-US" sz="2200" dirty="0" smtClean="0"/>
          </a:p>
          <a:p>
            <a:r>
              <a:rPr lang="en-US" sz="2200" dirty="0" smtClean="0"/>
              <a:t>layer </a:t>
            </a:r>
            <a:r>
              <a:rPr lang="en-US" sz="2200" dirty="0"/>
              <a:t>is used for software development purpose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Layer software implementation has many advantages and is a good way to achieve N-Tier architecture. </a:t>
            </a:r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dirty="0"/>
              <a:t>layer may run in an individual tier. However, multiple layers may also be able to run in one tier. </a:t>
            </a:r>
          </a:p>
        </p:txBody>
      </p:sp>
    </p:spTree>
    <p:extLst>
      <p:ext uri="{BB962C8B-B14F-4D97-AF65-F5344CB8AC3E}">
        <p14:creationId xmlns:p14="http://schemas.microsoft.com/office/powerpoint/2010/main" val="242564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2-Tier Architecture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606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Either </a:t>
            </a:r>
            <a:r>
              <a:rPr lang="en-US" sz="2200" dirty="0"/>
              <a:t>presentation layer and application layer can only run in one </a:t>
            </a:r>
            <a:r>
              <a:rPr lang="en-US" sz="2200" dirty="0" smtClean="0"/>
              <a:t>server, </a:t>
            </a:r>
            <a:endParaRPr lang="en-US" sz="2200" dirty="0" smtClean="0"/>
          </a:p>
          <a:p>
            <a:r>
              <a:rPr lang="en-US" sz="2200" dirty="0" smtClean="0"/>
              <a:t>or </a:t>
            </a:r>
            <a:r>
              <a:rPr lang="en-US" sz="2200" dirty="0"/>
              <a:t>application layer and data layer can only run in one </a:t>
            </a:r>
            <a:r>
              <a:rPr lang="en-US" sz="2200" dirty="0" smtClean="0"/>
              <a:t>server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whole application cannot run in more than 2 </a:t>
            </a:r>
            <a:r>
              <a:rPr lang="en-US" sz="2200" dirty="0" smtClean="0"/>
              <a:t>servers.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client that runs the application and the server that handles the database back-end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Server </a:t>
            </a:r>
            <a:r>
              <a:rPr lang="en-US" sz="2200" dirty="0"/>
              <a:t>able to load many clients allowing more users to work on the system at the same time. 2-tier is also called thick client.</a:t>
            </a:r>
          </a:p>
        </p:txBody>
      </p:sp>
    </p:spTree>
    <p:extLst>
      <p:ext uri="{BB962C8B-B14F-4D97-AF65-F5344CB8AC3E}">
        <p14:creationId xmlns:p14="http://schemas.microsoft.com/office/powerpoint/2010/main" val="226400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eneric\Desktop\2tier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1342" y="506438"/>
            <a:ext cx="808892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0009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924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Wingdings</vt:lpstr>
      <vt:lpstr>Gallery</vt:lpstr>
      <vt:lpstr>MVC(Model View Controller)</vt:lpstr>
      <vt:lpstr>Contd…</vt:lpstr>
      <vt:lpstr>PowerPoint Presentation</vt:lpstr>
      <vt:lpstr>Client–server model </vt:lpstr>
      <vt:lpstr>Contd…</vt:lpstr>
      <vt:lpstr>PowerPoint Presentation</vt:lpstr>
      <vt:lpstr>Tier and Layer </vt:lpstr>
      <vt:lpstr>2-Tier Architecture </vt:lpstr>
      <vt:lpstr>PowerPoint Presentation</vt:lpstr>
      <vt:lpstr>Contd…</vt:lpstr>
      <vt:lpstr>Contd…</vt:lpstr>
      <vt:lpstr>3-Tier Architecture </vt:lpstr>
      <vt:lpstr>Contd…</vt:lpstr>
      <vt:lpstr>Contd…</vt:lpstr>
      <vt:lpstr>PowerPoint Presentation</vt:lpstr>
      <vt:lpstr>Comparisions of 2-tier and 3- tier</vt:lpstr>
      <vt:lpstr>N-Tier Architecture</vt:lpstr>
      <vt:lpstr>Contd…</vt:lpstr>
      <vt:lpstr>Contd…</vt:lpstr>
      <vt:lpstr>Contd…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User</cp:lastModifiedBy>
  <cp:revision>133</cp:revision>
  <dcterms:created xsi:type="dcterms:W3CDTF">2017-08-11T03:42:09Z</dcterms:created>
  <dcterms:modified xsi:type="dcterms:W3CDTF">2021-04-03T17:17:39Z</dcterms:modified>
</cp:coreProperties>
</file>