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5" r:id="rId3"/>
    <p:sldId id="288" r:id="rId4"/>
    <p:sldId id="306" r:id="rId5"/>
    <p:sldId id="258" r:id="rId6"/>
    <p:sldId id="307" r:id="rId7"/>
    <p:sldId id="259" r:id="rId8"/>
    <p:sldId id="308" r:id="rId9"/>
    <p:sldId id="289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431" y="629211"/>
            <a:ext cx="9603275" cy="762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554554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4230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540C081-C415-4CFE-BDCF-C2FC7542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18" y="587388"/>
            <a:ext cx="9603275" cy="842167"/>
          </a:xfrm>
        </p:spPr>
        <p:txBody>
          <a:bodyPr/>
          <a:lstStyle/>
          <a:p>
            <a:r>
              <a:rPr lang="en-US" b="1" dirty="0"/>
              <a:t>Partial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F12A45C-F9C3-4BC4-AD30-B0DB0C23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418" y="1429555"/>
            <a:ext cx="9850939" cy="470739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Many developers need access to the same class, then having the class in multiple files can be beneficial. 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The </a:t>
            </a:r>
            <a:r>
              <a:rPr lang="en-US" sz="2400" b="1" dirty="0">
                <a:latin typeface="+mj-lt"/>
              </a:rPr>
              <a:t>partial</a:t>
            </a:r>
            <a:r>
              <a:rPr lang="en-US" sz="2400" dirty="0">
                <a:latin typeface="+mj-lt"/>
              </a:rPr>
              <a:t> keywords allow a class to span multiple source files.</a:t>
            </a:r>
          </a:p>
          <a:p>
            <a:pPr lvl="0"/>
            <a:r>
              <a:rPr lang="en-US" sz="2400" dirty="0" smtClean="0">
                <a:latin typeface="+mj-lt"/>
              </a:rPr>
              <a:t>A </a:t>
            </a:r>
            <a:r>
              <a:rPr lang="en-US" sz="2400" dirty="0">
                <a:latin typeface="+mj-lt"/>
              </a:rPr>
              <a:t>partial type must have the same accessibility.</a:t>
            </a:r>
          </a:p>
          <a:p>
            <a:pPr lvl="0"/>
            <a:r>
              <a:rPr lang="en-US" sz="2400" dirty="0" smtClean="0">
                <a:latin typeface="+mj-lt"/>
              </a:rPr>
              <a:t>If </a:t>
            </a:r>
            <a:r>
              <a:rPr lang="en-US" sz="2400" dirty="0">
                <a:latin typeface="+mj-lt"/>
              </a:rPr>
              <a:t>the partial type is sealed or abstract then the entire class will be sealed and abstract.</a:t>
            </a:r>
          </a:p>
        </p:txBody>
      </p:sp>
    </p:spTree>
    <p:extLst>
      <p:ext uri="{BB962C8B-B14F-4D97-AF65-F5344CB8AC3E}">
        <p14:creationId xmlns:p14="http://schemas.microsoft.com/office/powerpoint/2010/main" val="28260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0626F1-E6CB-44B3-BB86-A2945A0B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D7982D-F6AC-4A23-B86D-8297CC25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 is the process by which objects of one class acquire properties of objects of another class. </a:t>
            </a:r>
          </a:p>
          <a:p>
            <a:r>
              <a:rPr lang="en-US" sz="2400" dirty="0"/>
              <a:t>Inheritance describes the ability to create new classes based on an existing class.</a:t>
            </a:r>
          </a:p>
          <a:p>
            <a:r>
              <a:rPr lang="en-US" sz="2400" dirty="0"/>
              <a:t>Inheritance is implemented by colon(</a:t>
            </a:r>
            <a:r>
              <a:rPr lang="en-US" sz="2400" b="1" dirty="0"/>
              <a:t>:</a:t>
            </a:r>
            <a:r>
              <a:rPr lang="en-US" sz="2400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4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179182-00C1-4CEC-96CE-00EDC19C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Inheritance Example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400D7B-2FB4-4D14-A957-51FAC9D2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8140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public class </a:t>
            </a:r>
            <a:r>
              <a:rPr lang="en-US" dirty="0"/>
              <a:t>Person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public string FirstName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r>
              <a:rPr lang="en-US" dirty="0"/>
              <a:t>	</a:t>
            </a:r>
            <a:r>
              <a:rPr lang="en-US" dirty="0" smtClean="0"/>
              <a:t>get</a:t>
            </a:r>
            <a:r>
              <a:rPr lang="en-US" dirty="0"/>
              <a:t>; 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dirty="0"/>
              <a:t>		set;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public string FirstName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r>
              <a:rPr lang="en-US" dirty="0"/>
              <a:t>	get;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dirty="0"/>
              <a:t>		set;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5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B6D29F-BA68-4C0D-9CEA-4DD5B98249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0644" y="307930"/>
            <a:ext cx="9604375" cy="46291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public class </a:t>
            </a:r>
            <a:r>
              <a:rPr lang="en-US" dirty="0"/>
              <a:t>Employee : Person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        public </a:t>
            </a:r>
            <a:r>
              <a:rPr lang="en-US" dirty="0"/>
              <a:t>string</a:t>
            </a:r>
            <a:r>
              <a:rPr lang="en-US" b="1" dirty="0"/>
              <a:t> </a:t>
            </a:r>
            <a:r>
              <a:rPr lang="en-US" dirty="0"/>
              <a:t>Email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 {	</a:t>
            </a:r>
            <a:r>
              <a:rPr lang="en-US" sz="2000" dirty="0" smtClean="0"/>
              <a:t>get</a:t>
            </a:r>
            <a:r>
              <a:rPr lang="en-US" sz="2000" dirty="0"/>
              <a:t>;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	set;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//"Employee" class, now contains all properties of "Person" class</a:t>
            </a:r>
          </a:p>
          <a:p>
            <a:r>
              <a:rPr lang="en-US" dirty="0"/>
              <a:t>//the "FirstName" and "</a:t>
            </a:r>
            <a:r>
              <a:rPr lang="en-US" dirty="0" err="1"/>
              <a:t>LastName</a:t>
            </a:r>
            <a:r>
              <a:rPr lang="en-US" dirty="0"/>
              <a:t>" properties in "Person" </a:t>
            </a:r>
            <a:r>
              <a:rPr lang="en-US" dirty="0" err="1"/>
              <a:t>classare</a:t>
            </a:r>
            <a:r>
              <a:rPr lang="en-US" dirty="0"/>
              <a:t> automatically carried into this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9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A3BB92-D6F7-47A2-AE52-326A5111E0C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6251" y="372325"/>
            <a:ext cx="9604375" cy="45545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Employee e = </a:t>
            </a:r>
            <a:r>
              <a:rPr lang="en-US" b="1" dirty="0"/>
              <a:t>new </a:t>
            </a:r>
            <a:r>
              <a:rPr lang="en-US" dirty="0"/>
              <a:t>Employee();</a:t>
            </a:r>
          </a:p>
          <a:p>
            <a:pPr marL="0" indent="0">
              <a:buNone/>
            </a:pPr>
            <a:r>
              <a:rPr lang="en-US" dirty="0" err="1"/>
              <a:t>e.FirstName</a:t>
            </a:r>
            <a:r>
              <a:rPr lang="en-US" dirty="0"/>
              <a:t> = "Ram"; </a:t>
            </a:r>
          </a:p>
          <a:p>
            <a:pPr marL="0" indent="0">
              <a:buNone/>
            </a:pPr>
            <a:r>
              <a:rPr lang="en-US" dirty="0" err="1"/>
              <a:t>e.LastName</a:t>
            </a:r>
            <a:r>
              <a:rPr lang="en-US" dirty="0"/>
              <a:t> = "</a:t>
            </a:r>
            <a:r>
              <a:rPr lang="en-US" dirty="0" err="1"/>
              <a:t>Shreshtha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 err="1"/>
              <a:t>e.Email</a:t>
            </a:r>
            <a:r>
              <a:rPr lang="en-US" dirty="0"/>
              <a:t> =“test@test.com”;</a:t>
            </a:r>
          </a:p>
          <a:p>
            <a:pPr marL="0" indent="0">
              <a:buNone/>
            </a:pPr>
            <a:r>
              <a:rPr lang="en-US" dirty="0"/>
              <a:t>//The FirstName and </a:t>
            </a:r>
            <a:r>
              <a:rPr lang="en-US" dirty="0" err="1"/>
              <a:t>LastName</a:t>
            </a:r>
            <a:r>
              <a:rPr lang="en-US" dirty="0"/>
              <a:t> are properties of Person but can use in Employee object.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6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540C081-C415-4CFE-BDCF-C2FC7542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18" y="587388"/>
            <a:ext cx="9603275" cy="857099"/>
          </a:xfrm>
        </p:spPr>
        <p:txBody>
          <a:bodyPr>
            <a:normAutofit/>
          </a:bodyPr>
          <a:lstStyle/>
          <a:p>
            <a:r>
              <a:rPr lang="en-US" b="1" dirty="0"/>
              <a:t>Polymorphism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F12A45C-F9C3-4BC4-AD30-B0DB0C23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418" y="1444487"/>
            <a:ext cx="9850939" cy="4692462"/>
          </a:xfrm>
        </p:spPr>
        <p:txBody>
          <a:bodyPr>
            <a:normAutofit/>
          </a:bodyPr>
          <a:lstStyle/>
          <a:p>
            <a:r>
              <a:rPr lang="en-US" sz="2400" dirty="0"/>
              <a:t>When a message can be processed in different ways is called polymorphism.</a:t>
            </a:r>
          </a:p>
          <a:p>
            <a:r>
              <a:rPr lang="en-US" sz="2400" dirty="0"/>
              <a:t>Simply it means one name ,multiple forms.</a:t>
            </a:r>
          </a:p>
          <a:p>
            <a:r>
              <a:rPr lang="en-US" sz="2400" dirty="0"/>
              <a:t>It allows to invoke methods of derived class through base class reference during runtime.</a:t>
            </a:r>
          </a:p>
          <a:p>
            <a:r>
              <a:rPr lang="en-US" sz="2400" dirty="0"/>
              <a:t>It has the ability for classes to provide different implementations of methods that are called through the same name.</a:t>
            </a:r>
          </a:p>
          <a:p>
            <a:r>
              <a:rPr lang="en-US" sz="2400" dirty="0"/>
              <a:t>Polymorphism means that you can have multiple classes that can be used interchangeably, even though each class implements the same properties or methods in different ways.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237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351A92-2B7D-4A4E-88E4-CDFAD1BE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/>
              <a:t>Polymorphism Is Of Two Types: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AA4815-FAFE-4AEB-A518-B4463916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dirty="0"/>
              <a:t>Compile time polymorphism/Overloading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Runtime polymorphism/Overriding</a:t>
            </a:r>
          </a:p>
          <a:p>
            <a:pPr marL="0" indent="0">
              <a:buNone/>
            </a:pPr>
            <a:r>
              <a:rPr lang="en-US" sz="2400" b="1" dirty="0"/>
              <a:t>Compile Time Polymorphism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Compile time polymorphism is method and operators overloading. It is also called early binding. </a:t>
            </a:r>
          </a:p>
          <a:p>
            <a:pPr marL="0" indent="0">
              <a:buNone/>
            </a:pPr>
            <a:r>
              <a:rPr lang="en-US" sz="2400" dirty="0"/>
              <a:t>In method overloading, method performs the different task at the different input parameters.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8390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4AE601-D3DB-4ABA-A33B-30F05833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F56C34-5DB6-497A-B71C-FFD583B0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Runtime Time Polymorphism</a:t>
            </a:r>
          </a:p>
          <a:p>
            <a:r>
              <a:rPr lang="en-US" sz="2400" dirty="0"/>
              <a:t>Runtime time polymorphism is done using inheritance and virtual functions. Method overriding is called runtime polymorphism. It is also called late binding.</a:t>
            </a:r>
          </a:p>
          <a:p>
            <a:pPr marL="0" indent="0">
              <a:buNone/>
            </a:pPr>
            <a:r>
              <a:rPr lang="en-US" sz="2400" dirty="0"/>
              <a:t>When </a:t>
            </a:r>
            <a:r>
              <a:rPr lang="en-US" sz="2400" b="1" dirty="0"/>
              <a:t>overriding</a:t>
            </a:r>
            <a:r>
              <a:rPr lang="en-US" sz="2400" dirty="0"/>
              <a:t> a method, we change the behavior of the method for the derived class. </a:t>
            </a:r>
            <a:r>
              <a:rPr lang="en-US" sz="2400" b="1" dirty="0"/>
              <a:t>Overloading</a:t>
            </a:r>
            <a:r>
              <a:rPr lang="en-US" sz="2400" dirty="0"/>
              <a:t> a method simply involves having another method with the same prototype.</a:t>
            </a:r>
          </a:p>
        </p:txBody>
      </p:sp>
    </p:spTree>
    <p:extLst>
      <p:ext uri="{BB962C8B-B14F-4D97-AF65-F5344CB8AC3E}">
        <p14:creationId xmlns:p14="http://schemas.microsoft.com/office/powerpoint/2010/main" val="274999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53F1E6-6C66-435A-9FFB-0217DF17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of Method Overloading (Compile Time Polymorphism)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4330B5-3915-4E67-9BF8-537589DD3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54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class Calculator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int Add(int a, int b)</a:t>
            </a:r>
          </a:p>
          <a:p>
            <a:pPr marL="914400" lvl="2" indent="0">
              <a:buNone/>
            </a:pPr>
            <a:r>
              <a:rPr lang="en-US" sz="1800" dirty="0"/>
              <a:t>{</a:t>
            </a:r>
          </a:p>
          <a:p>
            <a:pPr marL="914400" lvl="2" indent="0">
              <a:buNone/>
            </a:pPr>
            <a:r>
              <a:rPr lang="en-US" sz="1800" dirty="0"/>
              <a:t>	return </a:t>
            </a:r>
            <a:r>
              <a:rPr lang="en-US" sz="1800" dirty="0" err="1"/>
              <a:t>a+b</a:t>
            </a:r>
            <a:r>
              <a:rPr lang="en-US" sz="1800" dirty="0"/>
              <a:t>;</a:t>
            </a:r>
          </a:p>
          <a:p>
            <a:pPr marL="914400" lvl="2" indent="0">
              <a:buNone/>
            </a:pPr>
            <a:r>
              <a:rPr lang="en-US" sz="1800" dirty="0"/>
              <a:t>}</a:t>
            </a:r>
          </a:p>
          <a:p>
            <a:pPr marL="914400" lvl="2" indent="0">
              <a:buNone/>
            </a:pPr>
            <a:r>
              <a:rPr lang="en-US" sz="1800" dirty="0"/>
              <a:t>public int Add(int a, int b, int c)</a:t>
            </a:r>
          </a:p>
          <a:p>
            <a:pPr marL="914400" lvl="2" indent="0">
              <a:buNone/>
            </a:pPr>
            <a:r>
              <a:rPr lang="en-US" sz="1800" dirty="0"/>
              <a:t>{</a:t>
            </a:r>
          </a:p>
          <a:p>
            <a:pPr marL="914400" lvl="2" indent="0">
              <a:buNone/>
            </a:pPr>
            <a:r>
              <a:rPr lang="en-US" sz="1800" dirty="0"/>
              <a:t>	return </a:t>
            </a:r>
            <a:r>
              <a:rPr lang="en-US" sz="1800" dirty="0" err="1"/>
              <a:t>a+b+c</a:t>
            </a:r>
            <a:r>
              <a:rPr lang="en-US" sz="1800" dirty="0"/>
              <a:t>;</a:t>
            </a:r>
          </a:p>
          <a:p>
            <a:pPr marL="914400" lvl="2" indent="0">
              <a:buNone/>
            </a:pPr>
            <a:r>
              <a:rPr lang="en-US" sz="1800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0822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D637ED-1614-4E53-8A22-97E59B8C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B64794-83DC-4370-8E6A-9E2464AC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Calculator c = new Calculator();</a:t>
            </a:r>
          </a:p>
          <a:p>
            <a:pPr marL="0" indent="0">
              <a:buNone/>
            </a:pPr>
            <a:r>
              <a:rPr lang="en-US" dirty="0"/>
              <a:t>int sum = </a:t>
            </a:r>
            <a:r>
              <a:rPr lang="en-US" dirty="0" err="1"/>
              <a:t>c.Add</a:t>
            </a:r>
            <a:r>
              <a:rPr lang="en-US" dirty="0"/>
              <a:t>(5,6);</a:t>
            </a:r>
          </a:p>
          <a:p>
            <a:pPr marL="0" indent="0">
              <a:buNone/>
            </a:pPr>
            <a:r>
              <a:rPr lang="en-US" dirty="0"/>
              <a:t>int sum2=</a:t>
            </a:r>
            <a:r>
              <a:rPr lang="en-US" dirty="0" err="1"/>
              <a:t>c.Add</a:t>
            </a:r>
            <a:r>
              <a:rPr lang="en-US" dirty="0"/>
              <a:t>(7,8,9);</a:t>
            </a:r>
          </a:p>
        </p:txBody>
      </p:sp>
    </p:spTree>
    <p:extLst>
      <p:ext uri="{BB962C8B-B14F-4D97-AF65-F5344CB8AC3E}">
        <p14:creationId xmlns:p14="http://schemas.microsoft.com/office/powerpoint/2010/main" val="3181262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CE86F7-5727-45C5-81F0-BE9C5B07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of overriding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90ECE7-9188-4C58-A9FE-6F3FD577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681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class Parent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virtual string Meth1() </a:t>
            </a:r>
          </a:p>
          <a:p>
            <a:pPr marL="0" indent="0">
              <a:buNone/>
            </a:pPr>
            <a:r>
              <a:rPr lang="en-US" dirty="0"/>
              <a:t>   	{</a:t>
            </a:r>
          </a:p>
          <a:p>
            <a:pPr marL="0" indent="0">
              <a:buNone/>
            </a:pPr>
            <a:r>
              <a:rPr lang="en-US" dirty="0"/>
              <a:t>		return "MyBase-Meth1";</a:t>
            </a:r>
          </a:p>
          <a:p>
            <a:pPr marL="0" indent="0">
              <a:buNone/>
            </a:pPr>
            <a:r>
              <a:rPr lang="en-US" dirty="0"/>
              <a:t>   	}</a:t>
            </a:r>
          </a:p>
          <a:p>
            <a:pPr marL="0" indent="0">
              <a:buNone/>
            </a:pPr>
            <a:r>
              <a:rPr lang="en-US" dirty="0"/>
              <a:t>	public virtual string Meth2() </a:t>
            </a:r>
          </a:p>
          <a:p>
            <a:pPr marL="0" indent="0">
              <a:buNone/>
            </a:pPr>
            <a:r>
              <a:rPr lang="en-US" dirty="0"/>
              <a:t>   	{</a:t>
            </a:r>
          </a:p>
          <a:p>
            <a:pPr marL="0" indent="0">
              <a:buNone/>
            </a:pPr>
            <a:r>
              <a:rPr lang="en-US" dirty="0"/>
              <a:t>		return "MyBase-Meth2";</a:t>
            </a:r>
          </a:p>
          <a:p>
            <a:pPr marL="0" indent="0">
              <a:buNone/>
            </a:pPr>
            <a:r>
              <a:rPr lang="en-US" dirty="0"/>
              <a:t>   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5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partial class </a:t>
            </a:r>
            <a:r>
              <a:rPr lang="en-US" dirty="0" err="1"/>
              <a:t>partialclassDemo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Public string </a:t>
            </a:r>
            <a:r>
              <a:rPr lang="en-US" dirty="0" err="1" smtClean="0"/>
              <a:t>Test_Method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sz="2000" dirty="0" smtClean="0"/>
              <a:t>{</a:t>
            </a:r>
          </a:p>
          <a:p>
            <a:pPr marL="457200" lvl="1" indent="0">
              <a:buNone/>
            </a:pPr>
            <a:r>
              <a:rPr lang="en-US" sz="2000" dirty="0" smtClean="0"/>
              <a:t>	return “this is test”;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67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B21CB-F811-4A12-8624-C85E2751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2A7F74-3FCA-4443-9CC7-D8E13283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441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public class Child : Parent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public override string Meth1() </a:t>
            </a:r>
          </a:p>
          <a:p>
            <a:pPr marL="0" indent="0">
              <a:buNone/>
            </a:pPr>
            <a:r>
              <a:rPr lang="en-US" sz="2400" dirty="0"/>
              <a:t>   	{</a:t>
            </a:r>
          </a:p>
          <a:p>
            <a:pPr marL="0" indent="0">
              <a:buNone/>
            </a:pPr>
            <a:r>
              <a:rPr lang="en-US" sz="2400" dirty="0"/>
              <a:t>		return "MyDerived-Meth1";</a:t>
            </a:r>
          </a:p>
          <a:p>
            <a:pPr marL="0" indent="0">
              <a:buNone/>
            </a:pPr>
            <a:r>
              <a:rPr lang="en-US" sz="2400" dirty="0"/>
              <a:t>   	}</a:t>
            </a:r>
          </a:p>
          <a:p>
            <a:pPr marL="0" indent="0">
              <a:buNone/>
            </a:pPr>
            <a:r>
              <a:rPr lang="en-US" sz="2400" dirty="0"/>
              <a:t>	public new string Meth2() </a:t>
            </a:r>
          </a:p>
          <a:p>
            <a:pPr marL="0" indent="0">
              <a:buNone/>
            </a:pPr>
            <a:r>
              <a:rPr lang="en-US" sz="2400" dirty="0"/>
              <a:t>  	 {</a:t>
            </a:r>
          </a:p>
          <a:p>
            <a:pPr marL="0" indent="0">
              <a:buNone/>
            </a:pPr>
            <a:r>
              <a:rPr lang="en-US" sz="2400" dirty="0"/>
              <a:t>		return "MyDerived-Meth2";</a:t>
            </a:r>
          </a:p>
          <a:p>
            <a:pPr marL="0" indent="0">
              <a:buNone/>
            </a:pPr>
            <a:r>
              <a:rPr lang="en-US" sz="2400" dirty="0"/>
              <a:t>   	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5126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F88A9A-B398-4460-B431-2559938C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6835"/>
            <a:ext cx="9603275" cy="954157"/>
          </a:xfrm>
        </p:spPr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942464-E582-4FEE-A27F-7E3F8FE5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Child c = new Child();</a:t>
            </a:r>
          </a:p>
          <a:p>
            <a:pPr marL="0" indent="0">
              <a:buNone/>
            </a:pPr>
            <a:r>
              <a:rPr lang="en-US" dirty="0"/>
              <a:t>Parent p = (Parent) c;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MessageBox.Show</a:t>
            </a:r>
            <a:r>
              <a:rPr lang="en-US" dirty="0"/>
              <a:t>(p.Meth1());</a:t>
            </a:r>
          </a:p>
          <a:p>
            <a:pPr marL="0" indent="0">
              <a:buNone/>
            </a:pPr>
            <a:r>
              <a:rPr lang="en-US" dirty="0" err="1"/>
              <a:t>MessageBox.Show</a:t>
            </a:r>
            <a:r>
              <a:rPr lang="en-US" dirty="0"/>
              <a:t>(p.Meth2());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23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A5E36-AE13-4F81-AD76-FD911FBD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45AED4-EE52-425F-8AAB-A6BC70856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MyDerived-Meth1</a:t>
            </a:r>
          </a:p>
          <a:p>
            <a:r>
              <a:rPr lang="en-US" dirty="0"/>
              <a:t>MyBase-Meth1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65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Static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dirty="0">
                <a:latin typeface="+mj-lt"/>
              </a:rPr>
              <a:t>static class is declared using the "static" keyword. 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If </a:t>
            </a:r>
            <a:r>
              <a:rPr lang="en-US" sz="2400" dirty="0">
                <a:latin typeface="+mj-lt"/>
              </a:rPr>
              <a:t>the class is declared as static then the compiler never creates an instance of the class. 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All </a:t>
            </a:r>
            <a:r>
              <a:rPr lang="en-US" sz="2400" dirty="0">
                <a:latin typeface="+mj-lt"/>
              </a:rPr>
              <a:t>the member fields, properties and functions must be declared as static </a:t>
            </a:r>
          </a:p>
          <a:p>
            <a:r>
              <a:rPr lang="en-US" sz="2400" dirty="0" smtClean="0">
                <a:latin typeface="+mj-lt"/>
              </a:rPr>
              <a:t>They </a:t>
            </a:r>
            <a:r>
              <a:rPr lang="en-US" sz="2400" dirty="0">
                <a:latin typeface="+mj-lt"/>
              </a:rPr>
              <a:t>are accessed by the class name directly not by a class instance object.</a:t>
            </a:r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825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7461" y="359445"/>
            <a:ext cx="9604375" cy="5616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public static class </a:t>
            </a:r>
            <a:r>
              <a:rPr lang="en-US" sz="2200" dirty="0" err="1"/>
              <a:t>staticDemo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{</a:t>
            </a:r>
            <a:br>
              <a:rPr lang="en-US" sz="2200" dirty="0"/>
            </a:br>
            <a:r>
              <a:rPr lang="en-US" sz="2200" dirty="0"/>
              <a:t>        //static fields</a:t>
            </a:r>
            <a:br>
              <a:rPr lang="en-US" sz="2200" dirty="0"/>
            </a:br>
            <a:r>
              <a:rPr lang="en-US" sz="2200" dirty="0"/>
              <a:t>        public static </a:t>
            </a:r>
            <a:r>
              <a:rPr lang="en-US" sz="2200" dirty="0" err="1"/>
              <a:t>int</a:t>
            </a:r>
            <a:r>
              <a:rPr lang="en-US" sz="2200" dirty="0"/>
              <a:t> a=10,b=15,sum;</a:t>
            </a:r>
          </a:p>
          <a:p>
            <a:pPr marL="0" indent="0">
              <a:buNone/>
            </a:pPr>
            <a:r>
              <a:rPr lang="en-US" sz="2200" dirty="0"/>
              <a:t>        //static method</a:t>
            </a:r>
            <a:br>
              <a:rPr lang="en-US" sz="2200" dirty="0"/>
            </a:br>
            <a:r>
              <a:rPr lang="en-US" sz="2200" dirty="0"/>
              <a:t>       public static void Add()</a:t>
            </a:r>
            <a:br>
              <a:rPr lang="en-US" sz="2200" dirty="0"/>
            </a:br>
            <a:r>
              <a:rPr lang="en-US" sz="2200" dirty="0"/>
              <a:t>        {</a:t>
            </a:r>
            <a:br>
              <a:rPr lang="en-US" sz="2200" dirty="0"/>
            </a:br>
            <a:r>
              <a:rPr lang="en-US" sz="2200" dirty="0"/>
              <a:t>            sum =</a:t>
            </a:r>
            <a:r>
              <a:rPr lang="en-US" sz="2200" dirty="0" err="1"/>
              <a:t>a+b</a:t>
            </a:r>
            <a:r>
              <a:rPr lang="en-US" sz="2200" dirty="0"/>
              <a:t>;</a:t>
            </a:r>
            <a:br>
              <a:rPr lang="en-US" sz="2200" dirty="0"/>
            </a:br>
            <a:r>
              <a:rPr lang="en-US" sz="2200" dirty="0"/>
              <a:t>        }</a:t>
            </a:r>
            <a:br>
              <a:rPr lang="en-US" sz="2200" dirty="0"/>
            </a:b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//function calling directly</a:t>
            </a:r>
            <a:br>
              <a:rPr lang="en-US" sz="2200" dirty="0"/>
            </a:br>
            <a:r>
              <a:rPr lang="en-US" sz="2200" dirty="0"/>
              <a:t>            </a:t>
            </a:r>
            <a:r>
              <a:rPr lang="en-US" sz="2200" dirty="0" err="1"/>
              <a:t>staticDemo.Add</a:t>
            </a:r>
            <a:r>
              <a:rPr lang="en-US" sz="2200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D8279F-179F-4D39-8DF7-CF12CF8D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Abstract </a:t>
            </a:r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8FD684-94AE-4BFE-82BA-A42A9962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04351"/>
          </a:xfrm>
        </p:spPr>
        <p:txBody>
          <a:bodyPr>
            <a:normAutofit/>
          </a:bodyPr>
          <a:lstStyle/>
          <a:p>
            <a:r>
              <a:rPr lang="en-US" sz="2400" smtClean="0">
                <a:latin typeface="+mj-lt"/>
              </a:rPr>
              <a:t>C</a:t>
            </a:r>
            <a:r>
              <a:rPr lang="en-US" sz="2400" dirty="0">
                <a:latin typeface="+mj-lt"/>
              </a:rPr>
              <a:t># allows both classes and functions to be declared abstract using the </a:t>
            </a:r>
            <a:r>
              <a:rPr lang="en-US" sz="2400" b="1" dirty="0">
                <a:latin typeface="+mj-lt"/>
              </a:rPr>
              <a:t>abstract</a:t>
            </a:r>
            <a:r>
              <a:rPr lang="en-US" sz="2400" dirty="0">
                <a:latin typeface="+mj-lt"/>
              </a:rPr>
              <a:t> keyword. </a:t>
            </a:r>
          </a:p>
          <a:p>
            <a:r>
              <a:rPr lang="en-US" sz="2400" dirty="0">
                <a:latin typeface="+mj-lt"/>
              </a:rPr>
              <a:t>We can't create an instance of an abstract class. </a:t>
            </a:r>
          </a:p>
          <a:p>
            <a:r>
              <a:rPr lang="en-US" sz="2400" dirty="0">
                <a:latin typeface="+mj-lt"/>
              </a:rPr>
              <a:t>An abstract member has a signature but no function body and they must be overridden in any non-abstract derived class.//abstract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7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429" y="115910"/>
            <a:ext cx="9925318" cy="593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   public abstract class </a:t>
            </a:r>
            <a:r>
              <a:rPr lang="en-US" dirty="0" err="1"/>
              <a:t>Employess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{</a:t>
            </a:r>
            <a:br>
              <a:rPr lang="en-US" dirty="0"/>
            </a:br>
            <a:r>
              <a:rPr lang="en-US" dirty="0"/>
              <a:t>        //abstract method with no implementation</a:t>
            </a:r>
            <a:br>
              <a:rPr lang="en-US" dirty="0"/>
            </a:br>
            <a:r>
              <a:rPr lang="en-US" dirty="0"/>
              <a:t>        public abstract void </a:t>
            </a:r>
            <a:r>
              <a:rPr lang="en-US" dirty="0" err="1"/>
              <a:t>displayData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 }</a:t>
            </a:r>
          </a:p>
          <a:p>
            <a:pPr marL="0" indent="0">
              <a:buNone/>
            </a:pPr>
            <a:r>
              <a:rPr lang="en-US" dirty="0"/>
              <a:t>    //derived class</a:t>
            </a:r>
            <a:br>
              <a:rPr lang="en-US" dirty="0"/>
            </a:br>
            <a:r>
              <a:rPr lang="en-US" dirty="0"/>
              <a:t>    public class </a:t>
            </a:r>
            <a:r>
              <a:rPr lang="en-US" dirty="0" smtClean="0"/>
              <a:t>DE : </a:t>
            </a:r>
            <a:r>
              <a:rPr lang="en-US" dirty="0" err="1" smtClean="0"/>
              <a:t>Employess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{</a:t>
            </a:r>
            <a:br>
              <a:rPr lang="en-US" dirty="0"/>
            </a:br>
            <a:r>
              <a:rPr lang="en-US" dirty="0"/>
              <a:t>        //abstract class method implementation</a:t>
            </a:r>
            <a:br>
              <a:rPr lang="en-US" dirty="0"/>
            </a:br>
            <a:r>
              <a:rPr lang="en-US" dirty="0"/>
              <a:t>        public override void </a:t>
            </a:r>
            <a:r>
              <a:rPr lang="en-US" dirty="0" err="1"/>
              <a:t>displayData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        {</a:t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err="1"/>
              <a:t>Console.WriteLine</a:t>
            </a:r>
            <a:r>
              <a:rPr lang="en-US" dirty="0"/>
              <a:t>("Abstract class method");</a:t>
            </a:r>
            <a:br>
              <a:rPr lang="en-US" dirty="0"/>
            </a:br>
            <a:r>
              <a:rPr lang="en-US" dirty="0"/>
              <a:t>        }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8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951C7-2D0A-481E-B725-6344DE6A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Sealed </a:t>
            </a:r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CDEFD6-2C23-4469-8A87-F416B6397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30855"/>
          </a:xfrm>
        </p:spPr>
        <p:txBody>
          <a:bodyPr>
            <a:noAutofit/>
          </a:bodyPr>
          <a:lstStyle/>
          <a:p>
            <a:r>
              <a:rPr lang="en-US" sz="2400" dirty="0" smtClean="0"/>
              <a:t>Sealed </a:t>
            </a:r>
            <a:r>
              <a:rPr lang="en-US" sz="2400" dirty="0"/>
              <a:t>classes cannot be inherited.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can create an instance of a sealed class.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sealed class is used to prevent further refinement through inheritance.</a:t>
            </a:r>
          </a:p>
        </p:txBody>
      </p:sp>
    </p:spTree>
    <p:extLst>
      <p:ext uri="{BB962C8B-B14F-4D97-AF65-F5344CB8AC3E}">
        <p14:creationId xmlns:p14="http://schemas.microsoft.com/office/powerpoint/2010/main" val="14032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8186" y="617023"/>
            <a:ext cx="10419007" cy="5242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sealed class </a:t>
            </a:r>
            <a:r>
              <a:rPr lang="en-US" sz="2200" dirty="0" err="1"/>
              <a:t>SealedClass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{</a:t>
            </a:r>
            <a:br>
              <a:rPr lang="en-US" sz="2200" dirty="0"/>
            </a:br>
            <a:r>
              <a:rPr lang="en-US" sz="2200" dirty="0"/>
              <a:t>        void </a:t>
            </a:r>
            <a:r>
              <a:rPr lang="en-US" sz="2200" dirty="0" err="1"/>
              <a:t>myfunv</a:t>
            </a:r>
            <a:r>
              <a:rPr lang="en-US" sz="2200" dirty="0"/>
              <a:t>();</a:t>
            </a:r>
            <a:br>
              <a:rPr lang="en-US" sz="2200" dirty="0"/>
            </a:b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 public class test :</a:t>
            </a:r>
            <a:r>
              <a:rPr lang="en-US" sz="2200" dirty="0" err="1"/>
              <a:t>SealedClass</a:t>
            </a:r>
            <a:r>
              <a:rPr lang="en-US" sz="2200" dirty="0"/>
              <a:t>//wrong. will give compilation error</a:t>
            </a:r>
            <a:br>
              <a:rPr lang="en-US" sz="2200" dirty="0"/>
            </a:br>
            <a:r>
              <a:rPr lang="en-US" sz="2200" dirty="0"/>
              <a:t>{</a:t>
            </a:r>
            <a:br>
              <a:rPr lang="en-US" sz="2200" dirty="0"/>
            </a:br>
            <a:r>
              <a:rPr lang="en-US" sz="2200" dirty="0"/>
              <a:t>}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0390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CE86F7-5727-45C5-81F0-BE9C5B0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6384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Method types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90ECE7-9188-4C58-A9FE-6F3FD577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29556"/>
            <a:ext cx="9603275" cy="462392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j-lt"/>
              </a:rPr>
              <a:t>static</a:t>
            </a:r>
            <a:r>
              <a:rPr lang="en-US" sz="2400" b="1" dirty="0">
                <a:latin typeface="+mj-lt"/>
              </a:rPr>
              <a:t>: </a:t>
            </a:r>
            <a:r>
              <a:rPr lang="en-US" sz="2400" dirty="0">
                <a:latin typeface="+mj-lt"/>
              </a:rPr>
              <a:t>accessible through class name. not the object instance.</a:t>
            </a:r>
          </a:p>
          <a:p>
            <a:r>
              <a:rPr lang="en-US" sz="2400" b="1" dirty="0" err="1">
                <a:latin typeface="+mj-lt"/>
              </a:rPr>
              <a:t>virtual:</a:t>
            </a:r>
            <a:r>
              <a:rPr lang="en-US" sz="2400" dirty="0" err="1">
                <a:latin typeface="+mj-lt"/>
              </a:rPr>
              <a:t>Method</a:t>
            </a:r>
            <a:r>
              <a:rPr lang="en-US" sz="2400" dirty="0">
                <a:latin typeface="+mj-lt"/>
              </a:rPr>
              <a:t> may be overridden in derived class.</a:t>
            </a:r>
          </a:p>
          <a:p>
            <a:r>
              <a:rPr lang="en-US" sz="2400" b="1" dirty="0" err="1">
                <a:latin typeface="+mj-lt"/>
              </a:rPr>
              <a:t>abstract:</a:t>
            </a:r>
            <a:r>
              <a:rPr lang="en-US" sz="2400" dirty="0" err="1">
                <a:latin typeface="+mj-lt"/>
              </a:rPr>
              <a:t>Method</a:t>
            </a:r>
            <a:r>
              <a:rPr lang="en-US" sz="2400" dirty="0">
                <a:latin typeface="+mj-lt"/>
              </a:rPr>
              <a:t> must be overridden in non-abstract derived class(permitted only on abstract class).</a:t>
            </a:r>
          </a:p>
          <a:p>
            <a:r>
              <a:rPr lang="en-US" sz="2400" b="1" dirty="0">
                <a:latin typeface="+mj-lt"/>
              </a:rPr>
              <a:t>override:</a:t>
            </a:r>
            <a:r>
              <a:rPr lang="en-US" sz="2400" dirty="0">
                <a:latin typeface="+mj-lt"/>
              </a:rPr>
              <a:t> Method overrides a base class method.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021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724</TotalTime>
  <Words>568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Partial class</vt:lpstr>
      <vt:lpstr>Example</vt:lpstr>
      <vt:lpstr>Static class</vt:lpstr>
      <vt:lpstr>PowerPoint Presentation</vt:lpstr>
      <vt:lpstr>Abstract Class</vt:lpstr>
      <vt:lpstr>PowerPoint Presentation</vt:lpstr>
      <vt:lpstr>Sealed Class</vt:lpstr>
      <vt:lpstr>PowerPoint Presentation</vt:lpstr>
      <vt:lpstr>Method types   </vt:lpstr>
      <vt:lpstr>Inheritance</vt:lpstr>
      <vt:lpstr>Inheritance Example</vt:lpstr>
      <vt:lpstr>PowerPoint Presentation</vt:lpstr>
      <vt:lpstr>PowerPoint Presentation</vt:lpstr>
      <vt:lpstr>Polymorphism</vt:lpstr>
      <vt:lpstr>Polymorphism Is Of Two Types: </vt:lpstr>
      <vt:lpstr>Contd…</vt:lpstr>
      <vt:lpstr>example of Method Overloading (Compile Time Polymorphism)</vt:lpstr>
      <vt:lpstr>Contd…</vt:lpstr>
      <vt:lpstr>Example of overriding </vt:lpstr>
      <vt:lpstr>Contd…</vt:lpstr>
      <vt:lpstr>Contd…</vt:lpstr>
      <vt:lpstr>Output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 </dc:title>
  <dc:creator>Binod Thapa</dc:creator>
  <cp:lastModifiedBy>User</cp:lastModifiedBy>
  <cp:revision>172</cp:revision>
  <dcterms:created xsi:type="dcterms:W3CDTF">2018-03-21T16:45:09Z</dcterms:created>
  <dcterms:modified xsi:type="dcterms:W3CDTF">2021-09-03T16:00:30Z</dcterms:modified>
</cp:coreProperties>
</file>