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5" r:id="rId3"/>
    <p:sldId id="310" r:id="rId4"/>
    <p:sldId id="311" r:id="rId5"/>
    <p:sldId id="312" r:id="rId6"/>
    <p:sldId id="313" r:id="rId7"/>
    <p:sldId id="314" r:id="rId8"/>
    <p:sldId id="306" r:id="rId9"/>
    <p:sldId id="309" r:id="rId10"/>
    <p:sldId id="258" r:id="rId11"/>
    <p:sldId id="307" r:id="rId12"/>
    <p:sldId id="259" r:id="rId13"/>
    <p:sldId id="289" r:id="rId14"/>
    <p:sldId id="292" r:id="rId15"/>
    <p:sldId id="293" r:id="rId16"/>
    <p:sldId id="294" r:id="rId17"/>
    <p:sldId id="296" r:id="rId18"/>
    <p:sldId id="297" r:id="rId19"/>
    <p:sldId id="298" r:id="rId20"/>
    <p:sldId id="299" r:id="rId21"/>
    <p:sldId id="300" r:id="rId22"/>
    <p:sldId id="30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431" y="629211"/>
            <a:ext cx="9603275" cy="76243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554554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7331" y="1423000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540C081-C415-4CFE-BDCF-C2FC7542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418" y="587388"/>
            <a:ext cx="9603275" cy="842167"/>
          </a:xfrm>
        </p:spPr>
        <p:txBody>
          <a:bodyPr/>
          <a:lstStyle/>
          <a:p>
            <a:r>
              <a:rPr lang="en-US" b="1" dirty="0" smtClean="0"/>
              <a:t>String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F12A45C-F9C3-4BC4-AD30-B0DB0C23D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418" y="1429555"/>
            <a:ext cx="9850939" cy="4707394"/>
          </a:xfrm>
        </p:spPr>
        <p:txBody>
          <a:bodyPr>
            <a:normAutofit/>
          </a:bodyPr>
          <a:lstStyle/>
          <a:p>
            <a:r>
              <a:rPr lang="en-US" sz="2400" dirty="0"/>
              <a:t>A C# string (== </a:t>
            </a:r>
            <a:r>
              <a:rPr lang="en-US" sz="2400" dirty="0" err="1"/>
              <a:t>System.String</a:t>
            </a:r>
            <a:r>
              <a:rPr lang="en-US" sz="2400" dirty="0"/>
              <a:t>) is an immutable (unchangeable) sequence of characters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simplest way to construct a string is to assign a literal.</a:t>
            </a:r>
          </a:p>
          <a:p>
            <a:pPr marL="0" indent="0">
              <a:buNone/>
            </a:pPr>
            <a:r>
              <a:rPr lang="en-US" sz="2400" dirty="0" smtClean="0"/>
              <a:t>	string s </a:t>
            </a:r>
            <a:r>
              <a:rPr lang="en-US" sz="2400" dirty="0"/>
              <a:t>= "Hello";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605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D8279F-179F-4D39-8DF7-CF12CF8D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ArrayList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8FD684-94AE-4BFE-82BA-A42A99621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1649"/>
            <a:ext cx="9603275" cy="4704351"/>
          </a:xfrm>
        </p:spPr>
        <p:txBody>
          <a:bodyPr>
            <a:normAutofit/>
          </a:bodyPr>
          <a:lstStyle/>
          <a:p>
            <a:r>
              <a:rPr lang="en-US" sz="2400" dirty="0"/>
              <a:t>The .NET Framework’s </a:t>
            </a:r>
            <a:r>
              <a:rPr lang="en-US" sz="2400" dirty="0" err="1"/>
              <a:t>ArrayList</a:t>
            </a:r>
            <a:r>
              <a:rPr lang="en-US" sz="2400" dirty="0"/>
              <a:t> collection class mimics the functionality of conventional arrays and provides dynamic resizing of the collection through the </a:t>
            </a:r>
            <a:r>
              <a:rPr lang="en-US" sz="2400" dirty="0" smtClean="0"/>
              <a:t>class’s methods.</a:t>
            </a:r>
          </a:p>
          <a:p>
            <a:r>
              <a:rPr lang="en-US" sz="2400" dirty="0" err="1" smtClean="0"/>
              <a:t>ArrayLists</a:t>
            </a:r>
            <a:r>
              <a:rPr lang="en-US" sz="2400" dirty="0" smtClean="0"/>
              <a:t> </a:t>
            </a:r>
            <a:r>
              <a:rPr lang="en-US" sz="2400" dirty="0"/>
              <a:t>store references to objects. </a:t>
            </a:r>
            <a:endParaRPr lang="en-US" sz="2400" dirty="0" smtClean="0"/>
          </a:p>
          <a:p>
            <a:r>
              <a:rPr lang="en-US" sz="2400" dirty="0" smtClean="0"/>
              <a:t>All </a:t>
            </a:r>
            <a:r>
              <a:rPr lang="en-US" sz="2400" dirty="0"/>
              <a:t>classes derive from class object, so an </a:t>
            </a:r>
            <a:r>
              <a:rPr lang="en-US" sz="2400" dirty="0" err="1"/>
              <a:t>ArrayList</a:t>
            </a:r>
            <a:r>
              <a:rPr lang="en-US" sz="2400" dirty="0"/>
              <a:t> can contain objects of any type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onventional </a:t>
            </a:r>
            <a:r>
              <a:rPr lang="en-US" sz="2400" dirty="0"/>
              <a:t>arrays have a fixed size—they cannot be changed dynamically to conform to an app’s execution-time memory requirements. In some apps, this fixed-size limitation presents a problem</a:t>
            </a:r>
          </a:p>
        </p:txBody>
      </p:sp>
    </p:spTree>
    <p:extLst>
      <p:ext uri="{BB962C8B-B14F-4D97-AF65-F5344CB8AC3E}">
        <p14:creationId xmlns:p14="http://schemas.microsoft.com/office/powerpoint/2010/main" val="29276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34" y="1"/>
            <a:ext cx="8487176" cy="3747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34" y="3747754"/>
            <a:ext cx="8487176" cy="22409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9586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951C7-2D0A-481E-B725-6344DE6A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Delegates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CDEFD6-2C23-4469-8A87-F416B6397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1649"/>
            <a:ext cx="9603275" cy="4730855"/>
          </a:xfrm>
        </p:spPr>
        <p:txBody>
          <a:bodyPr>
            <a:no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delegate is a type that enables us to store references to functions. </a:t>
            </a:r>
            <a:endParaRPr lang="en-US" sz="2400" dirty="0" smtClean="0"/>
          </a:p>
          <a:p>
            <a:r>
              <a:rPr lang="en-US" sz="2400" dirty="0" smtClean="0"/>
              <a:t>Delegates </a:t>
            </a:r>
            <a:r>
              <a:rPr lang="en-US" sz="2400" dirty="0"/>
              <a:t>are declared much like functions, but with no function body and using the delegate keyword.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delegate declaration specifies a function signature consisting of a return type and the parameter list.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delegate dynamically wires up a method caller to its target method. </a:t>
            </a:r>
            <a:endParaRPr lang="en-US" sz="2400" dirty="0" smtClean="0"/>
          </a:p>
          <a:p>
            <a:r>
              <a:rPr lang="en-US" sz="2400" dirty="0" smtClean="0"/>
              <a:t>There </a:t>
            </a:r>
            <a:r>
              <a:rPr lang="en-US" sz="2400" dirty="0"/>
              <a:t>are two aspects to a delegate: </a:t>
            </a:r>
            <a:r>
              <a:rPr lang="en-US" sz="2400" i="1" dirty="0"/>
              <a:t>type </a:t>
            </a:r>
            <a:r>
              <a:rPr lang="en-US" sz="2400" dirty="0"/>
              <a:t>and </a:t>
            </a:r>
            <a:r>
              <a:rPr lang="en-US" sz="2400" i="1" dirty="0"/>
              <a:t>instance</a:t>
            </a:r>
            <a:r>
              <a:rPr lang="en-US" sz="2400" dirty="0"/>
              <a:t>. 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320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CE86F7-5727-45C5-81F0-BE9C5B07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663842"/>
            <a:ext cx="9603275" cy="1049235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Contd</a:t>
            </a:r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90ECE7-9188-4C58-A9FE-6F3FD5774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29556"/>
            <a:ext cx="9603275" cy="4623926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i="1" dirty="0"/>
              <a:t>delegate type </a:t>
            </a:r>
            <a:r>
              <a:rPr lang="en-US" sz="2400" dirty="0"/>
              <a:t>defines a </a:t>
            </a:r>
            <a:r>
              <a:rPr lang="en-US" sz="2400" i="1" dirty="0"/>
              <a:t>protocol </a:t>
            </a:r>
            <a:r>
              <a:rPr lang="en-US" sz="2400" dirty="0"/>
              <a:t>to which the caller and target will conform, comprising a list of parameter types and a return type.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i="1" dirty="0"/>
              <a:t>delegate instance </a:t>
            </a:r>
            <a:r>
              <a:rPr lang="en-US" sz="2400" dirty="0"/>
              <a:t>is an object that refers to one (or more) target methods conforming to that protocol.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021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0626F1-E6CB-44B3-BB86-A2945A0B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Event</a:t>
            </a:r>
            <a:endParaRPr lang="en-US" b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D7982D-F6AC-4A23-B86D-8297CC25D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1"/>
            <a:ext cx="9603275" cy="466311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An </a:t>
            </a:r>
            <a:r>
              <a:rPr lang="en-US" sz="2400" dirty="0"/>
              <a:t>event is a mechanism via which a class can notify its clients when something happens. </a:t>
            </a:r>
            <a:endParaRPr lang="en-US" sz="2400" dirty="0" smtClean="0"/>
          </a:p>
          <a:p>
            <a:r>
              <a:rPr lang="en-US" sz="2400" dirty="0"/>
              <a:t>Events are certain actions that happen during execution of program that the application wishes to be notified about, so it can respond. </a:t>
            </a:r>
            <a:endParaRPr lang="en-US" sz="2400" dirty="0" smtClean="0"/>
          </a:p>
          <a:p>
            <a:r>
              <a:rPr lang="en-US" sz="2400" dirty="0"/>
              <a:t>Events are declared using delegates.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example when you click a button, a button-click-event notification is sent system. </a:t>
            </a:r>
            <a:r>
              <a:rPr lang="en-US" sz="2400" dirty="0" smtClean="0"/>
              <a:t>Event </a:t>
            </a:r>
            <a:r>
              <a:rPr lang="en-US" sz="2400" dirty="0"/>
              <a:t>can be mouse click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An event is a construct that exposes just the subset of delegate features required for the broadcaster/ subscriber model. The main purpose of events is to prevent subscribers from interfering with each other.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1340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179182-00C1-4CEC-96CE-00EDC19CC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Indexers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400D7B-2FB4-4D14-A957-51FAC9D27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1"/>
            <a:ext cx="9603275" cy="4681405"/>
          </a:xfrm>
        </p:spPr>
        <p:txBody>
          <a:bodyPr>
            <a:normAutofit/>
          </a:bodyPr>
          <a:lstStyle/>
          <a:p>
            <a:r>
              <a:rPr lang="en-US" sz="2400" dirty="0"/>
              <a:t>Indexers provide a natural syntax for accessing elements in a class or </a:t>
            </a:r>
            <a:r>
              <a:rPr lang="en-US" sz="2400" dirty="0" err="1"/>
              <a:t>struct</a:t>
            </a:r>
            <a:r>
              <a:rPr lang="en-US" sz="2400" dirty="0"/>
              <a:t> that encapsulate a list or dictionary of values. </a:t>
            </a:r>
            <a:endParaRPr lang="en-US" sz="2400" dirty="0" smtClean="0"/>
          </a:p>
          <a:p>
            <a:r>
              <a:rPr lang="en-US" sz="2400" dirty="0" smtClean="0"/>
              <a:t>Indexers </a:t>
            </a:r>
            <a:r>
              <a:rPr lang="en-US" sz="2400" dirty="0"/>
              <a:t>are similar to properties, but </a:t>
            </a:r>
            <a:r>
              <a:rPr lang="en-US" sz="2400" dirty="0" smtClean="0"/>
              <a:t>are accessed </a:t>
            </a:r>
            <a:r>
              <a:rPr lang="en-US" sz="2400" dirty="0"/>
              <a:t>via an index argument rather than a property name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5153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B6D29F-BA68-4C0D-9CEA-4DD5B982495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0644" y="307930"/>
            <a:ext cx="9604375" cy="57451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class Sentence</a:t>
            </a:r>
          </a:p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string</a:t>
            </a:r>
            <a:r>
              <a:rPr lang="en-US" dirty="0"/>
              <a:t>[] words =new string[5];</a:t>
            </a:r>
          </a:p>
          <a:p>
            <a:pPr marL="914400" lvl="2" indent="0">
              <a:buNone/>
            </a:pPr>
            <a:r>
              <a:rPr lang="en-US" sz="2000" dirty="0"/>
              <a:t>public string this [</a:t>
            </a:r>
            <a:r>
              <a:rPr lang="en-US" sz="2000" dirty="0" err="1"/>
              <a:t>intwordNum</a:t>
            </a:r>
            <a:r>
              <a:rPr lang="en-US" sz="2000" dirty="0"/>
              <a:t>] // indexer</a:t>
            </a:r>
          </a:p>
          <a:p>
            <a:pPr marL="914400" lvl="2" indent="0">
              <a:buNone/>
            </a:pPr>
            <a:r>
              <a:rPr lang="en-US" sz="2000" dirty="0"/>
              <a:t>{</a:t>
            </a:r>
          </a:p>
          <a:p>
            <a:pPr marL="1371600" lvl="3" indent="0">
              <a:buNone/>
            </a:pPr>
            <a:r>
              <a:rPr lang="en-US" sz="2000" dirty="0"/>
              <a:t>get { return words [</a:t>
            </a:r>
            <a:r>
              <a:rPr lang="en-US" sz="2000" dirty="0" err="1"/>
              <a:t>wordNum</a:t>
            </a:r>
            <a:r>
              <a:rPr lang="en-US" sz="2000" dirty="0"/>
              <a:t>]; }</a:t>
            </a:r>
          </a:p>
          <a:p>
            <a:pPr marL="1371600" lvl="3" indent="0">
              <a:buNone/>
            </a:pPr>
            <a:r>
              <a:rPr lang="en-US" sz="2000" dirty="0"/>
              <a:t>set { words [</a:t>
            </a:r>
            <a:r>
              <a:rPr lang="en-US" sz="2000" dirty="0" err="1"/>
              <a:t>wordNum</a:t>
            </a:r>
            <a:r>
              <a:rPr lang="en-US" sz="2000" dirty="0"/>
              <a:t>] = value; }</a:t>
            </a:r>
          </a:p>
          <a:p>
            <a:pPr marL="914400" lvl="2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r>
              <a:rPr lang="en-US" dirty="0"/>
              <a:t>Here’s how we could use this indexer:</a:t>
            </a:r>
          </a:p>
          <a:p>
            <a:pPr marL="0" indent="0">
              <a:buNone/>
            </a:pPr>
            <a:r>
              <a:rPr lang="en-US" dirty="0"/>
              <a:t>Sentence s = new Sentence();</a:t>
            </a:r>
          </a:p>
          <a:p>
            <a:pPr marL="0" indent="0">
              <a:buNone/>
            </a:pPr>
            <a:r>
              <a:rPr lang="en-US" dirty="0"/>
              <a:t>s[3] = "kangaroo";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 (s[3]);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92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4540C081-C415-4CFE-BDCF-C2FC7542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418" y="587388"/>
            <a:ext cx="9603275" cy="857099"/>
          </a:xfrm>
        </p:spPr>
        <p:txBody>
          <a:bodyPr>
            <a:normAutofit/>
          </a:bodyPr>
          <a:lstStyle/>
          <a:p>
            <a:r>
              <a:rPr lang="en-US" b="1" dirty="0" smtClean="0"/>
              <a:t>Versioning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F12A45C-F9C3-4BC4-AD30-B0DB0C23D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418" y="1444487"/>
            <a:ext cx="9850939" cy="4692462"/>
          </a:xfrm>
        </p:spPr>
        <p:txBody>
          <a:bodyPr>
            <a:noAutofit/>
          </a:bodyPr>
          <a:lstStyle/>
          <a:p>
            <a:r>
              <a:rPr lang="en-US" sz="2400" dirty="0" smtClean="0"/>
              <a:t>Versioning </a:t>
            </a:r>
            <a:r>
              <a:rPr lang="en-US" sz="2400" dirty="0"/>
              <a:t>is the process of evolving a component over time in a compatible manner.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new version of a component is source compatible with a previous version if code that depends on the previous version can, when recompiled, work with the new version.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contrast, a new version of a component is binary compatible if an application that depended on the old version can, without recompilation, work with the new version.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237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351A92-2B7D-4A4E-88E4-CDFAD1BE1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smtClean="0"/>
              <a:t>CONTD…</a:t>
            </a:r>
            <a:endParaRPr lang="en-US" b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AA4815-FAFE-4AEB-A518-B4463916D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Most languages do not support binary compatibility at all, and many do little to facilitate source compatibility. </a:t>
            </a:r>
          </a:p>
          <a:p>
            <a:r>
              <a:rPr lang="en-US" sz="2400" dirty="0"/>
              <a:t>In fact, some languages contain flaws that make it impossible, in general, to evolve a class over time without breaking at least some client code.</a:t>
            </a:r>
          </a:p>
          <a:p>
            <a:r>
              <a:rPr lang="en-US" sz="2400" dirty="0"/>
              <a:t>Versioning in C# through the use of the </a:t>
            </a:r>
            <a:r>
              <a:rPr lang="en-US" sz="2400" b="1" dirty="0"/>
              <a:t>override</a:t>
            </a:r>
            <a:r>
              <a:rPr lang="en-US" sz="2400" dirty="0"/>
              <a:t> and </a:t>
            </a:r>
            <a:r>
              <a:rPr lang="en-US" sz="2400" b="1" dirty="0"/>
              <a:t>new</a:t>
            </a:r>
            <a:r>
              <a:rPr lang="en-US" sz="2400" dirty="0"/>
              <a:t> keywords. </a:t>
            </a:r>
            <a:endParaRPr lang="en-US" sz="2400" dirty="0" smtClean="0"/>
          </a:p>
          <a:p>
            <a:r>
              <a:rPr lang="en-US" sz="2400" dirty="0" smtClean="0"/>
              <a:t>Versioning </a:t>
            </a:r>
            <a:r>
              <a:rPr lang="en-US" sz="2400" dirty="0"/>
              <a:t>maintains compatibility between base and derived classes as they evolve.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8390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4AE601-D3DB-4ABA-A33B-30F05833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I/O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F56C34-5DB6-497A-B71C-FFD583B08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</a:t>
            </a:r>
            <a:r>
              <a:rPr lang="en-US" sz="2400" dirty="0"/>
              <a:t>the .NET Framework, the System.IO namespace defines classes for reading and writing files and data streams 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contains types that provide basic file and directory support.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System.IO namespace, which resides in the mscorlib.dll assembly, provides classes for working with the system I/O and with streams.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999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myString</a:t>
            </a:r>
            <a:r>
              <a:rPr lang="en-US" dirty="0"/>
              <a:t>==”This is </a:t>
            </a:r>
            <a:r>
              <a:rPr lang="en-US" dirty="0" err="1"/>
              <a:t>dotnet</a:t>
            </a:r>
            <a:r>
              <a:rPr lang="en-US" dirty="0"/>
              <a:t> lab”;</a:t>
            </a:r>
          </a:p>
          <a:p>
            <a:r>
              <a:rPr lang="en-US" dirty="0"/>
              <a:t>char[ ] separator={‘ ’};</a:t>
            </a:r>
          </a:p>
          <a:p>
            <a:r>
              <a:rPr lang="en-US" dirty="0"/>
              <a:t>string[ ] </a:t>
            </a:r>
            <a:r>
              <a:rPr lang="en-US" dirty="0" err="1"/>
              <a:t>myWords</a:t>
            </a:r>
            <a:r>
              <a:rPr lang="en-US" dirty="0"/>
              <a:t>=</a:t>
            </a:r>
            <a:r>
              <a:rPr lang="en-US" dirty="0" err="1"/>
              <a:t>myString.Split</a:t>
            </a:r>
            <a:r>
              <a:rPr lang="en-US" dirty="0"/>
              <a:t>(separator);</a:t>
            </a:r>
          </a:p>
          <a:p>
            <a:r>
              <a:rPr lang="en-US" dirty="0"/>
              <a:t>string </a:t>
            </a:r>
            <a:r>
              <a:rPr lang="en-US" dirty="0" err="1"/>
              <a:t>takeSubString</a:t>
            </a:r>
            <a:r>
              <a:rPr lang="en-US" dirty="0"/>
              <a:t> = </a:t>
            </a:r>
            <a:r>
              <a:rPr lang="en-US" dirty="0" err="1"/>
              <a:t>myString.Substring</a:t>
            </a:r>
            <a:r>
              <a:rPr lang="en-US" dirty="0"/>
              <a:t>(0,10);</a:t>
            </a:r>
          </a:p>
          <a:p>
            <a:r>
              <a:rPr lang="en-US" dirty="0" err="1"/>
              <a:t>stringmyString</a:t>
            </a:r>
            <a:r>
              <a:rPr lang="en-US" dirty="0"/>
              <a:t>=”A string”;</a:t>
            </a:r>
          </a:p>
          <a:p>
            <a:r>
              <a:rPr lang="en-US" dirty="0"/>
              <a:t>char[ ] </a:t>
            </a:r>
            <a:r>
              <a:rPr lang="en-US" dirty="0" err="1"/>
              <a:t>myChars</a:t>
            </a:r>
            <a:r>
              <a:rPr lang="en-US" dirty="0"/>
              <a:t>=</a:t>
            </a:r>
            <a:r>
              <a:rPr lang="en-US" dirty="0" err="1"/>
              <a:t>myString.ToCharArray</a:t>
            </a:r>
            <a:r>
              <a:rPr lang="en-US" dirty="0"/>
              <a:t>();</a:t>
            </a:r>
          </a:p>
          <a:p>
            <a:r>
              <a:rPr lang="en-US" dirty="0" err="1"/>
              <a:t>stringconvertToLower</a:t>
            </a:r>
            <a:r>
              <a:rPr lang="en-US" dirty="0"/>
              <a:t>=</a:t>
            </a:r>
            <a:r>
              <a:rPr lang="en-US" dirty="0" err="1"/>
              <a:t>myString.ToLower</a:t>
            </a:r>
            <a:r>
              <a:rPr lang="en-US" dirty="0"/>
              <a:t>();</a:t>
            </a:r>
          </a:p>
          <a:p>
            <a:r>
              <a:rPr lang="en-US" dirty="0" err="1"/>
              <a:t>int</a:t>
            </a:r>
            <a:r>
              <a:rPr lang="en-US" dirty="0"/>
              <a:t> length=</a:t>
            </a:r>
            <a:r>
              <a:rPr lang="en-US" dirty="0" err="1"/>
              <a:t>myString.Length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43267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53F1E6-6C66-435A-9FFB-0217DF175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Windows </a:t>
            </a:r>
            <a:r>
              <a:rPr lang="en-US" b="1" dirty="0" smtClean="0"/>
              <a:t>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4330B5-3915-4E67-9BF8-537589DD3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6549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We </a:t>
            </a:r>
            <a:r>
              <a:rPr lang="en-US" sz="2200" dirty="0"/>
              <a:t>can create </a:t>
            </a:r>
            <a:r>
              <a:rPr lang="en-US" sz="2200"/>
              <a:t>a </a:t>
            </a:r>
            <a:r>
              <a:rPr lang="en-US" sz="2200" smtClean="0"/>
              <a:t>user interface </a:t>
            </a:r>
            <a:r>
              <a:rPr lang="en-US" sz="2200" dirty="0"/>
              <a:t>by dragging and dropping controls from a toolbox on windows form</a:t>
            </a:r>
          </a:p>
          <a:p>
            <a:r>
              <a:rPr lang="en-US" sz="2200" dirty="0"/>
              <a:t>Windows Forms is a rich client API that’s as old as the .NET Framework. Compared to WPF, </a:t>
            </a:r>
            <a:endParaRPr lang="en-US" sz="2200" dirty="0" smtClean="0"/>
          </a:p>
          <a:p>
            <a:r>
              <a:rPr lang="en-US" sz="2200" dirty="0" smtClean="0"/>
              <a:t>Windows </a:t>
            </a:r>
            <a:r>
              <a:rPr lang="en-US" sz="2200" dirty="0"/>
              <a:t>Forms is a relatively simple technology that provides most of the features you need in writing a typical Windows application. </a:t>
            </a:r>
            <a:endParaRPr lang="en-US" sz="2200" dirty="0" smtClean="0"/>
          </a:p>
          <a:p>
            <a:r>
              <a:rPr lang="en-US" sz="2200" dirty="0" smtClean="0"/>
              <a:t>It </a:t>
            </a:r>
            <a:r>
              <a:rPr lang="en-US" sz="2200" dirty="0"/>
              <a:t>also has significant relevancy in maintaining legacy applications. </a:t>
            </a:r>
            <a:endParaRPr lang="en-US" sz="2200" dirty="0" smtClean="0"/>
          </a:p>
          <a:p>
            <a:r>
              <a:rPr lang="en-US" sz="2200" dirty="0" smtClean="0"/>
              <a:t>It </a:t>
            </a:r>
            <a:r>
              <a:rPr lang="en-US" sz="2200" dirty="0"/>
              <a:t>has a number of drawbacks, though, compared to WPF</a:t>
            </a:r>
            <a:r>
              <a:rPr lang="en-US" sz="2200" dirty="0" smtClean="0"/>
              <a:t>: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50822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D637ED-1614-4E53-8A22-97E59B8C8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B64794-83DC-4370-8E6A-9E2464AC2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Controls </a:t>
            </a:r>
            <a:r>
              <a:rPr lang="en-US" sz="2400" dirty="0"/>
              <a:t>are positioned and sized in pixels, making it easy to write applications that break on clients whose DPI settings differ from the developer’s.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 API for drawing nonstandard controls is GDI+, which, although reasonably flexible, is slow in rendering large areas (and without double buffering, flickers horribly.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Controls lack true transparency.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Dynamic layout is difficult to get right reliably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1262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CE86F7-5727-45C5-81F0-BE9C5B07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Contd</a:t>
            </a:r>
            <a:r>
              <a:rPr lang="en-US" b="1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170" y="1931831"/>
            <a:ext cx="4616940" cy="23053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095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smtClean="0"/>
              <a:t>Array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650234"/>
          </a:xfrm>
        </p:spPr>
        <p:txBody>
          <a:bodyPr>
            <a:normAutofit/>
          </a:bodyPr>
          <a:lstStyle/>
          <a:p>
            <a:r>
              <a:rPr lang="en-US" sz="2200" dirty="0" smtClean="0"/>
              <a:t>An </a:t>
            </a:r>
            <a:r>
              <a:rPr lang="en-US" sz="2200" dirty="0"/>
              <a:t>array represents a fixed number of variables (called elements) of a </a:t>
            </a:r>
            <a:r>
              <a:rPr lang="en-US" sz="2200" dirty="0" smtClean="0"/>
              <a:t>particular type</a:t>
            </a:r>
            <a:r>
              <a:rPr lang="en-US" sz="2200" dirty="0"/>
              <a:t>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elements in an array are always stored in a contiguous block of </a:t>
            </a:r>
            <a:r>
              <a:rPr lang="en-US" sz="2200" dirty="0" smtClean="0"/>
              <a:t>memory, providing </a:t>
            </a:r>
            <a:r>
              <a:rPr lang="en-US" sz="2200" dirty="0"/>
              <a:t>highly efficient access.</a:t>
            </a:r>
          </a:p>
          <a:p>
            <a:r>
              <a:rPr lang="en-US" sz="2200" dirty="0"/>
              <a:t>An array is denoted with square brackets after the element type.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400" b="1" dirty="0"/>
              <a:t>type</a:t>
            </a:r>
            <a:r>
              <a:rPr lang="en-US" sz="2400" b="1" dirty="0" smtClean="0"/>
              <a:t>[ ] </a:t>
            </a:r>
            <a:r>
              <a:rPr lang="en-US" sz="2400" b="1" dirty="0" err="1"/>
              <a:t>arrayName</a:t>
            </a:r>
            <a:r>
              <a:rPr lang="en-US" sz="2400" b="1" dirty="0" smtClean="0"/>
              <a:t>;</a:t>
            </a:r>
          </a:p>
          <a:p>
            <a:pPr marL="0" indent="0">
              <a:buNone/>
            </a:pPr>
            <a:r>
              <a:rPr lang="en-US" sz="2200" dirty="0" smtClean="0"/>
              <a:t>For </a:t>
            </a:r>
            <a:r>
              <a:rPr lang="en-US" sz="2200" dirty="0"/>
              <a:t>example</a:t>
            </a:r>
            <a:r>
              <a:rPr lang="en-US" sz="2200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	char</a:t>
            </a:r>
            <a:r>
              <a:rPr lang="en-US" sz="2400" dirty="0"/>
              <a:t>[] vowels = new char[5]; </a:t>
            </a:r>
            <a:r>
              <a:rPr lang="en-US" sz="2400" dirty="0" smtClean="0"/>
              <a:t>	   // </a:t>
            </a:r>
            <a:r>
              <a:rPr lang="en-US" sz="2400" dirty="0"/>
              <a:t>Declare an array of 5 </a:t>
            </a:r>
            <a:r>
              <a:rPr lang="en-US" sz="2400" dirty="0" smtClean="0"/>
              <a:t>characters</a:t>
            </a:r>
          </a:p>
          <a:p>
            <a:r>
              <a:rPr lang="en-US" sz="2200" dirty="0"/>
              <a:t>The </a:t>
            </a:r>
            <a:r>
              <a:rPr lang="en-US" sz="2200" b="1" dirty="0"/>
              <a:t>Length</a:t>
            </a:r>
            <a:r>
              <a:rPr lang="en-US" sz="2200" dirty="0"/>
              <a:t> property of an array returns the number of elements in the array.</a:t>
            </a:r>
          </a:p>
        </p:txBody>
      </p:sp>
    </p:spTree>
    <p:extLst>
      <p:ext uri="{BB962C8B-B14F-4D97-AF65-F5344CB8AC3E}">
        <p14:creationId xmlns:p14="http://schemas.microsoft.com/office/powerpoint/2010/main" val="259244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Contd</a:t>
            </a:r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initialization expression </a:t>
            </a:r>
            <a:r>
              <a:rPr lang="en-US" dirty="0" smtClean="0"/>
              <a:t>to declare </a:t>
            </a:r>
            <a:r>
              <a:rPr lang="en-US" dirty="0"/>
              <a:t>and populate an array in a </a:t>
            </a:r>
            <a:r>
              <a:rPr lang="en-US" dirty="0" smtClean="0"/>
              <a:t>single step:</a:t>
            </a:r>
          </a:p>
          <a:p>
            <a:pPr marL="0" indent="0">
              <a:buNone/>
            </a:pPr>
            <a:r>
              <a:rPr lang="en-US" dirty="0" smtClean="0"/>
              <a:t>	char</a:t>
            </a:r>
            <a:r>
              <a:rPr lang="en-US" dirty="0"/>
              <a:t>[] vowels = new char[] {'a','e','</a:t>
            </a:r>
            <a:r>
              <a:rPr lang="en-US" dirty="0" err="1"/>
              <a:t>i</a:t>
            </a:r>
            <a:r>
              <a:rPr lang="en-US" dirty="0"/>
              <a:t>','</a:t>
            </a:r>
            <a:r>
              <a:rPr lang="en-US" dirty="0" err="1"/>
              <a:t>o','u</a:t>
            </a:r>
            <a:r>
              <a:rPr lang="en-US" dirty="0" smtClean="0"/>
              <a:t>'};</a:t>
            </a:r>
          </a:p>
          <a:p>
            <a:pPr marL="0" indent="0">
              <a:buNone/>
            </a:pPr>
            <a:r>
              <a:rPr lang="en-US" b="1" dirty="0" smtClean="0"/>
              <a:t>OR</a:t>
            </a:r>
            <a:r>
              <a:rPr lang="en-US" dirty="0" smtClean="0"/>
              <a:t>	char</a:t>
            </a:r>
            <a:r>
              <a:rPr lang="en-US" dirty="0"/>
              <a:t>[] vowels = {'a','e','</a:t>
            </a:r>
            <a:r>
              <a:rPr lang="en-US" dirty="0" err="1"/>
              <a:t>i</a:t>
            </a:r>
            <a:r>
              <a:rPr lang="en-US" dirty="0"/>
              <a:t>','</a:t>
            </a:r>
            <a:r>
              <a:rPr lang="en-US" dirty="0" err="1"/>
              <a:t>o','u</a:t>
            </a:r>
            <a:r>
              <a:rPr lang="en-US" dirty="0"/>
              <a:t>'}; </a:t>
            </a:r>
          </a:p>
          <a:p>
            <a:r>
              <a:rPr lang="en-US" dirty="0"/>
              <a:t>All arrays inherit from the </a:t>
            </a:r>
            <a:r>
              <a:rPr lang="en-US" dirty="0" err="1"/>
              <a:t>System.Array</a:t>
            </a:r>
            <a:r>
              <a:rPr lang="en-US" dirty="0"/>
              <a:t> class, providing common services for </a:t>
            </a:r>
            <a:r>
              <a:rPr lang="en-US" dirty="0" smtClean="0"/>
              <a:t>all arrays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members include methods to get and set elements regardless of </a:t>
            </a:r>
            <a:r>
              <a:rPr lang="en-US" dirty="0" smtClean="0"/>
              <a:t>the array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3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smtClean="0"/>
              <a:t>Multidimensional Arrays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Multidimensional </a:t>
            </a:r>
            <a:r>
              <a:rPr lang="en-US" dirty="0"/>
              <a:t>arrays come in two varieties: </a:t>
            </a:r>
            <a:r>
              <a:rPr lang="en-US" b="1" dirty="0"/>
              <a:t>rectangular</a:t>
            </a:r>
            <a:r>
              <a:rPr lang="en-US" dirty="0"/>
              <a:t> and </a:t>
            </a:r>
            <a:r>
              <a:rPr lang="en-US" b="1" dirty="0"/>
              <a:t>jagged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Rectangular arrays </a:t>
            </a:r>
            <a:r>
              <a:rPr lang="en-US" dirty="0"/>
              <a:t>represent an n-dimensional block of memory, and jagged arrays are arrays </a:t>
            </a:r>
            <a:r>
              <a:rPr lang="en-US" dirty="0" smtClean="0"/>
              <a:t>of arrays.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sz="2200" b="1" dirty="0" smtClean="0"/>
              <a:t>Rectangular arrays:</a:t>
            </a:r>
            <a:endParaRPr lang="en-US" sz="2200" b="1" dirty="0"/>
          </a:p>
          <a:p>
            <a:r>
              <a:rPr lang="en-US" dirty="0"/>
              <a:t>Rectangular arrays are declared using commas to separate each dimension. </a:t>
            </a:r>
            <a:endParaRPr lang="en-US" dirty="0" smtClean="0"/>
          </a:p>
          <a:p>
            <a:r>
              <a:rPr lang="en-US" dirty="0" smtClean="0"/>
              <a:t>The following </a:t>
            </a:r>
            <a:r>
              <a:rPr lang="en-US" dirty="0"/>
              <a:t>declares a rectangular two-dimensional array, where the dimensions are</a:t>
            </a:r>
          </a:p>
          <a:p>
            <a:r>
              <a:rPr lang="en-US" dirty="0"/>
              <a:t>3 </a:t>
            </a:r>
            <a:r>
              <a:rPr lang="en-US" dirty="0" smtClean="0"/>
              <a:t>by </a:t>
            </a:r>
            <a:r>
              <a:rPr lang="en-US" dirty="0"/>
              <a:t>3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	</a:t>
            </a:r>
            <a:r>
              <a:rPr lang="en-US" dirty="0" err="1" smtClean="0"/>
              <a:t>int</a:t>
            </a:r>
            <a:r>
              <a:rPr lang="en-US" dirty="0"/>
              <a:t>[,] matrix = new </a:t>
            </a:r>
            <a:r>
              <a:rPr lang="en-US" dirty="0" err="1"/>
              <a:t>int</a:t>
            </a:r>
            <a:r>
              <a:rPr lang="en-US" dirty="0"/>
              <a:t>[3,3];</a:t>
            </a:r>
          </a:p>
        </p:txBody>
      </p:sp>
    </p:spTree>
    <p:extLst>
      <p:ext uri="{BB962C8B-B14F-4D97-AF65-F5344CB8AC3E}">
        <p14:creationId xmlns:p14="http://schemas.microsoft.com/office/powerpoint/2010/main" val="4285619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smtClean="0"/>
              <a:t>Jagged Arrays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Jagged </a:t>
            </a:r>
            <a:r>
              <a:rPr lang="en-US" dirty="0"/>
              <a:t>arrays are declared using successive square brackets to represent </a:t>
            </a:r>
            <a:r>
              <a:rPr lang="en-US" dirty="0" smtClean="0"/>
              <a:t>each dimension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A jagged array in C# is an array whose elements are arrays. </a:t>
            </a:r>
            <a:endParaRPr lang="en-US" dirty="0" smtClean="0"/>
          </a:p>
          <a:p>
            <a:r>
              <a:rPr lang="en-US" dirty="0"/>
              <a:t>The elements of a jagged array can be of different dimensions and sizes.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jagged array is sometimes called an "array of arrays."</a:t>
            </a:r>
            <a:endParaRPr lang="en-US" dirty="0" smtClean="0"/>
          </a:p>
          <a:p>
            <a:r>
              <a:rPr lang="en-US" dirty="0"/>
              <a:t>The following is a declaration of a single-dimensional array that has three elements, each of which is a single-dimensional array of integers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/>
              <a:t>[][] matrix = new </a:t>
            </a:r>
            <a:r>
              <a:rPr lang="en-US" dirty="0" err="1"/>
              <a:t>int</a:t>
            </a:r>
            <a:r>
              <a:rPr lang="en-US" dirty="0"/>
              <a:t>[3][];</a:t>
            </a:r>
          </a:p>
        </p:txBody>
      </p:sp>
    </p:spTree>
    <p:extLst>
      <p:ext uri="{BB962C8B-B14F-4D97-AF65-F5344CB8AC3E}">
        <p14:creationId xmlns:p14="http://schemas.microsoft.com/office/powerpoint/2010/main" val="534950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smtClean="0"/>
              <a:t>Bounds Checking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/>
              <a:t>array indexing is bounds-checked by the runtime.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 err="1" smtClean="0"/>
              <a:t>IndexOutOfRangeException</a:t>
            </a:r>
            <a:r>
              <a:rPr lang="en-US" dirty="0" smtClean="0"/>
              <a:t> </a:t>
            </a:r>
            <a:r>
              <a:rPr lang="en-US" dirty="0"/>
              <a:t>is thrown if </a:t>
            </a:r>
            <a:r>
              <a:rPr lang="en-US" dirty="0" smtClean="0"/>
              <a:t>we </a:t>
            </a:r>
            <a:r>
              <a:rPr lang="en-US" dirty="0"/>
              <a:t>use an invalid index: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/>
              <a:t>[] </a:t>
            </a:r>
            <a:r>
              <a:rPr lang="en-US" dirty="0" err="1"/>
              <a:t>arr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[3];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arr</a:t>
            </a:r>
            <a:r>
              <a:rPr lang="en-US" dirty="0" smtClean="0"/>
              <a:t>[3</a:t>
            </a:r>
            <a:r>
              <a:rPr lang="en-US" dirty="0"/>
              <a:t>] = </a:t>
            </a:r>
            <a:r>
              <a:rPr lang="en-US" dirty="0" smtClean="0"/>
              <a:t>2;</a:t>
            </a:r>
            <a:r>
              <a:rPr lang="en-US" dirty="0"/>
              <a:t>	// </a:t>
            </a:r>
            <a:r>
              <a:rPr lang="en-US" dirty="0" err="1"/>
              <a:t>IndexOutOfRangeException</a:t>
            </a:r>
            <a:r>
              <a:rPr lang="en-US" dirty="0"/>
              <a:t> thrown</a:t>
            </a:r>
          </a:p>
        </p:txBody>
      </p:sp>
    </p:spTree>
    <p:extLst>
      <p:ext uri="{BB962C8B-B14F-4D97-AF65-F5344CB8AC3E}">
        <p14:creationId xmlns:p14="http://schemas.microsoft.com/office/powerpoint/2010/main" val="163309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97461" y="359445"/>
            <a:ext cx="9604375" cy="5616351"/>
          </a:xfrm>
        </p:spPr>
        <p:txBody>
          <a:bodyPr>
            <a:normAutofit/>
          </a:bodyPr>
          <a:lstStyle/>
          <a:p>
            <a:r>
              <a:rPr lang="en-US" sz="2200" dirty="0"/>
              <a:t>Square brackets also index the array, accessing a particular element by position:</a:t>
            </a:r>
          </a:p>
          <a:p>
            <a:pPr marL="0" indent="0">
              <a:buNone/>
            </a:pPr>
            <a:r>
              <a:rPr lang="en-US" sz="2200" dirty="0"/>
              <a:t>vowels [0] = 'a';</a:t>
            </a:r>
          </a:p>
          <a:p>
            <a:pPr marL="0" indent="0">
              <a:buNone/>
            </a:pPr>
            <a:r>
              <a:rPr lang="en-US" sz="2200" dirty="0" smtClean="0"/>
              <a:t>vowels </a:t>
            </a:r>
            <a:r>
              <a:rPr lang="en-US" sz="2200" dirty="0"/>
              <a:t>[1] = 'e';</a:t>
            </a:r>
          </a:p>
          <a:p>
            <a:pPr marL="0" indent="0">
              <a:buNone/>
            </a:pPr>
            <a:r>
              <a:rPr lang="en-US" sz="2200" dirty="0"/>
              <a:t>vowels [2] = '</a:t>
            </a:r>
            <a:r>
              <a:rPr lang="en-US" sz="2200" dirty="0" err="1"/>
              <a:t>i</a:t>
            </a:r>
            <a:r>
              <a:rPr lang="en-US" sz="2200" dirty="0"/>
              <a:t>';</a:t>
            </a:r>
          </a:p>
          <a:p>
            <a:pPr marL="0" indent="0">
              <a:buNone/>
            </a:pPr>
            <a:r>
              <a:rPr lang="en-US" sz="2200" dirty="0"/>
              <a:t>vowels [3] = 'o';</a:t>
            </a:r>
          </a:p>
          <a:p>
            <a:pPr marL="0" indent="0">
              <a:buNone/>
            </a:pPr>
            <a:r>
              <a:rPr lang="en-US" sz="2200" dirty="0"/>
              <a:t>vowels [4] = 'u';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89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System </a:t>
            </a:r>
            <a:r>
              <a:rPr lang="en-US" b="1" dirty="0" smtClean="0"/>
              <a:t>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65023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System.Collections</a:t>
            </a:r>
            <a:r>
              <a:rPr lang="en-US" sz="2400" dirty="0" smtClean="0"/>
              <a:t> </a:t>
            </a:r>
            <a:r>
              <a:rPr lang="en-US" sz="2400" dirty="0"/>
              <a:t>namespace in the .NET Framework Class Library is the primary source for </a:t>
            </a:r>
            <a:r>
              <a:rPr lang="en-US" sz="2400" i="1" dirty="0" err="1"/>
              <a:t>nongeneric</a:t>
            </a:r>
            <a:r>
              <a:rPr lang="en-US" sz="2400" i="1" dirty="0"/>
              <a:t> collections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These </a:t>
            </a:r>
            <a:r>
              <a:rPr lang="en-US" sz="2400" dirty="0"/>
              <a:t>classes provide standard implementations of many of the data structures with collections that store references of type object. </a:t>
            </a:r>
            <a:endParaRPr lang="en-US" sz="2400" dirty="0" smtClean="0"/>
          </a:p>
          <a:p>
            <a:r>
              <a:rPr lang="en-US" sz="2400" dirty="0" smtClean="0"/>
              <a:t>Classes </a:t>
            </a:r>
            <a:r>
              <a:rPr lang="en-US" sz="2400" dirty="0"/>
              <a:t>are </a:t>
            </a:r>
            <a:r>
              <a:rPr lang="en-US" sz="2400" dirty="0" err="1"/>
              <a:t>ArrayList</a:t>
            </a:r>
            <a:r>
              <a:rPr lang="en-US" sz="2400" dirty="0"/>
              <a:t>, Stack and </a:t>
            </a:r>
            <a:r>
              <a:rPr lang="en-US" sz="2400" dirty="0" err="1" smtClean="0"/>
              <a:t>Hashtable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.NET Framework provides a standard set of types for storing and managing collections of objects. </a:t>
            </a:r>
            <a:endParaRPr lang="en-US" sz="2400" dirty="0" smtClean="0"/>
          </a:p>
          <a:p>
            <a:r>
              <a:rPr lang="en-US" sz="2400" dirty="0" smtClean="0"/>
              <a:t>These </a:t>
            </a:r>
            <a:r>
              <a:rPr lang="en-US" sz="2400" dirty="0"/>
              <a:t>include resizable lists, linked lists, and sorted and unsorted dictionaries, as well as arrays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84578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797</TotalTime>
  <Words>1107</Words>
  <Application>Microsoft Office PowerPoint</Application>
  <PresentationFormat>Widescreen</PresentationFormat>
  <Paragraphs>120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Gill Sans MT</vt:lpstr>
      <vt:lpstr>Gallery</vt:lpstr>
      <vt:lpstr>String</vt:lpstr>
      <vt:lpstr>Example</vt:lpstr>
      <vt:lpstr>Array</vt:lpstr>
      <vt:lpstr>Contd…</vt:lpstr>
      <vt:lpstr>Multidimensional Arrays</vt:lpstr>
      <vt:lpstr>Jagged Arrays</vt:lpstr>
      <vt:lpstr>Bounds Checking</vt:lpstr>
      <vt:lpstr>PowerPoint Presentation</vt:lpstr>
      <vt:lpstr>System Collection</vt:lpstr>
      <vt:lpstr>ArrayList</vt:lpstr>
      <vt:lpstr>PowerPoint Presentation</vt:lpstr>
      <vt:lpstr>Delegates</vt:lpstr>
      <vt:lpstr>Contd…</vt:lpstr>
      <vt:lpstr>Event</vt:lpstr>
      <vt:lpstr>Indexers</vt:lpstr>
      <vt:lpstr>PowerPoint Presentation</vt:lpstr>
      <vt:lpstr>Versioning</vt:lpstr>
      <vt:lpstr>CONTD…</vt:lpstr>
      <vt:lpstr>I/O</vt:lpstr>
      <vt:lpstr>Windows Form</vt:lpstr>
      <vt:lpstr>Contd…</vt:lpstr>
      <vt:lpstr>Contd…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Programming </dc:title>
  <dc:creator>Binod Thapa</dc:creator>
  <cp:lastModifiedBy>Binod Thapa</cp:lastModifiedBy>
  <cp:revision>206</cp:revision>
  <dcterms:created xsi:type="dcterms:W3CDTF">2018-03-21T16:45:09Z</dcterms:created>
  <dcterms:modified xsi:type="dcterms:W3CDTF">2022-05-07T15:44:55Z</dcterms:modified>
</cp:coreProperties>
</file>